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3" r:id="rId2"/>
    <p:sldId id="293" r:id="rId3"/>
    <p:sldId id="304" r:id="rId4"/>
    <p:sldId id="258" r:id="rId5"/>
    <p:sldId id="305" r:id="rId6"/>
    <p:sldId id="281" r:id="rId7"/>
    <p:sldId id="301" r:id="rId8"/>
    <p:sldId id="302" r:id="rId9"/>
    <p:sldId id="294" r:id="rId10"/>
    <p:sldId id="288" r:id="rId11"/>
    <p:sldId id="298" r:id="rId12"/>
    <p:sldId id="306" r:id="rId13"/>
    <p:sldId id="307" r:id="rId14"/>
    <p:sldId id="284" r:id="rId15"/>
    <p:sldId id="303" r:id="rId16"/>
    <p:sldId id="296" r:id="rId17"/>
    <p:sldId id="295" r:id="rId18"/>
    <p:sldId id="309" r:id="rId19"/>
    <p:sldId id="310" r:id="rId20"/>
    <p:sldId id="311" r:id="rId21"/>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00"/>
    <a:srgbClr val="F70000"/>
    <a:srgbClr val="EA0000"/>
    <a:srgbClr val="B50015"/>
    <a:srgbClr val="FF3C00"/>
    <a:srgbClr val="F11C00"/>
    <a:srgbClr val="39393B"/>
    <a:srgbClr val="EA3B00"/>
    <a:srgbClr val="EA14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ddels stil 2 – uthevin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ddels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52" autoAdjust="0"/>
    <p:restoredTop sz="85067" autoAdjust="0"/>
  </p:normalViewPr>
  <p:slideViewPr>
    <p:cSldViewPr snapToGrid="0">
      <p:cViewPr varScale="1">
        <p:scale>
          <a:sx n="71" d="100"/>
          <a:sy n="71" d="100"/>
        </p:scale>
        <p:origin x="5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90E8C0-2330-4DB2-8AF2-44ADA618956D}" type="datetimeFigureOut">
              <a:rPr lang="nb-NO" smtClean="0"/>
              <a:t>18.03.2018</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3250AD-A63B-438D-86EB-BDE351E03D7C}" type="slidenum">
              <a:rPr lang="nb-NO" smtClean="0"/>
              <a:t>‹#›</a:t>
            </a:fld>
            <a:endParaRPr lang="nb-NO"/>
          </a:p>
        </p:txBody>
      </p:sp>
    </p:spTree>
    <p:extLst>
      <p:ext uri="{BB962C8B-B14F-4D97-AF65-F5344CB8AC3E}">
        <p14:creationId xmlns:p14="http://schemas.microsoft.com/office/powerpoint/2010/main" val="1972693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DC3250AD-A63B-438D-86EB-BDE351E03D7C}" type="slidenum">
              <a:rPr lang="nb-NO" smtClean="0"/>
              <a:t>1</a:t>
            </a:fld>
            <a:endParaRPr lang="nb-NO"/>
          </a:p>
        </p:txBody>
      </p:sp>
    </p:spTree>
    <p:extLst>
      <p:ext uri="{BB962C8B-B14F-4D97-AF65-F5344CB8AC3E}">
        <p14:creationId xmlns:p14="http://schemas.microsoft.com/office/powerpoint/2010/main" val="3232324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DC3250AD-A63B-438D-86EB-BDE351E03D7C}" type="slidenum">
              <a:rPr lang="nb-NO" smtClean="0"/>
              <a:t>10</a:t>
            </a:fld>
            <a:endParaRPr lang="nb-NO"/>
          </a:p>
        </p:txBody>
      </p:sp>
    </p:spTree>
    <p:extLst>
      <p:ext uri="{BB962C8B-B14F-4D97-AF65-F5344CB8AC3E}">
        <p14:creationId xmlns:p14="http://schemas.microsoft.com/office/powerpoint/2010/main" val="345306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Kan denne erstatte foil 9, 17 og 18? Vurdere annen heading?</a:t>
            </a:r>
          </a:p>
        </p:txBody>
      </p:sp>
      <p:sp>
        <p:nvSpPr>
          <p:cNvPr id="4" name="Plassholder for lysbildenummer 3"/>
          <p:cNvSpPr>
            <a:spLocks noGrp="1"/>
          </p:cNvSpPr>
          <p:nvPr>
            <p:ph type="sldNum" sz="quarter" idx="10"/>
          </p:nvPr>
        </p:nvSpPr>
        <p:spPr/>
        <p:txBody>
          <a:bodyPr/>
          <a:lstStyle/>
          <a:p>
            <a:fld id="{DC3250AD-A63B-438D-86EB-BDE351E03D7C}" type="slidenum">
              <a:rPr lang="nb-NO" smtClean="0"/>
              <a:t>14</a:t>
            </a:fld>
            <a:endParaRPr lang="nb-NO"/>
          </a:p>
        </p:txBody>
      </p:sp>
    </p:spTree>
    <p:extLst>
      <p:ext uri="{BB962C8B-B14F-4D97-AF65-F5344CB8AC3E}">
        <p14:creationId xmlns:p14="http://schemas.microsoft.com/office/powerpoint/2010/main" val="3384164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DC3250AD-A63B-438D-86EB-BDE351E03D7C}" type="slidenum">
              <a:rPr lang="nb-NO" smtClean="0"/>
              <a:t>15</a:t>
            </a:fld>
            <a:endParaRPr lang="nb-NO"/>
          </a:p>
        </p:txBody>
      </p:sp>
    </p:spTree>
    <p:extLst>
      <p:ext uri="{BB962C8B-B14F-4D97-AF65-F5344CB8AC3E}">
        <p14:creationId xmlns:p14="http://schemas.microsoft.com/office/powerpoint/2010/main" val="3582318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DC3250AD-A63B-438D-86EB-BDE351E03D7C}" type="slidenum">
              <a:rPr lang="nb-NO" smtClean="0"/>
              <a:t>17</a:t>
            </a:fld>
            <a:endParaRPr lang="nb-NO"/>
          </a:p>
        </p:txBody>
      </p:sp>
    </p:spTree>
    <p:extLst>
      <p:ext uri="{BB962C8B-B14F-4D97-AF65-F5344CB8AC3E}">
        <p14:creationId xmlns:p14="http://schemas.microsoft.com/office/powerpoint/2010/main" val="882032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I et travelt samfunn der befolkningen blir eldre, uten storfamiliens trygghet, er det behov for hjelp til å navigere i komplekse omgivelser bestående av offentlige og private ordninger. Dette kan være svært krevende i en tid med sorg og sykdom. </a:t>
            </a:r>
          </a:p>
        </p:txBody>
      </p:sp>
      <p:sp>
        <p:nvSpPr>
          <p:cNvPr id="4" name="Slide Number Placeholder 3"/>
          <p:cNvSpPr>
            <a:spLocks noGrp="1"/>
          </p:cNvSpPr>
          <p:nvPr>
            <p:ph type="sldNum" sz="quarter" idx="10"/>
          </p:nvPr>
        </p:nvSpPr>
        <p:spPr/>
        <p:txBody>
          <a:bodyPr/>
          <a:lstStyle/>
          <a:p>
            <a:fld id="{DC3250AD-A63B-438D-86EB-BDE351E03D7C}" type="slidenum">
              <a:rPr lang="nb-NO" smtClean="0"/>
              <a:t>2</a:t>
            </a:fld>
            <a:endParaRPr lang="nb-NO"/>
          </a:p>
        </p:txBody>
      </p:sp>
    </p:spTree>
    <p:extLst>
      <p:ext uri="{BB962C8B-B14F-4D97-AF65-F5344CB8AC3E}">
        <p14:creationId xmlns:p14="http://schemas.microsoft.com/office/powerpoint/2010/main" val="103635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I et travelt samfunn der befolkningen blir eldre, uten storfamiliens trygghet, er det behov for hjelp til å navigere i komplekse omgivelser bestående av offentlige og private ordninger. Dette kan være svært krevende i en tid med sorg og sykdom. </a:t>
            </a:r>
          </a:p>
        </p:txBody>
      </p:sp>
      <p:sp>
        <p:nvSpPr>
          <p:cNvPr id="4" name="Slide Number Placeholder 3"/>
          <p:cNvSpPr>
            <a:spLocks noGrp="1"/>
          </p:cNvSpPr>
          <p:nvPr>
            <p:ph type="sldNum" sz="quarter" idx="10"/>
          </p:nvPr>
        </p:nvSpPr>
        <p:spPr/>
        <p:txBody>
          <a:bodyPr/>
          <a:lstStyle/>
          <a:p>
            <a:fld id="{DC3250AD-A63B-438D-86EB-BDE351E03D7C}" type="slidenum">
              <a:rPr lang="nb-NO" smtClean="0"/>
              <a:t>3</a:t>
            </a:fld>
            <a:endParaRPr lang="nb-NO"/>
          </a:p>
        </p:txBody>
      </p:sp>
    </p:spTree>
    <p:extLst>
      <p:ext uri="{BB962C8B-B14F-4D97-AF65-F5344CB8AC3E}">
        <p14:creationId xmlns:p14="http://schemas.microsoft.com/office/powerpoint/2010/main" val="3172765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DC3250AD-A63B-438D-86EB-BDE351E03D7C}" type="slidenum">
              <a:rPr lang="nb-NO" smtClean="0"/>
              <a:t>4</a:t>
            </a:fld>
            <a:endParaRPr lang="nb-NO"/>
          </a:p>
        </p:txBody>
      </p:sp>
    </p:spTree>
    <p:extLst>
      <p:ext uri="{BB962C8B-B14F-4D97-AF65-F5344CB8AC3E}">
        <p14:creationId xmlns:p14="http://schemas.microsoft.com/office/powerpoint/2010/main" val="3607544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I et travelt samfunn der befolkningen blir eldre, uten storfamiliens trygghet, er det behov for hjelp til å navigere i komplekse omgivelser bestående av offentlige og private ordninger. Dette kan være svært krevende i en tid med sorg og sykdom. </a:t>
            </a:r>
          </a:p>
        </p:txBody>
      </p:sp>
      <p:sp>
        <p:nvSpPr>
          <p:cNvPr id="4" name="Slide Number Placeholder 3"/>
          <p:cNvSpPr>
            <a:spLocks noGrp="1"/>
          </p:cNvSpPr>
          <p:nvPr>
            <p:ph type="sldNum" sz="quarter" idx="10"/>
          </p:nvPr>
        </p:nvSpPr>
        <p:spPr/>
        <p:txBody>
          <a:bodyPr/>
          <a:lstStyle/>
          <a:p>
            <a:fld id="{DC3250AD-A63B-438D-86EB-BDE351E03D7C}" type="slidenum">
              <a:rPr lang="nb-NO" smtClean="0"/>
              <a:t>5</a:t>
            </a:fld>
            <a:endParaRPr lang="nb-NO"/>
          </a:p>
        </p:txBody>
      </p:sp>
    </p:spTree>
    <p:extLst>
      <p:ext uri="{BB962C8B-B14F-4D97-AF65-F5344CB8AC3E}">
        <p14:creationId xmlns:p14="http://schemas.microsoft.com/office/powerpoint/2010/main" val="2942874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Kan denne eller neste foil droppes tro?</a:t>
            </a:r>
          </a:p>
        </p:txBody>
      </p:sp>
      <p:sp>
        <p:nvSpPr>
          <p:cNvPr id="4" name="Plassholder for lysbildenummer 3"/>
          <p:cNvSpPr>
            <a:spLocks noGrp="1"/>
          </p:cNvSpPr>
          <p:nvPr>
            <p:ph type="sldNum" sz="quarter" idx="10"/>
          </p:nvPr>
        </p:nvSpPr>
        <p:spPr/>
        <p:txBody>
          <a:bodyPr/>
          <a:lstStyle/>
          <a:p>
            <a:fld id="{DC3250AD-A63B-438D-86EB-BDE351E03D7C}" type="slidenum">
              <a:rPr lang="nb-NO" smtClean="0"/>
              <a:t>6</a:t>
            </a:fld>
            <a:endParaRPr lang="nb-NO"/>
          </a:p>
        </p:txBody>
      </p:sp>
    </p:spTree>
    <p:extLst>
      <p:ext uri="{BB962C8B-B14F-4D97-AF65-F5344CB8AC3E}">
        <p14:creationId xmlns:p14="http://schemas.microsoft.com/office/powerpoint/2010/main" val="1355910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Kan denne eller forrige foil droppes tro?</a:t>
            </a:r>
          </a:p>
        </p:txBody>
      </p:sp>
      <p:sp>
        <p:nvSpPr>
          <p:cNvPr id="4" name="Plassholder for lysbildenummer 3"/>
          <p:cNvSpPr>
            <a:spLocks noGrp="1"/>
          </p:cNvSpPr>
          <p:nvPr>
            <p:ph type="sldNum" sz="quarter" idx="10"/>
          </p:nvPr>
        </p:nvSpPr>
        <p:spPr/>
        <p:txBody>
          <a:bodyPr/>
          <a:lstStyle/>
          <a:p>
            <a:fld id="{DC3250AD-A63B-438D-86EB-BDE351E03D7C}" type="slidenum">
              <a:rPr lang="nb-NO" smtClean="0"/>
              <a:t>7</a:t>
            </a:fld>
            <a:endParaRPr lang="nb-NO"/>
          </a:p>
        </p:txBody>
      </p:sp>
    </p:spTree>
    <p:extLst>
      <p:ext uri="{BB962C8B-B14F-4D97-AF65-F5344CB8AC3E}">
        <p14:creationId xmlns:p14="http://schemas.microsoft.com/office/powerpoint/2010/main" val="1660909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Kan denne eller forrige foil droppes tro?</a:t>
            </a:r>
          </a:p>
        </p:txBody>
      </p:sp>
      <p:sp>
        <p:nvSpPr>
          <p:cNvPr id="4" name="Plassholder for lysbildenummer 3"/>
          <p:cNvSpPr>
            <a:spLocks noGrp="1"/>
          </p:cNvSpPr>
          <p:nvPr>
            <p:ph type="sldNum" sz="quarter" idx="10"/>
          </p:nvPr>
        </p:nvSpPr>
        <p:spPr/>
        <p:txBody>
          <a:bodyPr/>
          <a:lstStyle/>
          <a:p>
            <a:fld id="{DC3250AD-A63B-438D-86EB-BDE351E03D7C}" type="slidenum">
              <a:rPr lang="nb-NO" smtClean="0"/>
              <a:t>8</a:t>
            </a:fld>
            <a:endParaRPr lang="nb-NO"/>
          </a:p>
        </p:txBody>
      </p:sp>
    </p:spTree>
    <p:extLst>
      <p:ext uri="{BB962C8B-B14F-4D97-AF65-F5344CB8AC3E}">
        <p14:creationId xmlns:p14="http://schemas.microsoft.com/office/powerpoint/2010/main" val="305930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DC3250AD-A63B-438D-86EB-BDE351E03D7C}" type="slidenum">
              <a:rPr lang="nb-NO" smtClean="0"/>
              <a:t>9</a:t>
            </a:fld>
            <a:endParaRPr lang="nb-NO"/>
          </a:p>
        </p:txBody>
      </p:sp>
    </p:spTree>
    <p:extLst>
      <p:ext uri="{BB962C8B-B14F-4D97-AF65-F5344CB8AC3E}">
        <p14:creationId xmlns:p14="http://schemas.microsoft.com/office/powerpoint/2010/main" val="1191026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A8841D4-0B96-4436-935F-91712B02A1DC}"/>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FD1520E7-8FEF-44EB-B8EF-AA0100FC93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E2F7D4E9-AA74-43C0-B288-547F0C6F05D7}"/>
              </a:ext>
            </a:extLst>
          </p:cNvPr>
          <p:cNvSpPr>
            <a:spLocks noGrp="1"/>
          </p:cNvSpPr>
          <p:nvPr>
            <p:ph type="dt" sz="half" idx="10"/>
          </p:nvPr>
        </p:nvSpPr>
        <p:spPr/>
        <p:txBody>
          <a:bodyPr/>
          <a:lstStyle/>
          <a:p>
            <a:fld id="{FB5B4280-2ADC-4847-90FE-9BECC21A552C}" type="datetime1">
              <a:rPr lang="nb-NO" smtClean="0"/>
              <a:t>18.03.2018</a:t>
            </a:fld>
            <a:endParaRPr lang="nb-NO"/>
          </a:p>
        </p:txBody>
      </p:sp>
      <p:sp>
        <p:nvSpPr>
          <p:cNvPr id="5" name="Plassholder for bunntekst 4">
            <a:extLst>
              <a:ext uri="{FF2B5EF4-FFF2-40B4-BE49-F238E27FC236}">
                <a16:creationId xmlns:a16="http://schemas.microsoft.com/office/drawing/2014/main" id="{78194920-0C11-4DB3-B8B5-CADF51B2E40E}"/>
              </a:ext>
            </a:extLst>
          </p:cNvPr>
          <p:cNvSpPr>
            <a:spLocks noGrp="1"/>
          </p:cNvSpPr>
          <p:nvPr>
            <p:ph type="ftr" sz="quarter" idx="11"/>
          </p:nvPr>
        </p:nvSpPr>
        <p:spPr/>
        <p:txBody>
          <a:bodyPr/>
          <a:lstStyle/>
          <a:p>
            <a:r>
              <a:rPr lang="nb-NO"/>
              <a:t>mecu</a:t>
            </a:r>
          </a:p>
        </p:txBody>
      </p:sp>
      <p:sp>
        <p:nvSpPr>
          <p:cNvPr id="6" name="Plassholder for lysbildenummer 5">
            <a:extLst>
              <a:ext uri="{FF2B5EF4-FFF2-40B4-BE49-F238E27FC236}">
                <a16:creationId xmlns:a16="http://schemas.microsoft.com/office/drawing/2014/main" id="{6A178731-525F-4E0E-803A-EBAFE63D8418}"/>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70984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16E4AA2-D751-4865-AB71-B2404131E7E3}"/>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A1A2888C-CF58-4CA1-80E1-E514E51C762F}"/>
              </a:ext>
            </a:extLst>
          </p:cNvPr>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3934CCB4-A6F7-49F2-B708-6BCCAE1826F9}"/>
              </a:ext>
            </a:extLst>
          </p:cNvPr>
          <p:cNvSpPr>
            <a:spLocks noGrp="1"/>
          </p:cNvSpPr>
          <p:nvPr>
            <p:ph type="dt" sz="half" idx="10"/>
          </p:nvPr>
        </p:nvSpPr>
        <p:spPr/>
        <p:txBody>
          <a:bodyPr/>
          <a:lstStyle/>
          <a:p>
            <a:fld id="{80B03D42-63C9-479B-97A0-C1B7A4DA48A1}" type="datetime1">
              <a:rPr lang="nb-NO" smtClean="0"/>
              <a:t>18.03.2018</a:t>
            </a:fld>
            <a:endParaRPr lang="nb-NO"/>
          </a:p>
        </p:txBody>
      </p:sp>
      <p:sp>
        <p:nvSpPr>
          <p:cNvPr id="5" name="Plassholder for bunntekst 4">
            <a:extLst>
              <a:ext uri="{FF2B5EF4-FFF2-40B4-BE49-F238E27FC236}">
                <a16:creationId xmlns:a16="http://schemas.microsoft.com/office/drawing/2014/main" id="{5E1DE62F-565C-4001-8D62-26C3E925A07A}"/>
              </a:ext>
            </a:extLst>
          </p:cNvPr>
          <p:cNvSpPr>
            <a:spLocks noGrp="1"/>
          </p:cNvSpPr>
          <p:nvPr>
            <p:ph type="ftr" sz="quarter" idx="11"/>
          </p:nvPr>
        </p:nvSpPr>
        <p:spPr/>
        <p:txBody>
          <a:bodyPr/>
          <a:lstStyle/>
          <a:p>
            <a:r>
              <a:rPr lang="nb-NO"/>
              <a:t>mecu</a:t>
            </a:r>
          </a:p>
        </p:txBody>
      </p:sp>
      <p:sp>
        <p:nvSpPr>
          <p:cNvPr id="6" name="Plassholder for lysbildenummer 5">
            <a:extLst>
              <a:ext uri="{FF2B5EF4-FFF2-40B4-BE49-F238E27FC236}">
                <a16:creationId xmlns:a16="http://schemas.microsoft.com/office/drawing/2014/main" id="{CF75A828-4214-4A71-8B7B-6A417EC5ECFD}"/>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3319047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5249AD4F-4A1F-4E3E-BDD4-D37F8C339C45}"/>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C1D762D3-82E5-4768-92D5-25DCE1B4A73A}"/>
              </a:ext>
            </a:extLst>
          </p:cNvPr>
          <p:cNvSpPr>
            <a:spLocks noGrp="1"/>
          </p:cNvSpPr>
          <p:nvPr>
            <p:ph type="body" orient="vert" idx="1"/>
          </p:nvPr>
        </p:nvSpPr>
        <p:spPr>
          <a:xfrm>
            <a:off x="838200" y="365125"/>
            <a:ext cx="7734300" cy="5811838"/>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203EE6D2-360D-4F9D-BBE8-57C253D29C67}"/>
              </a:ext>
            </a:extLst>
          </p:cNvPr>
          <p:cNvSpPr>
            <a:spLocks noGrp="1"/>
          </p:cNvSpPr>
          <p:nvPr>
            <p:ph type="dt" sz="half" idx="10"/>
          </p:nvPr>
        </p:nvSpPr>
        <p:spPr/>
        <p:txBody>
          <a:bodyPr/>
          <a:lstStyle/>
          <a:p>
            <a:fld id="{3A6C55A2-2F22-4D0C-A46F-82DF9506889C}" type="datetime1">
              <a:rPr lang="nb-NO" smtClean="0"/>
              <a:t>18.03.2018</a:t>
            </a:fld>
            <a:endParaRPr lang="nb-NO"/>
          </a:p>
        </p:txBody>
      </p:sp>
      <p:sp>
        <p:nvSpPr>
          <p:cNvPr id="5" name="Plassholder for bunntekst 4">
            <a:extLst>
              <a:ext uri="{FF2B5EF4-FFF2-40B4-BE49-F238E27FC236}">
                <a16:creationId xmlns:a16="http://schemas.microsoft.com/office/drawing/2014/main" id="{97E8738D-3913-4C17-BD23-75BF1EABE65A}"/>
              </a:ext>
            </a:extLst>
          </p:cNvPr>
          <p:cNvSpPr>
            <a:spLocks noGrp="1"/>
          </p:cNvSpPr>
          <p:nvPr>
            <p:ph type="ftr" sz="quarter" idx="11"/>
          </p:nvPr>
        </p:nvSpPr>
        <p:spPr/>
        <p:txBody>
          <a:bodyPr/>
          <a:lstStyle/>
          <a:p>
            <a:r>
              <a:rPr lang="nb-NO"/>
              <a:t>mecu</a:t>
            </a:r>
          </a:p>
        </p:txBody>
      </p:sp>
      <p:sp>
        <p:nvSpPr>
          <p:cNvPr id="6" name="Plassholder for lysbildenummer 5">
            <a:extLst>
              <a:ext uri="{FF2B5EF4-FFF2-40B4-BE49-F238E27FC236}">
                <a16:creationId xmlns:a16="http://schemas.microsoft.com/office/drawing/2014/main" id="{88BE6D7C-CA96-400A-B0A9-6629B0BCBE65}"/>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3212339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CC8255F-2024-4453-A9E3-3830F67835C9}"/>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71ACD961-5495-4317-998E-7DEB6B4F3EDF}"/>
              </a:ext>
            </a:extLst>
          </p:cNvPr>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22A0048D-F42A-4FE9-B012-F95B69A2AF4F}"/>
              </a:ext>
            </a:extLst>
          </p:cNvPr>
          <p:cNvSpPr>
            <a:spLocks noGrp="1"/>
          </p:cNvSpPr>
          <p:nvPr>
            <p:ph type="dt" sz="half" idx="10"/>
          </p:nvPr>
        </p:nvSpPr>
        <p:spPr/>
        <p:txBody>
          <a:bodyPr/>
          <a:lstStyle/>
          <a:p>
            <a:fld id="{2D50F044-BD63-4440-A085-944697FBEBA1}" type="datetime1">
              <a:rPr lang="nb-NO" smtClean="0"/>
              <a:t>18.03.2018</a:t>
            </a:fld>
            <a:endParaRPr lang="nb-NO"/>
          </a:p>
        </p:txBody>
      </p:sp>
      <p:sp>
        <p:nvSpPr>
          <p:cNvPr id="5" name="Plassholder for bunntekst 4">
            <a:extLst>
              <a:ext uri="{FF2B5EF4-FFF2-40B4-BE49-F238E27FC236}">
                <a16:creationId xmlns:a16="http://schemas.microsoft.com/office/drawing/2014/main" id="{EB6FA6A6-AC2C-4FA4-9207-B02660DB3096}"/>
              </a:ext>
            </a:extLst>
          </p:cNvPr>
          <p:cNvSpPr>
            <a:spLocks noGrp="1"/>
          </p:cNvSpPr>
          <p:nvPr>
            <p:ph type="ftr" sz="quarter" idx="11"/>
          </p:nvPr>
        </p:nvSpPr>
        <p:spPr/>
        <p:txBody>
          <a:bodyPr/>
          <a:lstStyle/>
          <a:p>
            <a:r>
              <a:rPr lang="nb-NO"/>
              <a:t>mecu</a:t>
            </a:r>
          </a:p>
        </p:txBody>
      </p:sp>
      <p:sp>
        <p:nvSpPr>
          <p:cNvPr id="6" name="Plassholder for lysbildenummer 5">
            <a:extLst>
              <a:ext uri="{FF2B5EF4-FFF2-40B4-BE49-F238E27FC236}">
                <a16:creationId xmlns:a16="http://schemas.microsoft.com/office/drawing/2014/main" id="{3B829303-8FD8-42EE-A036-1FDC41877A4F}"/>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31685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97BF495-1359-4CCF-83AC-B349472E7B1B}"/>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015B44D1-24B3-43BC-8F86-196B950D86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Rediger tekststiler i malen</a:t>
            </a:r>
          </a:p>
        </p:txBody>
      </p:sp>
      <p:sp>
        <p:nvSpPr>
          <p:cNvPr id="4" name="Plassholder for dato 3">
            <a:extLst>
              <a:ext uri="{FF2B5EF4-FFF2-40B4-BE49-F238E27FC236}">
                <a16:creationId xmlns:a16="http://schemas.microsoft.com/office/drawing/2014/main" id="{E6AE7234-95E7-46FE-A5A8-A2B09A211D0D}"/>
              </a:ext>
            </a:extLst>
          </p:cNvPr>
          <p:cNvSpPr>
            <a:spLocks noGrp="1"/>
          </p:cNvSpPr>
          <p:nvPr>
            <p:ph type="dt" sz="half" idx="10"/>
          </p:nvPr>
        </p:nvSpPr>
        <p:spPr/>
        <p:txBody>
          <a:bodyPr/>
          <a:lstStyle/>
          <a:p>
            <a:fld id="{712D9C50-3742-4DF3-8324-19C40FBB3EF2}" type="datetime1">
              <a:rPr lang="nb-NO" smtClean="0"/>
              <a:t>18.03.2018</a:t>
            </a:fld>
            <a:endParaRPr lang="nb-NO"/>
          </a:p>
        </p:txBody>
      </p:sp>
      <p:sp>
        <p:nvSpPr>
          <p:cNvPr id="5" name="Plassholder for bunntekst 4">
            <a:extLst>
              <a:ext uri="{FF2B5EF4-FFF2-40B4-BE49-F238E27FC236}">
                <a16:creationId xmlns:a16="http://schemas.microsoft.com/office/drawing/2014/main" id="{2902E5FC-C08C-46C3-89C7-41B6128FE09E}"/>
              </a:ext>
            </a:extLst>
          </p:cNvPr>
          <p:cNvSpPr>
            <a:spLocks noGrp="1"/>
          </p:cNvSpPr>
          <p:nvPr>
            <p:ph type="ftr" sz="quarter" idx="11"/>
          </p:nvPr>
        </p:nvSpPr>
        <p:spPr/>
        <p:txBody>
          <a:bodyPr/>
          <a:lstStyle/>
          <a:p>
            <a:r>
              <a:rPr lang="nb-NO"/>
              <a:t>mecu</a:t>
            </a:r>
          </a:p>
        </p:txBody>
      </p:sp>
      <p:sp>
        <p:nvSpPr>
          <p:cNvPr id="6" name="Plassholder for lysbildenummer 5">
            <a:extLst>
              <a:ext uri="{FF2B5EF4-FFF2-40B4-BE49-F238E27FC236}">
                <a16:creationId xmlns:a16="http://schemas.microsoft.com/office/drawing/2014/main" id="{7A10EA4A-DF5A-467E-88E2-2228BE096D5F}"/>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1732495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D6BE357-CD77-45EC-958C-0E4D3C2A295B}"/>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65A6E882-77CE-444F-A91B-F9D3353C19E1}"/>
              </a:ext>
            </a:extLst>
          </p:cNvPr>
          <p:cNvSpPr>
            <a:spLocks noGrp="1"/>
          </p:cNvSpPr>
          <p:nvPr>
            <p:ph sz="half" idx="1"/>
          </p:nvPr>
        </p:nvSpPr>
        <p:spPr>
          <a:xfrm>
            <a:off x="838200" y="1825625"/>
            <a:ext cx="51816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87898996-5A6C-4174-82F5-E436E97F4455}"/>
              </a:ext>
            </a:extLst>
          </p:cNvPr>
          <p:cNvSpPr>
            <a:spLocks noGrp="1"/>
          </p:cNvSpPr>
          <p:nvPr>
            <p:ph sz="half" idx="2"/>
          </p:nvPr>
        </p:nvSpPr>
        <p:spPr>
          <a:xfrm>
            <a:off x="6172200" y="1825625"/>
            <a:ext cx="51816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7158A185-5AC1-4D4F-AC98-3DAD6C63DBD4}"/>
              </a:ext>
            </a:extLst>
          </p:cNvPr>
          <p:cNvSpPr>
            <a:spLocks noGrp="1"/>
          </p:cNvSpPr>
          <p:nvPr>
            <p:ph type="dt" sz="half" idx="10"/>
          </p:nvPr>
        </p:nvSpPr>
        <p:spPr/>
        <p:txBody>
          <a:bodyPr/>
          <a:lstStyle/>
          <a:p>
            <a:fld id="{B06F8827-8B19-4195-B7A8-16B4743FDD0B}" type="datetime1">
              <a:rPr lang="nb-NO" smtClean="0"/>
              <a:t>18.03.2018</a:t>
            </a:fld>
            <a:endParaRPr lang="nb-NO"/>
          </a:p>
        </p:txBody>
      </p:sp>
      <p:sp>
        <p:nvSpPr>
          <p:cNvPr id="6" name="Plassholder for bunntekst 5">
            <a:extLst>
              <a:ext uri="{FF2B5EF4-FFF2-40B4-BE49-F238E27FC236}">
                <a16:creationId xmlns:a16="http://schemas.microsoft.com/office/drawing/2014/main" id="{85DD6C12-CBF8-4967-98A5-3087140EDE72}"/>
              </a:ext>
            </a:extLst>
          </p:cNvPr>
          <p:cNvSpPr>
            <a:spLocks noGrp="1"/>
          </p:cNvSpPr>
          <p:nvPr>
            <p:ph type="ftr" sz="quarter" idx="11"/>
          </p:nvPr>
        </p:nvSpPr>
        <p:spPr/>
        <p:txBody>
          <a:bodyPr/>
          <a:lstStyle/>
          <a:p>
            <a:r>
              <a:rPr lang="nb-NO"/>
              <a:t>mecu</a:t>
            </a:r>
          </a:p>
        </p:txBody>
      </p:sp>
      <p:sp>
        <p:nvSpPr>
          <p:cNvPr id="7" name="Plassholder for lysbildenummer 6">
            <a:extLst>
              <a:ext uri="{FF2B5EF4-FFF2-40B4-BE49-F238E27FC236}">
                <a16:creationId xmlns:a16="http://schemas.microsoft.com/office/drawing/2014/main" id="{CDDF3884-D130-4CF2-BB5C-7BC2AC1617EE}"/>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1857857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856CD75-2BEB-4CB0-9D5B-DA8820EFAB34}"/>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77C1E53D-C6A8-4872-A8DB-294B5ABB02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4" name="Plassholder for innhold 3">
            <a:extLst>
              <a:ext uri="{FF2B5EF4-FFF2-40B4-BE49-F238E27FC236}">
                <a16:creationId xmlns:a16="http://schemas.microsoft.com/office/drawing/2014/main" id="{4DAEC259-87A8-48DF-A4E5-15D087A28438}"/>
              </a:ext>
            </a:extLst>
          </p:cNvPr>
          <p:cNvSpPr>
            <a:spLocks noGrp="1"/>
          </p:cNvSpPr>
          <p:nvPr>
            <p:ph sz="half" idx="2"/>
          </p:nvPr>
        </p:nvSpPr>
        <p:spPr>
          <a:xfrm>
            <a:off x="839788" y="2505075"/>
            <a:ext cx="5157787"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191980DE-6346-438F-959F-6E88F50E2D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6" name="Plassholder for innhold 5">
            <a:extLst>
              <a:ext uri="{FF2B5EF4-FFF2-40B4-BE49-F238E27FC236}">
                <a16:creationId xmlns:a16="http://schemas.microsoft.com/office/drawing/2014/main" id="{35DC7F68-4592-46C8-BABA-2EB43F5D8D21}"/>
              </a:ext>
            </a:extLst>
          </p:cNvPr>
          <p:cNvSpPr>
            <a:spLocks noGrp="1"/>
          </p:cNvSpPr>
          <p:nvPr>
            <p:ph sz="quarter" idx="4"/>
          </p:nvPr>
        </p:nvSpPr>
        <p:spPr>
          <a:xfrm>
            <a:off x="6172200" y="2505075"/>
            <a:ext cx="5183188"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8E7EC09B-735D-447C-8701-D40F9BDCCEB3}"/>
              </a:ext>
            </a:extLst>
          </p:cNvPr>
          <p:cNvSpPr>
            <a:spLocks noGrp="1"/>
          </p:cNvSpPr>
          <p:nvPr>
            <p:ph type="dt" sz="half" idx="10"/>
          </p:nvPr>
        </p:nvSpPr>
        <p:spPr/>
        <p:txBody>
          <a:bodyPr/>
          <a:lstStyle/>
          <a:p>
            <a:fld id="{8109C59E-8C0F-4EC8-B9E4-D2A0FF9F47E4}" type="datetime1">
              <a:rPr lang="nb-NO" smtClean="0"/>
              <a:t>18.03.2018</a:t>
            </a:fld>
            <a:endParaRPr lang="nb-NO"/>
          </a:p>
        </p:txBody>
      </p:sp>
      <p:sp>
        <p:nvSpPr>
          <p:cNvPr id="8" name="Plassholder for bunntekst 7">
            <a:extLst>
              <a:ext uri="{FF2B5EF4-FFF2-40B4-BE49-F238E27FC236}">
                <a16:creationId xmlns:a16="http://schemas.microsoft.com/office/drawing/2014/main" id="{A79AC00C-5B6E-41E6-996E-F788392C8BDF}"/>
              </a:ext>
            </a:extLst>
          </p:cNvPr>
          <p:cNvSpPr>
            <a:spLocks noGrp="1"/>
          </p:cNvSpPr>
          <p:nvPr>
            <p:ph type="ftr" sz="quarter" idx="11"/>
          </p:nvPr>
        </p:nvSpPr>
        <p:spPr/>
        <p:txBody>
          <a:bodyPr/>
          <a:lstStyle/>
          <a:p>
            <a:r>
              <a:rPr lang="nb-NO"/>
              <a:t>mecu</a:t>
            </a:r>
          </a:p>
        </p:txBody>
      </p:sp>
      <p:sp>
        <p:nvSpPr>
          <p:cNvPr id="9" name="Plassholder for lysbildenummer 8">
            <a:extLst>
              <a:ext uri="{FF2B5EF4-FFF2-40B4-BE49-F238E27FC236}">
                <a16:creationId xmlns:a16="http://schemas.microsoft.com/office/drawing/2014/main" id="{C9851A08-3DE2-4F1A-ABC5-5B01178D990F}"/>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364791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D20C64F-A139-4F38-AACD-1046EDB18973}"/>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D40E767C-8CA0-4EDE-A709-C47373FF335E}"/>
              </a:ext>
            </a:extLst>
          </p:cNvPr>
          <p:cNvSpPr>
            <a:spLocks noGrp="1"/>
          </p:cNvSpPr>
          <p:nvPr>
            <p:ph type="dt" sz="half" idx="10"/>
          </p:nvPr>
        </p:nvSpPr>
        <p:spPr/>
        <p:txBody>
          <a:bodyPr/>
          <a:lstStyle/>
          <a:p>
            <a:fld id="{581B8C7B-B88A-4B08-BB34-EC5A87270A89}" type="datetime1">
              <a:rPr lang="nb-NO" smtClean="0"/>
              <a:t>18.03.2018</a:t>
            </a:fld>
            <a:endParaRPr lang="nb-NO"/>
          </a:p>
        </p:txBody>
      </p:sp>
      <p:sp>
        <p:nvSpPr>
          <p:cNvPr id="4" name="Plassholder for bunntekst 3">
            <a:extLst>
              <a:ext uri="{FF2B5EF4-FFF2-40B4-BE49-F238E27FC236}">
                <a16:creationId xmlns:a16="http://schemas.microsoft.com/office/drawing/2014/main" id="{E003F76D-0A45-4563-A746-4D26A8260D0E}"/>
              </a:ext>
            </a:extLst>
          </p:cNvPr>
          <p:cNvSpPr>
            <a:spLocks noGrp="1"/>
          </p:cNvSpPr>
          <p:nvPr>
            <p:ph type="ftr" sz="quarter" idx="11"/>
          </p:nvPr>
        </p:nvSpPr>
        <p:spPr/>
        <p:txBody>
          <a:bodyPr/>
          <a:lstStyle/>
          <a:p>
            <a:r>
              <a:rPr lang="nb-NO"/>
              <a:t>mecu</a:t>
            </a:r>
          </a:p>
        </p:txBody>
      </p:sp>
      <p:sp>
        <p:nvSpPr>
          <p:cNvPr id="5" name="Plassholder for lysbildenummer 4">
            <a:extLst>
              <a:ext uri="{FF2B5EF4-FFF2-40B4-BE49-F238E27FC236}">
                <a16:creationId xmlns:a16="http://schemas.microsoft.com/office/drawing/2014/main" id="{CC97E8CF-D2B2-4E5A-9384-87264B4428B4}"/>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1155670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0E705FAC-B1EF-43EC-9F2D-CC5F5889DDFA}"/>
              </a:ext>
            </a:extLst>
          </p:cNvPr>
          <p:cNvSpPr>
            <a:spLocks noGrp="1"/>
          </p:cNvSpPr>
          <p:nvPr>
            <p:ph type="dt" sz="half" idx="10"/>
          </p:nvPr>
        </p:nvSpPr>
        <p:spPr/>
        <p:txBody>
          <a:bodyPr/>
          <a:lstStyle/>
          <a:p>
            <a:fld id="{8732599D-616D-4922-AA36-C579C008BF41}" type="datetime1">
              <a:rPr lang="nb-NO" smtClean="0"/>
              <a:t>18.03.2018</a:t>
            </a:fld>
            <a:endParaRPr lang="nb-NO"/>
          </a:p>
        </p:txBody>
      </p:sp>
      <p:sp>
        <p:nvSpPr>
          <p:cNvPr id="3" name="Plassholder for bunntekst 2">
            <a:extLst>
              <a:ext uri="{FF2B5EF4-FFF2-40B4-BE49-F238E27FC236}">
                <a16:creationId xmlns:a16="http://schemas.microsoft.com/office/drawing/2014/main" id="{4087CB26-6FF8-4973-AEC0-07683FCF90FD}"/>
              </a:ext>
            </a:extLst>
          </p:cNvPr>
          <p:cNvSpPr>
            <a:spLocks noGrp="1"/>
          </p:cNvSpPr>
          <p:nvPr>
            <p:ph type="ftr" sz="quarter" idx="11"/>
          </p:nvPr>
        </p:nvSpPr>
        <p:spPr/>
        <p:txBody>
          <a:bodyPr/>
          <a:lstStyle/>
          <a:p>
            <a:r>
              <a:rPr lang="nb-NO"/>
              <a:t>mecu</a:t>
            </a:r>
          </a:p>
        </p:txBody>
      </p:sp>
      <p:sp>
        <p:nvSpPr>
          <p:cNvPr id="4" name="Plassholder for lysbildenummer 3">
            <a:extLst>
              <a:ext uri="{FF2B5EF4-FFF2-40B4-BE49-F238E27FC236}">
                <a16:creationId xmlns:a16="http://schemas.microsoft.com/office/drawing/2014/main" id="{28BE4CB6-5597-4A52-82FC-13C7911744A4}"/>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614074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6EE8855-1750-4E34-8B5F-65C25D230594}"/>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10B175F5-5B3E-4B9C-B4F6-91B183AA52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36D6D8A6-366A-410A-B77E-06CD8F5D38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Plassholder for dato 4">
            <a:extLst>
              <a:ext uri="{FF2B5EF4-FFF2-40B4-BE49-F238E27FC236}">
                <a16:creationId xmlns:a16="http://schemas.microsoft.com/office/drawing/2014/main" id="{9BEBA5B6-BA6F-4644-A5CE-8658CB12BF95}"/>
              </a:ext>
            </a:extLst>
          </p:cNvPr>
          <p:cNvSpPr>
            <a:spLocks noGrp="1"/>
          </p:cNvSpPr>
          <p:nvPr>
            <p:ph type="dt" sz="half" idx="10"/>
          </p:nvPr>
        </p:nvSpPr>
        <p:spPr/>
        <p:txBody>
          <a:bodyPr/>
          <a:lstStyle/>
          <a:p>
            <a:fld id="{84F266B0-BE56-437B-B93F-FF353C442732}" type="datetime1">
              <a:rPr lang="nb-NO" smtClean="0"/>
              <a:t>18.03.2018</a:t>
            </a:fld>
            <a:endParaRPr lang="nb-NO"/>
          </a:p>
        </p:txBody>
      </p:sp>
      <p:sp>
        <p:nvSpPr>
          <p:cNvPr id="6" name="Plassholder for bunntekst 5">
            <a:extLst>
              <a:ext uri="{FF2B5EF4-FFF2-40B4-BE49-F238E27FC236}">
                <a16:creationId xmlns:a16="http://schemas.microsoft.com/office/drawing/2014/main" id="{63F6076D-81C3-4BDF-AB02-ACE41604B838}"/>
              </a:ext>
            </a:extLst>
          </p:cNvPr>
          <p:cNvSpPr>
            <a:spLocks noGrp="1"/>
          </p:cNvSpPr>
          <p:nvPr>
            <p:ph type="ftr" sz="quarter" idx="11"/>
          </p:nvPr>
        </p:nvSpPr>
        <p:spPr/>
        <p:txBody>
          <a:bodyPr/>
          <a:lstStyle/>
          <a:p>
            <a:r>
              <a:rPr lang="nb-NO"/>
              <a:t>mecu</a:t>
            </a:r>
          </a:p>
        </p:txBody>
      </p:sp>
      <p:sp>
        <p:nvSpPr>
          <p:cNvPr id="7" name="Plassholder for lysbildenummer 6">
            <a:extLst>
              <a:ext uri="{FF2B5EF4-FFF2-40B4-BE49-F238E27FC236}">
                <a16:creationId xmlns:a16="http://schemas.microsoft.com/office/drawing/2014/main" id="{DA65E5C6-B4E2-4D72-856C-A2ED87AE2661}"/>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1834094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45DDF40-33E8-47FA-BE61-DF951474280B}"/>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A84DFB60-0F1D-412F-A65E-32F3BA1EFF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80887095-0527-463D-880E-08DB3C88E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Plassholder for dato 4">
            <a:extLst>
              <a:ext uri="{FF2B5EF4-FFF2-40B4-BE49-F238E27FC236}">
                <a16:creationId xmlns:a16="http://schemas.microsoft.com/office/drawing/2014/main" id="{3F434B5D-EB0B-4F4E-BBE3-CF2F0653C3D9}"/>
              </a:ext>
            </a:extLst>
          </p:cNvPr>
          <p:cNvSpPr>
            <a:spLocks noGrp="1"/>
          </p:cNvSpPr>
          <p:nvPr>
            <p:ph type="dt" sz="half" idx="10"/>
          </p:nvPr>
        </p:nvSpPr>
        <p:spPr/>
        <p:txBody>
          <a:bodyPr/>
          <a:lstStyle/>
          <a:p>
            <a:fld id="{8C461921-1B6F-46D8-A106-13405E6FF9AA}" type="datetime1">
              <a:rPr lang="nb-NO" smtClean="0"/>
              <a:t>18.03.2018</a:t>
            </a:fld>
            <a:endParaRPr lang="nb-NO"/>
          </a:p>
        </p:txBody>
      </p:sp>
      <p:sp>
        <p:nvSpPr>
          <p:cNvPr id="6" name="Plassholder for bunntekst 5">
            <a:extLst>
              <a:ext uri="{FF2B5EF4-FFF2-40B4-BE49-F238E27FC236}">
                <a16:creationId xmlns:a16="http://schemas.microsoft.com/office/drawing/2014/main" id="{C6ECDF29-C957-454A-9093-76FAFD07642C}"/>
              </a:ext>
            </a:extLst>
          </p:cNvPr>
          <p:cNvSpPr>
            <a:spLocks noGrp="1"/>
          </p:cNvSpPr>
          <p:nvPr>
            <p:ph type="ftr" sz="quarter" idx="11"/>
          </p:nvPr>
        </p:nvSpPr>
        <p:spPr/>
        <p:txBody>
          <a:bodyPr/>
          <a:lstStyle/>
          <a:p>
            <a:r>
              <a:rPr lang="nb-NO"/>
              <a:t>mecu</a:t>
            </a:r>
          </a:p>
        </p:txBody>
      </p:sp>
      <p:sp>
        <p:nvSpPr>
          <p:cNvPr id="7" name="Plassholder for lysbildenummer 6">
            <a:extLst>
              <a:ext uri="{FF2B5EF4-FFF2-40B4-BE49-F238E27FC236}">
                <a16:creationId xmlns:a16="http://schemas.microsoft.com/office/drawing/2014/main" id="{CBD6C831-BB41-46A5-8548-875454933526}"/>
              </a:ext>
            </a:extLst>
          </p:cNvPr>
          <p:cNvSpPr>
            <a:spLocks noGrp="1"/>
          </p:cNvSpPr>
          <p:nvPr>
            <p:ph type="sldNum" sz="quarter" idx="12"/>
          </p:nvPr>
        </p:nvSpPr>
        <p:spPr/>
        <p:txBody>
          <a:bodyPr/>
          <a:lstStyle/>
          <a:p>
            <a:fld id="{B7D3CC53-A0C3-42D7-8356-7257893B4A7B}" type="slidenum">
              <a:rPr lang="nb-NO" smtClean="0"/>
              <a:t>‹#›</a:t>
            </a:fld>
            <a:endParaRPr lang="nb-NO"/>
          </a:p>
        </p:txBody>
      </p:sp>
    </p:spTree>
    <p:extLst>
      <p:ext uri="{BB962C8B-B14F-4D97-AF65-F5344CB8AC3E}">
        <p14:creationId xmlns:p14="http://schemas.microsoft.com/office/powerpoint/2010/main" val="3608309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282E6BB0-CEAF-40F1-91E7-80B009610E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D1239C05-E946-4872-B44C-2300D8263A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0897F051-0B46-41EE-BE52-796C12AE24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07CFD-211D-45B5-AA12-12172E9A2D17}" type="datetime1">
              <a:rPr lang="nb-NO" smtClean="0"/>
              <a:t>18.03.2018</a:t>
            </a:fld>
            <a:endParaRPr lang="nb-NO"/>
          </a:p>
        </p:txBody>
      </p:sp>
      <p:sp>
        <p:nvSpPr>
          <p:cNvPr id="5" name="Plassholder for bunntekst 4">
            <a:extLst>
              <a:ext uri="{FF2B5EF4-FFF2-40B4-BE49-F238E27FC236}">
                <a16:creationId xmlns:a16="http://schemas.microsoft.com/office/drawing/2014/main" id="{85A599EE-8939-42F2-980D-BA644670AC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a:t>mecu</a:t>
            </a:r>
          </a:p>
        </p:txBody>
      </p:sp>
      <p:sp>
        <p:nvSpPr>
          <p:cNvPr id="6" name="Plassholder for lysbildenummer 5">
            <a:extLst>
              <a:ext uri="{FF2B5EF4-FFF2-40B4-BE49-F238E27FC236}">
                <a16:creationId xmlns:a16="http://schemas.microsoft.com/office/drawing/2014/main" id="{FA8E9DCA-1EDC-4F67-AE1F-64493916A9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3CC53-A0C3-42D7-8356-7257893B4A7B}" type="slidenum">
              <a:rPr lang="nb-NO" smtClean="0"/>
              <a:t>‹#›</a:t>
            </a:fld>
            <a:endParaRPr lang="nb-NO"/>
          </a:p>
        </p:txBody>
      </p:sp>
    </p:spTree>
    <p:extLst>
      <p:ext uri="{BB962C8B-B14F-4D97-AF65-F5344CB8AC3E}">
        <p14:creationId xmlns:p14="http://schemas.microsoft.com/office/powerpoint/2010/main" val="2953002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0A6EBF0-96BF-4D10-A1CF-72E2E759BFCF}"/>
              </a:ext>
            </a:extLst>
          </p:cNvPr>
          <p:cNvSpPr/>
          <p:nvPr/>
        </p:nvSpPr>
        <p:spPr>
          <a:xfrm>
            <a:off x="0" y="3880316"/>
            <a:ext cx="12191980" cy="2073917"/>
          </a:xfrm>
          <a:prstGeom prst="rect">
            <a:avLst/>
          </a:prstGeom>
          <a:solidFill>
            <a:srgbClr val="DC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a:extLst>
              <a:ext uri="{FF2B5EF4-FFF2-40B4-BE49-F238E27FC236}">
                <a16:creationId xmlns:a16="http://schemas.microsoft.com/office/drawing/2014/main" id="{1E5BEC47-23CD-4E77-B39A-7E8FA276CB3C}"/>
              </a:ext>
            </a:extLst>
          </p:cNvPr>
          <p:cNvSpPr>
            <a:spLocks noGrp="1"/>
          </p:cNvSpPr>
          <p:nvPr>
            <p:ph type="ctrTitle"/>
          </p:nvPr>
        </p:nvSpPr>
        <p:spPr>
          <a:xfrm>
            <a:off x="270580" y="4462656"/>
            <a:ext cx="7834193" cy="1264588"/>
          </a:xfrm>
        </p:spPr>
        <p:txBody>
          <a:bodyPr anchor="ctr">
            <a:noAutofit/>
          </a:bodyPr>
          <a:lstStyle/>
          <a:p>
            <a:pPr algn="l"/>
            <a:r>
              <a:rPr lang="nb-NO" sz="3800" dirty="0">
                <a:solidFill>
                  <a:schemeClr val="bg1"/>
                </a:solidFill>
              </a:rPr>
              <a:t>HelpKit by Mecu Innovation</a:t>
            </a:r>
          </a:p>
        </p:txBody>
      </p:sp>
      <p:pic>
        <p:nvPicPr>
          <p:cNvPr id="5" name="Bilde 4">
            <a:extLst>
              <a:ext uri="{FF2B5EF4-FFF2-40B4-BE49-F238E27FC236}">
                <a16:creationId xmlns:a16="http://schemas.microsoft.com/office/drawing/2014/main" id="{C99D7FA6-439E-40B7-B61F-78A8D67B87FA}"/>
              </a:ext>
            </a:extLst>
          </p:cNvPr>
          <p:cNvPicPr>
            <a:picLocks noChangeAspect="1"/>
          </p:cNvPicPr>
          <p:nvPr/>
        </p:nvPicPr>
        <p:blipFill rotWithShape="1">
          <a:blip r:embed="rId3"/>
          <a:srcRect t="4185" b="29736"/>
          <a:stretch/>
        </p:blipFill>
        <p:spPr>
          <a:xfrm>
            <a:off x="1432826" y="168266"/>
            <a:ext cx="10590254" cy="3971343"/>
          </a:xfrm>
          <a:prstGeom prst="rect">
            <a:avLst/>
          </a:prstGeom>
        </p:spPr>
      </p:pic>
    </p:spTree>
    <p:extLst>
      <p:ext uri="{BB962C8B-B14F-4D97-AF65-F5344CB8AC3E}">
        <p14:creationId xmlns:p14="http://schemas.microsoft.com/office/powerpoint/2010/main" val="1602820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2">
            <a:extLst>
              <a:ext uri="{FF2B5EF4-FFF2-40B4-BE49-F238E27FC236}">
                <a16:creationId xmlns:a16="http://schemas.microsoft.com/office/drawing/2014/main" id="{4E2D5C7C-EC9B-4314-B64E-F1B13EDAEB28}"/>
              </a:ext>
            </a:extLst>
          </p:cNvPr>
          <p:cNvSpPr txBox="1">
            <a:spLocks/>
          </p:cNvSpPr>
          <p:nvPr/>
        </p:nvSpPr>
        <p:spPr>
          <a:xfrm>
            <a:off x="794480" y="1637981"/>
            <a:ext cx="10363200" cy="406400"/>
          </a:xfrm>
          <a:prstGeom prst="rect">
            <a:avLst/>
          </a:prstGeom>
        </p:spPr>
        <p:txBody>
          <a:bodyPr vert="horz" lIns="0" tIns="0" rIns="0" bIns="0" rtlCol="0">
            <a:normAutofit/>
          </a:bodyPr>
          <a:lstStyle>
            <a:lvl1pPr marL="0" indent="0" algn="ctr" defTabSz="1219170" rtl="0" eaLnBrk="1" latinLnBrk="0" hangingPunct="1">
              <a:lnSpc>
                <a:spcPct val="86000"/>
              </a:lnSpc>
              <a:spcBef>
                <a:spcPts val="0"/>
              </a:spcBef>
              <a:buClr>
                <a:schemeClr val="accent1"/>
              </a:buClr>
              <a:buFont typeface="Arial" panose="020B0604020202020204" pitchFamily="34" charset="0"/>
              <a:buNone/>
              <a:defRPr sz="1800" kern="800" spc="-13" baseline="0">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marR="0" lvl="0" indent="0" algn="ctr" defTabSz="1219170" rtl="0" eaLnBrk="1" fontAlgn="auto" latinLnBrk="0" hangingPunct="1">
              <a:lnSpc>
                <a:spcPct val="86000"/>
              </a:lnSpc>
              <a:spcBef>
                <a:spcPts val="0"/>
              </a:spcBef>
              <a:spcAft>
                <a:spcPts val="0"/>
              </a:spcAft>
              <a:buClr>
                <a:srgbClr val="EA0038"/>
              </a:buClr>
              <a:buSzTx/>
              <a:buFont typeface="Arial" panose="020B0604020202020204" pitchFamily="34" charset="0"/>
              <a:buNone/>
              <a:tabLst/>
              <a:defRPr/>
            </a:pPr>
            <a:endParaRPr kumimoji="0" lang="en-US" sz="1800" b="0" i="0" u="none" strike="noStrike" kern="800" cap="none" spc="-13" normalizeH="0" baseline="0" noProof="0" dirty="0">
              <a:ln>
                <a:noFill/>
              </a:ln>
              <a:solidFill>
                <a:srgbClr val="39393B"/>
              </a:solidFill>
              <a:effectLst/>
              <a:uLnTx/>
              <a:uFillTx/>
              <a:latin typeface="Open Sans Light"/>
              <a:ea typeface="+mn-ea"/>
              <a:cs typeface="+mn-cs"/>
            </a:endParaRPr>
          </a:p>
        </p:txBody>
      </p:sp>
      <p:sp>
        <p:nvSpPr>
          <p:cNvPr id="71" name="Oval 70">
            <a:extLst>
              <a:ext uri="{FF2B5EF4-FFF2-40B4-BE49-F238E27FC236}">
                <a16:creationId xmlns:a16="http://schemas.microsoft.com/office/drawing/2014/main" id="{370EE0D8-A0A1-488C-86CA-C313A4E60CF7}"/>
              </a:ext>
            </a:extLst>
          </p:cNvPr>
          <p:cNvSpPr/>
          <p:nvPr/>
        </p:nvSpPr>
        <p:spPr>
          <a:xfrm>
            <a:off x="5072763" y="1271746"/>
            <a:ext cx="846667" cy="846667"/>
          </a:xfrm>
          <a:prstGeom prst="ellipse">
            <a:avLst/>
          </a:prstGeom>
          <a:solidFill>
            <a:srgbClr val="F70000"/>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bg1"/>
                </a:solidFill>
                <a:effectLst/>
                <a:uLnTx/>
                <a:uFillTx/>
                <a:latin typeface="Open Sans Light"/>
                <a:ea typeface="+mn-ea"/>
                <a:cs typeface="+mn-cs"/>
              </a:rPr>
              <a:t>€</a:t>
            </a:r>
          </a:p>
        </p:txBody>
      </p:sp>
      <p:sp>
        <p:nvSpPr>
          <p:cNvPr id="72" name="Oval 71">
            <a:extLst>
              <a:ext uri="{FF2B5EF4-FFF2-40B4-BE49-F238E27FC236}">
                <a16:creationId xmlns:a16="http://schemas.microsoft.com/office/drawing/2014/main" id="{C922038D-544E-4AE3-8B67-947647C24ABB}"/>
              </a:ext>
            </a:extLst>
          </p:cNvPr>
          <p:cNvSpPr/>
          <p:nvPr/>
        </p:nvSpPr>
        <p:spPr>
          <a:xfrm>
            <a:off x="5872231" y="4672201"/>
            <a:ext cx="846667" cy="846667"/>
          </a:xfrm>
          <a:prstGeom prst="ellipse">
            <a:avLst/>
          </a:prstGeom>
          <a:solidFill>
            <a:srgbClr val="F1001C"/>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434343"/>
              </a:solidFill>
              <a:effectLst/>
              <a:uLnTx/>
              <a:uFillTx/>
              <a:latin typeface="Open Sans Light"/>
              <a:ea typeface="+mn-ea"/>
              <a:cs typeface="+mn-cs"/>
            </a:endParaRPr>
          </a:p>
        </p:txBody>
      </p:sp>
      <p:sp>
        <p:nvSpPr>
          <p:cNvPr id="74" name="Oval 73">
            <a:extLst>
              <a:ext uri="{FF2B5EF4-FFF2-40B4-BE49-F238E27FC236}">
                <a16:creationId xmlns:a16="http://schemas.microsoft.com/office/drawing/2014/main" id="{107F3960-1817-41DE-9669-1AA873BDB388}"/>
              </a:ext>
            </a:extLst>
          </p:cNvPr>
          <p:cNvSpPr/>
          <p:nvPr/>
        </p:nvSpPr>
        <p:spPr>
          <a:xfrm>
            <a:off x="6553399" y="2776060"/>
            <a:ext cx="846667" cy="846667"/>
          </a:xfrm>
          <a:prstGeom prst="ellipse">
            <a:avLst/>
          </a:prstGeom>
          <a:solidFill>
            <a:srgbClr val="FB1E00"/>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434343"/>
              </a:solidFill>
              <a:effectLst/>
              <a:uLnTx/>
              <a:uFillTx/>
              <a:latin typeface="Open Sans Light"/>
              <a:ea typeface="+mn-ea"/>
              <a:cs typeface="+mn-cs"/>
            </a:endParaRPr>
          </a:p>
        </p:txBody>
      </p:sp>
      <p:pic>
        <p:nvPicPr>
          <p:cNvPr id="77" name="Picture 76">
            <a:extLst>
              <a:ext uri="{FF2B5EF4-FFF2-40B4-BE49-F238E27FC236}">
                <a16:creationId xmlns:a16="http://schemas.microsoft.com/office/drawing/2014/main" id="{F22C14A7-6625-49D2-A185-C9AD20A85C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39573" y="4847543"/>
            <a:ext cx="511985" cy="495984"/>
          </a:xfrm>
          <a:prstGeom prst="rect">
            <a:avLst/>
          </a:prstGeom>
        </p:spPr>
      </p:pic>
      <p:sp>
        <p:nvSpPr>
          <p:cNvPr id="81" name="Rectangle 80">
            <a:extLst>
              <a:ext uri="{FF2B5EF4-FFF2-40B4-BE49-F238E27FC236}">
                <a16:creationId xmlns:a16="http://schemas.microsoft.com/office/drawing/2014/main" id="{57B93D97-C9C8-42C6-AFCA-5A0FBDEFD148}"/>
              </a:ext>
            </a:extLst>
          </p:cNvPr>
          <p:cNvSpPr/>
          <p:nvPr/>
        </p:nvSpPr>
        <p:spPr>
          <a:xfrm>
            <a:off x="7475002" y="2859355"/>
            <a:ext cx="886781" cy="830997"/>
          </a:xfrm>
          <a:prstGeom prst="rect">
            <a:avLst/>
          </a:prstGeom>
        </p:spPr>
        <p:txBody>
          <a:bodyPr wrap="none">
            <a:spAutoFit/>
          </a:bodyPr>
          <a:lstStyle/>
          <a:p>
            <a:pPr defTabSz="1219170"/>
            <a:r>
              <a:rPr lang="en-US" sz="4800" dirty="0">
                <a:solidFill>
                  <a:srgbClr val="39393B"/>
                </a:solidFill>
                <a:latin typeface="Open Sans Light"/>
              </a:rPr>
              <a:t>02</a:t>
            </a:r>
          </a:p>
        </p:txBody>
      </p:sp>
      <p:sp>
        <p:nvSpPr>
          <p:cNvPr id="82" name="Rectangle 81">
            <a:extLst>
              <a:ext uri="{FF2B5EF4-FFF2-40B4-BE49-F238E27FC236}">
                <a16:creationId xmlns:a16="http://schemas.microsoft.com/office/drawing/2014/main" id="{E32DD809-4F63-41B6-A683-B7477326823C}"/>
              </a:ext>
            </a:extLst>
          </p:cNvPr>
          <p:cNvSpPr/>
          <p:nvPr/>
        </p:nvSpPr>
        <p:spPr>
          <a:xfrm>
            <a:off x="8331511" y="3033408"/>
            <a:ext cx="3495728" cy="2554545"/>
          </a:xfrm>
          <a:prstGeom prst="rect">
            <a:avLst/>
          </a:prstGeom>
          <a:solidFill>
            <a:srgbClr val="39393B">
              <a:alpha val="10196"/>
            </a:srgbClr>
          </a:solidFill>
        </p:spPr>
        <p:txBody>
          <a:bodyPr wrap="square">
            <a:spAutoFit/>
          </a:bodyPr>
          <a:lstStyle/>
          <a:p>
            <a:r>
              <a:rPr lang="nb-NO" sz="1600" dirty="0"/>
              <a:t>The individual market will be our secondary market (B2C. </a:t>
            </a:r>
            <a:r>
              <a:rPr lang="nb-NO" sz="1600" dirty="0">
                <a:solidFill>
                  <a:srgbClr val="C00000"/>
                </a:solidFill>
              </a:rPr>
              <a:t>HelpKit</a:t>
            </a:r>
            <a:r>
              <a:rPr lang="nb-NO" sz="1600" dirty="0"/>
              <a:t> can be sold directly to consumers.</a:t>
            </a:r>
          </a:p>
          <a:p>
            <a:endParaRPr lang="nb-NO" sz="1600" dirty="0"/>
          </a:p>
          <a:p>
            <a:r>
              <a:rPr lang="nb-NO" sz="1600" dirty="0"/>
              <a:t>A cooperation with several large players is desirable due to distribution force. – OBOS, BOB, fagforeninger, mm. </a:t>
            </a:r>
          </a:p>
          <a:p>
            <a:endParaRPr lang="nb-NO" sz="1600" dirty="0">
              <a:solidFill>
                <a:srgbClr val="C00000"/>
              </a:solidFill>
            </a:endParaRPr>
          </a:p>
          <a:p>
            <a:r>
              <a:rPr lang="nb-NO" sz="1600" dirty="0">
                <a:solidFill>
                  <a:srgbClr val="C00000"/>
                </a:solidFill>
              </a:rPr>
              <a:t>HelpKit </a:t>
            </a:r>
            <a:r>
              <a:rPr lang="nb-NO" sz="1600" dirty="0"/>
              <a:t>will extend their value proposition to own members.</a:t>
            </a:r>
          </a:p>
        </p:txBody>
      </p:sp>
      <p:sp>
        <p:nvSpPr>
          <p:cNvPr id="83" name="Rectangle 82">
            <a:extLst>
              <a:ext uri="{FF2B5EF4-FFF2-40B4-BE49-F238E27FC236}">
                <a16:creationId xmlns:a16="http://schemas.microsoft.com/office/drawing/2014/main" id="{EB0379C0-0C22-45BA-A437-9D7CE902158B}"/>
              </a:ext>
            </a:extLst>
          </p:cNvPr>
          <p:cNvSpPr/>
          <p:nvPr/>
        </p:nvSpPr>
        <p:spPr>
          <a:xfrm>
            <a:off x="8398204" y="2594304"/>
            <a:ext cx="2627587" cy="420564"/>
          </a:xfrm>
          <a:prstGeom prst="rect">
            <a:avLst/>
          </a:prstGeom>
        </p:spPr>
        <p:txBody>
          <a:bodyPr wrap="square">
            <a:spAutoFit/>
          </a:bodyPr>
          <a:lstStyle/>
          <a:p>
            <a:pPr defTabSz="1219170"/>
            <a:r>
              <a:rPr lang="en-US" sz="2133" dirty="0">
                <a:solidFill>
                  <a:srgbClr val="39393B"/>
                </a:solidFill>
                <a:latin typeface="Open Sans Light"/>
              </a:rPr>
              <a:t>Secondary market</a:t>
            </a:r>
          </a:p>
        </p:txBody>
      </p:sp>
      <p:sp>
        <p:nvSpPr>
          <p:cNvPr id="90" name="Rectangle 89">
            <a:extLst>
              <a:ext uri="{FF2B5EF4-FFF2-40B4-BE49-F238E27FC236}">
                <a16:creationId xmlns:a16="http://schemas.microsoft.com/office/drawing/2014/main" id="{00987653-04F9-4986-A89E-FD2A76B7C85D}"/>
              </a:ext>
            </a:extLst>
          </p:cNvPr>
          <p:cNvSpPr/>
          <p:nvPr/>
        </p:nvSpPr>
        <p:spPr>
          <a:xfrm>
            <a:off x="4878818" y="4726187"/>
            <a:ext cx="886781" cy="830997"/>
          </a:xfrm>
          <a:prstGeom prst="rect">
            <a:avLst/>
          </a:prstGeom>
        </p:spPr>
        <p:txBody>
          <a:bodyPr wrap="none">
            <a:spAutoFit/>
          </a:bodyPr>
          <a:lstStyle/>
          <a:p>
            <a:pPr defTabSz="1219170"/>
            <a:r>
              <a:rPr lang="en-US" sz="4800" dirty="0">
                <a:solidFill>
                  <a:srgbClr val="39393B"/>
                </a:solidFill>
                <a:latin typeface="Open Sans Light"/>
              </a:rPr>
              <a:t>03</a:t>
            </a:r>
          </a:p>
        </p:txBody>
      </p:sp>
      <p:sp>
        <p:nvSpPr>
          <p:cNvPr id="91" name="Rectangle 90">
            <a:extLst>
              <a:ext uri="{FF2B5EF4-FFF2-40B4-BE49-F238E27FC236}">
                <a16:creationId xmlns:a16="http://schemas.microsoft.com/office/drawing/2014/main" id="{34E89A6A-8AEC-4D2B-9DAD-6C31A549FACD}"/>
              </a:ext>
            </a:extLst>
          </p:cNvPr>
          <p:cNvSpPr/>
          <p:nvPr/>
        </p:nvSpPr>
        <p:spPr>
          <a:xfrm>
            <a:off x="1217887" y="5318699"/>
            <a:ext cx="3714226" cy="1077218"/>
          </a:xfrm>
          <a:prstGeom prst="rect">
            <a:avLst/>
          </a:prstGeom>
          <a:solidFill>
            <a:srgbClr val="39393B">
              <a:alpha val="10196"/>
            </a:srgbClr>
          </a:solidFill>
        </p:spPr>
        <p:txBody>
          <a:bodyPr wrap="square">
            <a:spAutoFit/>
          </a:bodyPr>
          <a:lstStyle/>
          <a:p>
            <a:r>
              <a:rPr lang="nb-NO" sz="1600" dirty="0"/>
              <a:t>It is desirable to enter a cooperation with NAV and other suppliers of relevant products and services. Examples could be lawyers, psycologists, life crisis support etc</a:t>
            </a:r>
          </a:p>
        </p:txBody>
      </p:sp>
      <p:sp>
        <p:nvSpPr>
          <p:cNvPr id="92" name="Rectangle 91">
            <a:extLst>
              <a:ext uri="{FF2B5EF4-FFF2-40B4-BE49-F238E27FC236}">
                <a16:creationId xmlns:a16="http://schemas.microsoft.com/office/drawing/2014/main" id="{A8F07FBA-8214-44F7-85A6-29D98FC72B61}"/>
              </a:ext>
            </a:extLst>
          </p:cNvPr>
          <p:cNvSpPr/>
          <p:nvPr/>
        </p:nvSpPr>
        <p:spPr>
          <a:xfrm>
            <a:off x="1403613" y="4783972"/>
            <a:ext cx="2953045" cy="420564"/>
          </a:xfrm>
          <a:prstGeom prst="rect">
            <a:avLst/>
          </a:prstGeom>
        </p:spPr>
        <p:txBody>
          <a:bodyPr wrap="square">
            <a:spAutoFit/>
          </a:bodyPr>
          <a:lstStyle/>
          <a:p>
            <a:pPr defTabSz="1219170"/>
            <a:r>
              <a:rPr lang="en-US" sz="2133" dirty="0">
                <a:solidFill>
                  <a:srgbClr val="39393B"/>
                </a:solidFill>
                <a:latin typeface="Open Sans Light"/>
              </a:rPr>
              <a:t>Partners</a:t>
            </a:r>
          </a:p>
        </p:txBody>
      </p:sp>
      <p:sp>
        <p:nvSpPr>
          <p:cNvPr id="93" name="Rectangle 92">
            <a:extLst>
              <a:ext uri="{FF2B5EF4-FFF2-40B4-BE49-F238E27FC236}">
                <a16:creationId xmlns:a16="http://schemas.microsoft.com/office/drawing/2014/main" id="{D565AAB0-1D9D-43F7-9C39-78E77DBF050A}"/>
              </a:ext>
            </a:extLst>
          </p:cNvPr>
          <p:cNvSpPr/>
          <p:nvPr/>
        </p:nvSpPr>
        <p:spPr>
          <a:xfrm>
            <a:off x="4079350" y="1346899"/>
            <a:ext cx="886781" cy="830997"/>
          </a:xfrm>
          <a:prstGeom prst="rect">
            <a:avLst/>
          </a:prstGeom>
        </p:spPr>
        <p:txBody>
          <a:bodyPr wrap="none">
            <a:spAutoFit/>
          </a:bodyPr>
          <a:lstStyle/>
          <a:p>
            <a:pPr defTabSz="1219170"/>
            <a:r>
              <a:rPr lang="en-US" sz="4800" dirty="0">
                <a:solidFill>
                  <a:srgbClr val="39393B"/>
                </a:solidFill>
                <a:latin typeface="Open Sans Light"/>
              </a:rPr>
              <a:t>01</a:t>
            </a:r>
          </a:p>
        </p:txBody>
      </p:sp>
      <p:sp>
        <p:nvSpPr>
          <p:cNvPr id="94" name="Rectangle 93">
            <a:extLst>
              <a:ext uri="{FF2B5EF4-FFF2-40B4-BE49-F238E27FC236}">
                <a16:creationId xmlns:a16="http://schemas.microsoft.com/office/drawing/2014/main" id="{592D760A-A421-4210-91BF-ED2C4AACBE15}"/>
              </a:ext>
            </a:extLst>
          </p:cNvPr>
          <p:cNvSpPr/>
          <p:nvPr/>
        </p:nvSpPr>
        <p:spPr>
          <a:xfrm>
            <a:off x="418418" y="1560589"/>
            <a:ext cx="3714227" cy="3293209"/>
          </a:xfrm>
          <a:prstGeom prst="rect">
            <a:avLst/>
          </a:prstGeom>
          <a:solidFill>
            <a:srgbClr val="39393B">
              <a:alpha val="10196"/>
            </a:srgbClr>
          </a:solidFill>
        </p:spPr>
        <p:txBody>
          <a:bodyPr wrap="square">
            <a:spAutoFit/>
          </a:bodyPr>
          <a:lstStyle/>
          <a:p>
            <a:r>
              <a:rPr lang="nb-NO" sz="1600" dirty="0"/>
              <a:t>The business market (B2B2C) will be our primary market. Our products should be sold through banks, life insurance companies. </a:t>
            </a:r>
          </a:p>
          <a:p>
            <a:r>
              <a:rPr lang="nb-NO" sz="1600" dirty="0">
                <a:solidFill>
                  <a:srgbClr val="C00000"/>
                </a:solidFill>
              </a:rPr>
              <a:t>HelpKit</a:t>
            </a:r>
            <a:r>
              <a:rPr lang="nb-NO" sz="1600" dirty="0"/>
              <a:t> will extend their value proposition to their own customers. </a:t>
            </a:r>
          </a:p>
          <a:p>
            <a:endParaRPr lang="nb-NO" sz="1600" dirty="0"/>
          </a:p>
          <a:p>
            <a:r>
              <a:rPr lang="nb-NO" sz="1600" dirty="0">
                <a:solidFill>
                  <a:srgbClr val="C00000"/>
                </a:solidFill>
              </a:rPr>
              <a:t>HelpKit</a:t>
            </a:r>
            <a:r>
              <a:rPr lang="nb-NO" sz="1600" dirty="0"/>
              <a:t> can be offered as an add-on to corporate pension schemes, corporate disability pension and life insurance. This products mainly provide economical support and we see that their is also a need for practical help.</a:t>
            </a:r>
          </a:p>
        </p:txBody>
      </p:sp>
      <p:sp>
        <p:nvSpPr>
          <p:cNvPr id="95" name="Rectangle 94">
            <a:extLst>
              <a:ext uri="{FF2B5EF4-FFF2-40B4-BE49-F238E27FC236}">
                <a16:creationId xmlns:a16="http://schemas.microsoft.com/office/drawing/2014/main" id="{4552FAC3-7F99-454B-A5F6-96FC810C2662}"/>
              </a:ext>
            </a:extLst>
          </p:cNvPr>
          <p:cNvSpPr/>
          <p:nvPr/>
        </p:nvSpPr>
        <p:spPr>
          <a:xfrm>
            <a:off x="613292" y="1121485"/>
            <a:ext cx="2627587" cy="420564"/>
          </a:xfrm>
          <a:prstGeom prst="rect">
            <a:avLst/>
          </a:prstGeom>
        </p:spPr>
        <p:txBody>
          <a:bodyPr wrap="square">
            <a:spAutoFit/>
          </a:bodyPr>
          <a:lstStyle/>
          <a:p>
            <a:pPr defTabSz="1219170"/>
            <a:r>
              <a:rPr lang="en-US" sz="2133" dirty="0">
                <a:solidFill>
                  <a:srgbClr val="39393B"/>
                </a:solidFill>
                <a:latin typeface="Open Sans Light"/>
              </a:rPr>
              <a:t>Main market</a:t>
            </a:r>
          </a:p>
        </p:txBody>
      </p:sp>
      <p:sp>
        <p:nvSpPr>
          <p:cNvPr id="28" name="Tittel 1">
            <a:extLst>
              <a:ext uri="{FF2B5EF4-FFF2-40B4-BE49-F238E27FC236}">
                <a16:creationId xmlns:a16="http://schemas.microsoft.com/office/drawing/2014/main" id="{C65FC0B9-C86A-41D7-B25C-64B7A2D2080A}"/>
              </a:ext>
            </a:extLst>
          </p:cNvPr>
          <p:cNvSpPr>
            <a:spLocks noGrp="1"/>
          </p:cNvSpPr>
          <p:nvPr>
            <p:ph type="title"/>
          </p:nvPr>
        </p:nvSpPr>
        <p:spPr>
          <a:xfrm>
            <a:off x="823210" y="13030"/>
            <a:ext cx="10515600" cy="1325563"/>
          </a:xfrm>
        </p:spPr>
        <p:txBody>
          <a:bodyPr>
            <a:normAutofit/>
          </a:bodyPr>
          <a:lstStyle/>
          <a:p>
            <a:r>
              <a:rPr lang="nb-NO" sz="3600" dirty="0"/>
              <a:t>Customers and partners</a:t>
            </a:r>
          </a:p>
        </p:txBody>
      </p:sp>
      <p:sp>
        <p:nvSpPr>
          <p:cNvPr id="29" name="TekstSylinder 3">
            <a:extLst>
              <a:ext uri="{FF2B5EF4-FFF2-40B4-BE49-F238E27FC236}">
                <a16:creationId xmlns:a16="http://schemas.microsoft.com/office/drawing/2014/main" id="{EEB5E5BC-C2FE-445C-90C0-BB062BF0DDCE}"/>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
        <p:nvSpPr>
          <p:cNvPr id="31" name="Freeform 27">
            <a:extLst>
              <a:ext uri="{FF2B5EF4-FFF2-40B4-BE49-F238E27FC236}">
                <a16:creationId xmlns:a16="http://schemas.microsoft.com/office/drawing/2014/main" id="{E4480D1B-3CF9-4DE3-9E0D-C5B71B95F91B}"/>
              </a:ext>
            </a:extLst>
          </p:cNvPr>
          <p:cNvSpPr>
            <a:spLocks/>
          </p:cNvSpPr>
          <p:nvPr/>
        </p:nvSpPr>
        <p:spPr bwMode="auto">
          <a:xfrm>
            <a:off x="5329262" y="1427809"/>
            <a:ext cx="354821" cy="398841"/>
          </a:xfrm>
          <a:custGeom>
            <a:avLst/>
            <a:gdLst>
              <a:gd name="T0" fmla="*/ 282 w 563"/>
              <a:gd name="T1" fmla="*/ 0 h 633"/>
              <a:gd name="T2" fmla="*/ 332 w 563"/>
              <a:gd name="T3" fmla="*/ 29 h 633"/>
              <a:gd name="T4" fmla="*/ 388 w 563"/>
              <a:gd name="T5" fmla="*/ 46 h 633"/>
              <a:gd name="T6" fmla="*/ 435 w 563"/>
              <a:gd name="T7" fmla="*/ 68 h 633"/>
              <a:gd name="T8" fmla="*/ 350 w 563"/>
              <a:gd name="T9" fmla="*/ 211 h 633"/>
              <a:gd name="T10" fmla="*/ 563 w 563"/>
              <a:gd name="T11" fmla="*/ 455 h 633"/>
              <a:gd name="T12" fmla="*/ 282 w 563"/>
              <a:gd name="T13" fmla="*/ 633 h 633"/>
              <a:gd name="T14" fmla="*/ 0 w 563"/>
              <a:gd name="T15" fmla="*/ 455 h 633"/>
              <a:gd name="T16" fmla="*/ 213 w 563"/>
              <a:gd name="T17" fmla="*/ 211 h 633"/>
              <a:gd name="T18" fmla="*/ 128 w 563"/>
              <a:gd name="T19" fmla="*/ 68 h 633"/>
              <a:gd name="T20" fmla="*/ 175 w 563"/>
              <a:gd name="T21" fmla="*/ 46 h 633"/>
              <a:gd name="T22" fmla="*/ 231 w 563"/>
              <a:gd name="T23" fmla="*/ 29 h 633"/>
              <a:gd name="T24" fmla="*/ 282 w 563"/>
              <a:gd name="T25"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3" h="633">
                <a:moveTo>
                  <a:pt x="282" y="0"/>
                </a:moveTo>
                <a:cubicBezTo>
                  <a:pt x="306" y="0"/>
                  <a:pt x="319" y="15"/>
                  <a:pt x="332" y="29"/>
                </a:cubicBezTo>
                <a:cubicBezTo>
                  <a:pt x="348" y="46"/>
                  <a:pt x="364" y="58"/>
                  <a:pt x="388" y="46"/>
                </a:cubicBezTo>
                <a:cubicBezTo>
                  <a:pt x="427" y="28"/>
                  <a:pt x="464" y="41"/>
                  <a:pt x="435" y="68"/>
                </a:cubicBezTo>
                <a:cubicBezTo>
                  <a:pt x="430" y="73"/>
                  <a:pt x="350" y="130"/>
                  <a:pt x="350" y="211"/>
                </a:cubicBezTo>
                <a:cubicBezTo>
                  <a:pt x="436" y="240"/>
                  <a:pt x="563" y="338"/>
                  <a:pt x="563" y="455"/>
                </a:cubicBezTo>
                <a:cubicBezTo>
                  <a:pt x="563" y="572"/>
                  <a:pt x="513" y="633"/>
                  <a:pt x="282" y="633"/>
                </a:cubicBezTo>
                <a:cubicBezTo>
                  <a:pt x="50" y="633"/>
                  <a:pt x="0" y="572"/>
                  <a:pt x="0" y="455"/>
                </a:cubicBezTo>
                <a:cubicBezTo>
                  <a:pt x="0" y="338"/>
                  <a:pt x="127" y="240"/>
                  <a:pt x="213" y="211"/>
                </a:cubicBezTo>
                <a:cubicBezTo>
                  <a:pt x="213" y="130"/>
                  <a:pt x="134" y="73"/>
                  <a:pt x="128" y="68"/>
                </a:cubicBezTo>
                <a:cubicBezTo>
                  <a:pt x="99" y="41"/>
                  <a:pt x="136" y="28"/>
                  <a:pt x="175" y="46"/>
                </a:cubicBezTo>
                <a:cubicBezTo>
                  <a:pt x="199" y="58"/>
                  <a:pt x="215" y="46"/>
                  <a:pt x="231" y="29"/>
                </a:cubicBezTo>
                <a:cubicBezTo>
                  <a:pt x="244" y="15"/>
                  <a:pt x="257" y="0"/>
                  <a:pt x="282" y="0"/>
                </a:cubicBezTo>
                <a:close/>
              </a:path>
            </a:pathLst>
          </a:custGeom>
          <a:noFill/>
          <a:ln w="15875" cap="rnd" cmpd="sng">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33" name="Freeform 36">
            <a:extLst>
              <a:ext uri="{FF2B5EF4-FFF2-40B4-BE49-F238E27FC236}">
                <a16:creationId xmlns:a16="http://schemas.microsoft.com/office/drawing/2014/main" id="{39C37A94-1E34-4C63-8F97-20A1878D8246}"/>
              </a:ext>
            </a:extLst>
          </p:cNvPr>
          <p:cNvSpPr>
            <a:spLocks noEditPoints="1"/>
          </p:cNvSpPr>
          <p:nvPr/>
        </p:nvSpPr>
        <p:spPr bwMode="auto">
          <a:xfrm>
            <a:off x="6689523" y="2948022"/>
            <a:ext cx="603511" cy="566125"/>
          </a:xfrm>
          <a:custGeom>
            <a:avLst/>
            <a:gdLst>
              <a:gd name="T0" fmla="*/ 367 w 484"/>
              <a:gd name="T1" fmla="*/ 1 h 469"/>
              <a:gd name="T2" fmla="*/ 367 w 484"/>
              <a:gd name="T3" fmla="*/ 10 h 469"/>
              <a:gd name="T4" fmla="*/ 331 w 484"/>
              <a:gd name="T5" fmla="*/ 45 h 469"/>
              <a:gd name="T6" fmla="*/ 162 w 484"/>
              <a:gd name="T7" fmla="*/ 44 h 469"/>
              <a:gd name="T8" fmla="*/ 118 w 484"/>
              <a:gd name="T9" fmla="*/ 89 h 469"/>
              <a:gd name="T10" fmla="*/ 118 w 484"/>
              <a:gd name="T11" fmla="*/ 79 h 469"/>
              <a:gd name="T12" fmla="*/ 482 w 484"/>
              <a:gd name="T13" fmla="*/ 263 h 469"/>
              <a:gd name="T14" fmla="*/ 436 w 484"/>
              <a:gd name="T15" fmla="*/ 127 h 469"/>
              <a:gd name="T16" fmla="*/ 256 w 484"/>
              <a:gd name="T17" fmla="*/ 246 h 469"/>
              <a:gd name="T18" fmla="*/ 263 w 484"/>
              <a:gd name="T19" fmla="*/ 283 h 469"/>
              <a:gd name="T20" fmla="*/ 307 w 484"/>
              <a:gd name="T21" fmla="*/ 220 h 469"/>
              <a:gd name="T22" fmla="*/ 291 w 484"/>
              <a:gd name="T23" fmla="*/ 347 h 469"/>
              <a:gd name="T24" fmla="*/ 310 w 484"/>
              <a:gd name="T25" fmla="*/ 451 h 469"/>
              <a:gd name="T26" fmla="*/ 365 w 484"/>
              <a:gd name="T27" fmla="*/ 347 h 469"/>
              <a:gd name="T28" fmla="*/ 402 w 484"/>
              <a:gd name="T29" fmla="*/ 469 h 469"/>
              <a:gd name="T30" fmla="*/ 423 w 484"/>
              <a:gd name="T31" fmla="*/ 450 h 469"/>
              <a:gd name="T32" fmla="*/ 446 w 484"/>
              <a:gd name="T33" fmla="*/ 343 h 469"/>
              <a:gd name="T34" fmla="*/ 449 w 484"/>
              <a:gd name="T35" fmla="*/ 274 h 469"/>
              <a:gd name="T36" fmla="*/ 470 w 484"/>
              <a:gd name="T37" fmla="*/ 283 h 469"/>
              <a:gd name="T38" fmla="*/ 464 w 484"/>
              <a:gd name="T39" fmla="*/ 274 h 469"/>
              <a:gd name="T40" fmla="*/ 419 w 484"/>
              <a:gd name="T41" fmla="*/ 179 h 469"/>
              <a:gd name="T42" fmla="*/ 436 w 484"/>
              <a:gd name="T43" fmla="*/ 338 h 469"/>
              <a:gd name="T44" fmla="*/ 411 w 484"/>
              <a:gd name="T45" fmla="*/ 343 h 469"/>
              <a:gd name="T46" fmla="*/ 414 w 484"/>
              <a:gd name="T47" fmla="*/ 450 h 469"/>
              <a:gd name="T48" fmla="*/ 402 w 484"/>
              <a:gd name="T49" fmla="*/ 464 h 469"/>
              <a:gd name="T50" fmla="*/ 377 w 484"/>
              <a:gd name="T51" fmla="*/ 342 h 469"/>
              <a:gd name="T52" fmla="*/ 356 w 484"/>
              <a:gd name="T53" fmla="*/ 342 h 469"/>
              <a:gd name="T54" fmla="*/ 319 w 484"/>
              <a:gd name="T55" fmla="*/ 450 h 469"/>
              <a:gd name="T56" fmla="*/ 320 w 484"/>
              <a:gd name="T57" fmla="*/ 433 h 469"/>
              <a:gd name="T58" fmla="*/ 321 w 484"/>
              <a:gd name="T59" fmla="*/ 340 h 469"/>
              <a:gd name="T60" fmla="*/ 323 w 484"/>
              <a:gd name="T61" fmla="*/ 182 h 469"/>
              <a:gd name="T62" fmla="*/ 276 w 484"/>
              <a:gd name="T63" fmla="*/ 270 h 469"/>
              <a:gd name="T64" fmla="*/ 260 w 484"/>
              <a:gd name="T65" fmla="*/ 265 h 469"/>
              <a:gd name="T66" fmla="*/ 305 w 484"/>
              <a:gd name="T67" fmla="*/ 131 h 469"/>
              <a:gd name="T68" fmla="*/ 468 w 484"/>
              <a:gd name="T69" fmla="*/ 248 h 469"/>
              <a:gd name="T70" fmla="*/ 473 w 484"/>
              <a:gd name="T71" fmla="*/ 265 h 469"/>
              <a:gd name="T72" fmla="*/ 228 w 484"/>
              <a:gd name="T73" fmla="*/ 246 h 469"/>
              <a:gd name="T74" fmla="*/ 48 w 484"/>
              <a:gd name="T75" fmla="*/ 127 h 469"/>
              <a:gd name="T76" fmla="*/ 2 w 484"/>
              <a:gd name="T77" fmla="*/ 263 h 469"/>
              <a:gd name="T78" fmla="*/ 36 w 484"/>
              <a:gd name="T79" fmla="*/ 274 h 469"/>
              <a:gd name="T80" fmla="*/ 61 w 484"/>
              <a:gd name="T81" fmla="*/ 451 h 469"/>
              <a:gd name="T82" fmla="*/ 118 w 484"/>
              <a:gd name="T83" fmla="*/ 332 h 469"/>
              <a:gd name="T84" fmla="*/ 153 w 484"/>
              <a:gd name="T85" fmla="*/ 469 h 469"/>
              <a:gd name="T86" fmla="*/ 168 w 484"/>
              <a:gd name="T87" fmla="*/ 204 h 469"/>
              <a:gd name="T88" fmla="*/ 222 w 484"/>
              <a:gd name="T89" fmla="*/ 283 h 469"/>
              <a:gd name="T90" fmla="*/ 219 w 484"/>
              <a:gd name="T91" fmla="*/ 274 h 469"/>
              <a:gd name="T92" fmla="*/ 162 w 484"/>
              <a:gd name="T93" fmla="*/ 176 h 469"/>
              <a:gd name="T94" fmla="*/ 164 w 484"/>
              <a:gd name="T95" fmla="*/ 408 h 469"/>
              <a:gd name="T96" fmla="*/ 165 w 484"/>
              <a:gd name="T97" fmla="*/ 450 h 469"/>
              <a:gd name="T98" fmla="*/ 153 w 484"/>
              <a:gd name="T99" fmla="*/ 459 h 469"/>
              <a:gd name="T100" fmla="*/ 118 w 484"/>
              <a:gd name="T101" fmla="*/ 287 h 469"/>
              <a:gd name="T102" fmla="*/ 83 w 484"/>
              <a:gd name="T103" fmla="*/ 459 h 469"/>
              <a:gd name="T104" fmla="*/ 71 w 484"/>
              <a:gd name="T105" fmla="*/ 439 h 469"/>
              <a:gd name="T106" fmla="*/ 77 w 484"/>
              <a:gd name="T107" fmla="*/ 181 h 469"/>
              <a:gd name="T108" fmla="*/ 27 w 484"/>
              <a:gd name="T109" fmla="*/ 270 h 469"/>
              <a:gd name="T110" fmla="*/ 11 w 484"/>
              <a:gd name="T111" fmla="*/ 265 h 469"/>
              <a:gd name="T112" fmla="*/ 17 w 484"/>
              <a:gd name="T113" fmla="*/ 249 h 469"/>
              <a:gd name="T114" fmla="*/ 179 w 484"/>
              <a:gd name="T115" fmla="*/ 131 h 469"/>
              <a:gd name="T116" fmla="*/ 225 w 484"/>
              <a:gd name="T117" fmla="*/ 26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469">
                <a:moveTo>
                  <a:pt x="367" y="90"/>
                </a:moveTo>
                <a:cubicBezTo>
                  <a:pt x="391" y="90"/>
                  <a:pt x="411" y="70"/>
                  <a:pt x="411" y="45"/>
                </a:cubicBezTo>
                <a:cubicBezTo>
                  <a:pt x="411" y="21"/>
                  <a:pt x="391" y="1"/>
                  <a:pt x="367" y="1"/>
                </a:cubicBezTo>
                <a:cubicBezTo>
                  <a:pt x="342" y="1"/>
                  <a:pt x="322" y="21"/>
                  <a:pt x="322" y="45"/>
                </a:cubicBezTo>
                <a:cubicBezTo>
                  <a:pt x="322" y="70"/>
                  <a:pt x="342" y="90"/>
                  <a:pt x="367" y="90"/>
                </a:cubicBezTo>
                <a:close/>
                <a:moveTo>
                  <a:pt x="367" y="10"/>
                </a:moveTo>
                <a:cubicBezTo>
                  <a:pt x="386" y="10"/>
                  <a:pt x="402" y="26"/>
                  <a:pt x="402" y="45"/>
                </a:cubicBezTo>
                <a:cubicBezTo>
                  <a:pt x="402" y="64"/>
                  <a:pt x="386" y="80"/>
                  <a:pt x="367" y="80"/>
                </a:cubicBezTo>
                <a:cubicBezTo>
                  <a:pt x="347" y="80"/>
                  <a:pt x="331" y="64"/>
                  <a:pt x="331" y="45"/>
                </a:cubicBezTo>
                <a:cubicBezTo>
                  <a:pt x="331" y="26"/>
                  <a:pt x="347" y="10"/>
                  <a:pt x="367" y="10"/>
                </a:cubicBezTo>
                <a:close/>
                <a:moveTo>
                  <a:pt x="118" y="89"/>
                </a:moveTo>
                <a:cubicBezTo>
                  <a:pt x="142" y="89"/>
                  <a:pt x="162" y="69"/>
                  <a:pt x="162" y="44"/>
                </a:cubicBezTo>
                <a:cubicBezTo>
                  <a:pt x="162" y="20"/>
                  <a:pt x="142" y="0"/>
                  <a:pt x="118" y="0"/>
                </a:cubicBezTo>
                <a:cubicBezTo>
                  <a:pt x="93" y="0"/>
                  <a:pt x="74" y="20"/>
                  <a:pt x="74" y="44"/>
                </a:cubicBezTo>
                <a:cubicBezTo>
                  <a:pt x="74" y="69"/>
                  <a:pt x="93" y="89"/>
                  <a:pt x="118" y="89"/>
                </a:cubicBezTo>
                <a:close/>
                <a:moveTo>
                  <a:pt x="118" y="9"/>
                </a:moveTo>
                <a:cubicBezTo>
                  <a:pt x="137" y="9"/>
                  <a:pt x="153" y="25"/>
                  <a:pt x="153" y="44"/>
                </a:cubicBezTo>
                <a:cubicBezTo>
                  <a:pt x="153" y="64"/>
                  <a:pt x="137" y="79"/>
                  <a:pt x="118" y="79"/>
                </a:cubicBezTo>
                <a:cubicBezTo>
                  <a:pt x="99" y="79"/>
                  <a:pt x="83" y="64"/>
                  <a:pt x="83" y="44"/>
                </a:cubicBezTo>
                <a:cubicBezTo>
                  <a:pt x="83" y="25"/>
                  <a:pt x="99" y="9"/>
                  <a:pt x="118" y="9"/>
                </a:cubicBezTo>
                <a:close/>
                <a:moveTo>
                  <a:pt x="482" y="263"/>
                </a:moveTo>
                <a:cubicBezTo>
                  <a:pt x="482" y="262"/>
                  <a:pt x="482" y="262"/>
                  <a:pt x="482" y="262"/>
                </a:cubicBezTo>
                <a:cubicBezTo>
                  <a:pt x="481" y="261"/>
                  <a:pt x="479" y="254"/>
                  <a:pt x="477" y="246"/>
                </a:cubicBezTo>
                <a:cubicBezTo>
                  <a:pt x="465" y="211"/>
                  <a:pt x="442" y="140"/>
                  <a:pt x="436" y="127"/>
                </a:cubicBezTo>
                <a:cubicBezTo>
                  <a:pt x="427" y="107"/>
                  <a:pt x="406" y="99"/>
                  <a:pt x="367" y="99"/>
                </a:cubicBezTo>
                <a:cubicBezTo>
                  <a:pt x="327" y="99"/>
                  <a:pt x="306" y="107"/>
                  <a:pt x="297" y="127"/>
                </a:cubicBezTo>
                <a:cubicBezTo>
                  <a:pt x="291" y="140"/>
                  <a:pt x="268" y="211"/>
                  <a:pt x="256" y="246"/>
                </a:cubicBezTo>
                <a:cubicBezTo>
                  <a:pt x="254" y="254"/>
                  <a:pt x="252" y="261"/>
                  <a:pt x="251" y="262"/>
                </a:cubicBezTo>
                <a:cubicBezTo>
                  <a:pt x="251" y="262"/>
                  <a:pt x="251" y="262"/>
                  <a:pt x="251" y="263"/>
                </a:cubicBezTo>
                <a:cubicBezTo>
                  <a:pt x="249" y="271"/>
                  <a:pt x="254" y="280"/>
                  <a:pt x="263" y="283"/>
                </a:cubicBezTo>
                <a:cubicBezTo>
                  <a:pt x="265" y="283"/>
                  <a:pt x="267" y="284"/>
                  <a:pt x="269" y="284"/>
                </a:cubicBezTo>
                <a:cubicBezTo>
                  <a:pt x="276" y="284"/>
                  <a:pt x="282" y="280"/>
                  <a:pt x="284" y="274"/>
                </a:cubicBezTo>
                <a:cubicBezTo>
                  <a:pt x="307" y="220"/>
                  <a:pt x="307" y="220"/>
                  <a:pt x="307" y="220"/>
                </a:cubicBezTo>
                <a:cubicBezTo>
                  <a:pt x="287" y="342"/>
                  <a:pt x="287" y="342"/>
                  <a:pt x="287" y="342"/>
                </a:cubicBezTo>
                <a:cubicBezTo>
                  <a:pt x="287" y="343"/>
                  <a:pt x="287" y="345"/>
                  <a:pt x="288" y="346"/>
                </a:cubicBezTo>
                <a:cubicBezTo>
                  <a:pt x="289" y="347"/>
                  <a:pt x="290" y="347"/>
                  <a:pt x="291" y="347"/>
                </a:cubicBezTo>
                <a:cubicBezTo>
                  <a:pt x="313" y="347"/>
                  <a:pt x="313" y="347"/>
                  <a:pt x="313" y="347"/>
                </a:cubicBezTo>
                <a:cubicBezTo>
                  <a:pt x="312" y="379"/>
                  <a:pt x="310" y="446"/>
                  <a:pt x="310" y="450"/>
                </a:cubicBezTo>
                <a:cubicBezTo>
                  <a:pt x="310" y="450"/>
                  <a:pt x="310" y="450"/>
                  <a:pt x="310" y="451"/>
                </a:cubicBezTo>
                <a:cubicBezTo>
                  <a:pt x="311" y="461"/>
                  <a:pt x="320" y="469"/>
                  <a:pt x="331" y="469"/>
                </a:cubicBezTo>
                <a:cubicBezTo>
                  <a:pt x="342" y="469"/>
                  <a:pt x="352" y="461"/>
                  <a:pt x="353" y="451"/>
                </a:cubicBezTo>
                <a:cubicBezTo>
                  <a:pt x="365" y="347"/>
                  <a:pt x="365" y="347"/>
                  <a:pt x="365" y="347"/>
                </a:cubicBezTo>
                <a:cubicBezTo>
                  <a:pt x="368" y="347"/>
                  <a:pt x="368" y="347"/>
                  <a:pt x="368" y="347"/>
                </a:cubicBezTo>
                <a:cubicBezTo>
                  <a:pt x="380" y="451"/>
                  <a:pt x="380" y="451"/>
                  <a:pt x="380" y="451"/>
                </a:cubicBezTo>
                <a:cubicBezTo>
                  <a:pt x="381" y="461"/>
                  <a:pt x="391" y="469"/>
                  <a:pt x="402" y="469"/>
                </a:cubicBezTo>
                <a:cubicBezTo>
                  <a:pt x="402" y="469"/>
                  <a:pt x="402" y="469"/>
                  <a:pt x="402" y="469"/>
                </a:cubicBezTo>
                <a:cubicBezTo>
                  <a:pt x="413" y="469"/>
                  <a:pt x="422" y="461"/>
                  <a:pt x="423" y="451"/>
                </a:cubicBezTo>
                <a:cubicBezTo>
                  <a:pt x="423" y="450"/>
                  <a:pt x="423" y="450"/>
                  <a:pt x="423" y="450"/>
                </a:cubicBezTo>
                <a:cubicBezTo>
                  <a:pt x="423" y="446"/>
                  <a:pt x="421" y="379"/>
                  <a:pt x="420" y="347"/>
                </a:cubicBezTo>
                <a:cubicBezTo>
                  <a:pt x="442" y="347"/>
                  <a:pt x="442" y="347"/>
                  <a:pt x="442" y="347"/>
                </a:cubicBezTo>
                <a:cubicBezTo>
                  <a:pt x="444" y="347"/>
                  <a:pt x="446" y="345"/>
                  <a:pt x="446" y="343"/>
                </a:cubicBezTo>
                <a:cubicBezTo>
                  <a:pt x="446" y="342"/>
                  <a:pt x="446" y="342"/>
                  <a:pt x="446" y="341"/>
                </a:cubicBezTo>
                <a:cubicBezTo>
                  <a:pt x="426" y="220"/>
                  <a:pt x="426" y="220"/>
                  <a:pt x="426" y="220"/>
                </a:cubicBezTo>
                <a:cubicBezTo>
                  <a:pt x="449" y="274"/>
                  <a:pt x="449" y="274"/>
                  <a:pt x="449" y="274"/>
                </a:cubicBezTo>
                <a:cubicBezTo>
                  <a:pt x="451" y="280"/>
                  <a:pt x="457" y="284"/>
                  <a:pt x="464" y="284"/>
                </a:cubicBezTo>
                <a:cubicBezTo>
                  <a:pt x="464" y="284"/>
                  <a:pt x="464" y="284"/>
                  <a:pt x="464" y="284"/>
                </a:cubicBezTo>
                <a:cubicBezTo>
                  <a:pt x="466" y="284"/>
                  <a:pt x="468" y="283"/>
                  <a:pt x="470" y="283"/>
                </a:cubicBezTo>
                <a:cubicBezTo>
                  <a:pt x="479" y="280"/>
                  <a:pt x="484" y="271"/>
                  <a:pt x="482" y="263"/>
                </a:cubicBezTo>
                <a:close/>
                <a:moveTo>
                  <a:pt x="467" y="274"/>
                </a:moveTo>
                <a:cubicBezTo>
                  <a:pt x="466" y="274"/>
                  <a:pt x="465" y="274"/>
                  <a:pt x="464" y="274"/>
                </a:cubicBezTo>
                <a:cubicBezTo>
                  <a:pt x="464" y="274"/>
                  <a:pt x="464" y="274"/>
                  <a:pt x="464" y="274"/>
                </a:cubicBezTo>
                <a:cubicBezTo>
                  <a:pt x="461" y="274"/>
                  <a:pt x="458" y="273"/>
                  <a:pt x="457" y="270"/>
                </a:cubicBezTo>
                <a:cubicBezTo>
                  <a:pt x="419" y="179"/>
                  <a:pt x="419" y="179"/>
                  <a:pt x="419" y="179"/>
                </a:cubicBezTo>
                <a:cubicBezTo>
                  <a:pt x="418" y="177"/>
                  <a:pt x="415" y="176"/>
                  <a:pt x="413" y="176"/>
                </a:cubicBezTo>
                <a:cubicBezTo>
                  <a:pt x="411" y="177"/>
                  <a:pt x="409" y="179"/>
                  <a:pt x="410" y="182"/>
                </a:cubicBezTo>
                <a:cubicBezTo>
                  <a:pt x="436" y="338"/>
                  <a:pt x="436" y="338"/>
                  <a:pt x="436" y="338"/>
                </a:cubicBezTo>
                <a:cubicBezTo>
                  <a:pt x="416" y="338"/>
                  <a:pt x="416" y="338"/>
                  <a:pt x="416" y="338"/>
                </a:cubicBezTo>
                <a:cubicBezTo>
                  <a:pt x="414" y="338"/>
                  <a:pt x="413" y="339"/>
                  <a:pt x="412" y="340"/>
                </a:cubicBezTo>
                <a:cubicBezTo>
                  <a:pt x="411" y="340"/>
                  <a:pt x="411" y="342"/>
                  <a:pt x="411" y="343"/>
                </a:cubicBezTo>
                <a:cubicBezTo>
                  <a:pt x="411" y="343"/>
                  <a:pt x="412" y="370"/>
                  <a:pt x="412" y="397"/>
                </a:cubicBezTo>
                <a:cubicBezTo>
                  <a:pt x="413" y="410"/>
                  <a:pt x="413" y="423"/>
                  <a:pt x="413" y="433"/>
                </a:cubicBezTo>
                <a:cubicBezTo>
                  <a:pt x="414" y="443"/>
                  <a:pt x="414" y="447"/>
                  <a:pt x="414" y="450"/>
                </a:cubicBezTo>
                <a:cubicBezTo>
                  <a:pt x="414" y="450"/>
                  <a:pt x="414" y="450"/>
                  <a:pt x="414" y="450"/>
                </a:cubicBezTo>
                <a:cubicBezTo>
                  <a:pt x="413" y="455"/>
                  <a:pt x="408" y="459"/>
                  <a:pt x="402" y="459"/>
                </a:cubicBezTo>
                <a:cubicBezTo>
                  <a:pt x="402" y="464"/>
                  <a:pt x="402" y="464"/>
                  <a:pt x="402" y="464"/>
                </a:cubicBezTo>
                <a:cubicBezTo>
                  <a:pt x="402" y="459"/>
                  <a:pt x="402" y="459"/>
                  <a:pt x="402" y="459"/>
                </a:cubicBezTo>
                <a:cubicBezTo>
                  <a:pt x="396" y="459"/>
                  <a:pt x="390" y="455"/>
                  <a:pt x="390" y="450"/>
                </a:cubicBezTo>
                <a:cubicBezTo>
                  <a:pt x="377" y="342"/>
                  <a:pt x="377" y="342"/>
                  <a:pt x="377" y="342"/>
                </a:cubicBezTo>
                <a:cubicBezTo>
                  <a:pt x="377" y="340"/>
                  <a:pt x="375" y="338"/>
                  <a:pt x="372" y="338"/>
                </a:cubicBezTo>
                <a:cubicBezTo>
                  <a:pt x="361" y="338"/>
                  <a:pt x="361" y="338"/>
                  <a:pt x="361" y="338"/>
                </a:cubicBezTo>
                <a:cubicBezTo>
                  <a:pt x="358" y="338"/>
                  <a:pt x="356" y="340"/>
                  <a:pt x="356" y="342"/>
                </a:cubicBezTo>
                <a:cubicBezTo>
                  <a:pt x="343" y="450"/>
                  <a:pt x="343" y="450"/>
                  <a:pt x="343" y="450"/>
                </a:cubicBezTo>
                <a:cubicBezTo>
                  <a:pt x="343" y="455"/>
                  <a:pt x="338" y="459"/>
                  <a:pt x="331" y="459"/>
                </a:cubicBezTo>
                <a:cubicBezTo>
                  <a:pt x="325" y="459"/>
                  <a:pt x="320" y="455"/>
                  <a:pt x="319" y="450"/>
                </a:cubicBezTo>
                <a:cubicBezTo>
                  <a:pt x="319" y="450"/>
                  <a:pt x="319" y="450"/>
                  <a:pt x="319" y="450"/>
                </a:cubicBezTo>
                <a:cubicBezTo>
                  <a:pt x="319" y="449"/>
                  <a:pt x="319" y="447"/>
                  <a:pt x="319" y="446"/>
                </a:cubicBezTo>
                <a:cubicBezTo>
                  <a:pt x="319" y="443"/>
                  <a:pt x="320" y="439"/>
                  <a:pt x="320" y="433"/>
                </a:cubicBezTo>
                <a:cubicBezTo>
                  <a:pt x="320" y="423"/>
                  <a:pt x="320" y="410"/>
                  <a:pt x="321" y="397"/>
                </a:cubicBezTo>
                <a:cubicBezTo>
                  <a:pt x="321" y="370"/>
                  <a:pt x="322" y="343"/>
                  <a:pt x="322" y="343"/>
                </a:cubicBezTo>
                <a:cubicBezTo>
                  <a:pt x="322" y="342"/>
                  <a:pt x="322" y="340"/>
                  <a:pt x="321" y="340"/>
                </a:cubicBezTo>
                <a:cubicBezTo>
                  <a:pt x="320" y="339"/>
                  <a:pt x="319" y="338"/>
                  <a:pt x="317" y="338"/>
                </a:cubicBezTo>
                <a:cubicBezTo>
                  <a:pt x="297" y="338"/>
                  <a:pt x="297" y="338"/>
                  <a:pt x="297" y="338"/>
                </a:cubicBezTo>
                <a:cubicBezTo>
                  <a:pt x="323" y="182"/>
                  <a:pt x="323" y="182"/>
                  <a:pt x="323" y="182"/>
                </a:cubicBezTo>
                <a:cubicBezTo>
                  <a:pt x="324" y="179"/>
                  <a:pt x="322" y="177"/>
                  <a:pt x="320" y="176"/>
                </a:cubicBezTo>
                <a:cubicBezTo>
                  <a:pt x="318" y="176"/>
                  <a:pt x="315" y="177"/>
                  <a:pt x="314" y="179"/>
                </a:cubicBezTo>
                <a:cubicBezTo>
                  <a:pt x="276" y="270"/>
                  <a:pt x="276" y="270"/>
                  <a:pt x="276" y="270"/>
                </a:cubicBezTo>
                <a:cubicBezTo>
                  <a:pt x="274" y="273"/>
                  <a:pt x="270" y="275"/>
                  <a:pt x="266" y="274"/>
                </a:cubicBezTo>
                <a:cubicBezTo>
                  <a:pt x="262" y="272"/>
                  <a:pt x="259" y="268"/>
                  <a:pt x="260" y="265"/>
                </a:cubicBezTo>
                <a:cubicBezTo>
                  <a:pt x="260" y="265"/>
                  <a:pt x="260" y="265"/>
                  <a:pt x="260" y="265"/>
                </a:cubicBezTo>
                <a:cubicBezTo>
                  <a:pt x="260" y="264"/>
                  <a:pt x="261" y="263"/>
                  <a:pt x="261" y="261"/>
                </a:cubicBezTo>
                <a:cubicBezTo>
                  <a:pt x="262" y="258"/>
                  <a:pt x="264" y="254"/>
                  <a:pt x="265" y="249"/>
                </a:cubicBezTo>
                <a:cubicBezTo>
                  <a:pt x="276" y="217"/>
                  <a:pt x="300" y="143"/>
                  <a:pt x="305" y="131"/>
                </a:cubicBezTo>
                <a:cubicBezTo>
                  <a:pt x="311" y="120"/>
                  <a:pt x="322" y="108"/>
                  <a:pt x="367" y="108"/>
                </a:cubicBezTo>
                <a:cubicBezTo>
                  <a:pt x="411" y="108"/>
                  <a:pt x="422" y="120"/>
                  <a:pt x="428" y="131"/>
                </a:cubicBezTo>
                <a:cubicBezTo>
                  <a:pt x="433" y="143"/>
                  <a:pt x="457" y="217"/>
                  <a:pt x="468" y="248"/>
                </a:cubicBezTo>
                <a:cubicBezTo>
                  <a:pt x="469" y="254"/>
                  <a:pt x="471" y="258"/>
                  <a:pt x="472" y="261"/>
                </a:cubicBezTo>
                <a:cubicBezTo>
                  <a:pt x="472" y="262"/>
                  <a:pt x="473" y="264"/>
                  <a:pt x="473" y="265"/>
                </a:cubicBezTo>
                <a:cubicBezTo>
                  <a:pt x="473" y="265"/>
                  <a:pt x="473" y="265"/>
                  <a:pt x="473" y="265"/>
                </a:cubicBezTo>
                <a:cubicBezTo>
                  <a:pt x="474" y="268"/>
                  <a:pt x="471" y="272"/>
                  <a:pt x="467" y="274"/>
                </a:cubicBezTo>
                <a:close/>
                <a:moveTo>
                  <a:pt x="233" y="262"/>
                </a:moveTo>
                <a:cubicBezTo>
                  <a:pt x="233" y="261"/>
                  <a:pt x="231" y="254"/>
                  <a:pt x="228" y="246"/>
                </a:cubicBezTo>
                <a:cubicBezTo>
                  <a:pt x="217" y="211"/>
                  <a:pt x="194" y="140"/>
                  <a:pt x="188" y="127"/>
                </a:cubicBezTo>
                <a:cubicBezTo>
                  <a:pt x="178" y="107"/>
                  <a:pt x="157" y="99"/>
                  <a:pt x="118" y="99"/>
                </a:cubicBezTo>
                <a:cubicBezTo>
                  <a:pt x="79" y="99"/>
                  <a:pt x="58" y="107"/>
                  <a:pt x="48" y="127"/>
                </a:cubicBezTo>
                <a:cubicBezTo>
                  <a:pt x="42" y="140"/>
                  <a:pt x="19" y="211"/>
                  <a:pt x="8" y="246"/>
                </a:cubicBezTo>
                <a:cubicBezTo>
                  <a:pt x="5" y="254"/>
                  <a:pt x="3" y="261"/>
                  <a:pt x="3" y="262"/>
                </a:cubicBezTo>
                <a:cubicBezTo>
                  <a:pt x="2" y="262"/>
                  <a:pt x="2" y="262"/>
                  <a:pt x="2" y="263"/>
                </a:cubicBezTo>
                <a:cubicBezTo>
                  <a:pt x="0" y="271"/>
                  <a:pt x="5" y="280"/>
                  <a:pt x="14" y="283"/>
                </a:cubicBezTo>
                <a:cubicBezTo>
                  <a:pt x="16" y="283"/>
                  <a:pt x="18" y="284"/>
                  <a:pt x="20" y="284"/>
                </a:cubicBezTo>
                <a:cubicBezTo>
                  <a:pt x="27" y="284"/>
                  <a:pt x="33" y="280"/>
                  <a:pt x="36" y="274"/>
                </a:cubicBezTo>
                <a:cubicBezTo>
                  <a:pt x="68" y="204"/>
                  <a:pt x="68" y="204"/>
                  <a:pt x="68" y="204"/>
                </a:cubicBezTo>
                <a:cubicBezTo>
                  <a:pt x="65" y="298"/>
                  <a:pt x="62" y="443"/>
                  <a:pt x="61" y="450"/>
                </a:cubicBezTo>
                <a:cubicBezTo>
                  <a:pt x="61" y="450"/>
                  <a:pt x="61" y="450"/>
                  <a:pt x="61" y="451"/>
                </a:cubicBezTo>
                <a:cubicBezTo>
                  <a:pt x="62" y="461"/>
                  <a:pt x="71" y="469"/>
                  <a:pt x="83" y="469"/>
                </a:cubicBezTo>
                <a:cubicBezTo>
                  <a:pt x="94" y="469"/>
                  <a:pt x="103" y="461"/>
                  <a:pt x="104" y="451"/>
                </a:cubicBezTo>
                <a:cubicBezTo>
                  <a:pt x="118" y="332"/>
                  <a:pt x="118" y="332"/>
                  <a:pt x="118" y="332"/>
                </a:cubicBezTo>
                <a:cubicBezTo>
                  <a:pt x="132" y="451"/>
                  <a:pt x="132" y="451"/>
                  <a:pt x="132" y="451"/>
                </a:cubicBezTo>
                <a:cubicBezTo>
                  <a:pt x="133" y="461"/>
                  <a:pt x="142" y="469"/>
                  <a:pt x="153" y="469"/>
                </a:cubicBezTo>
                <a:cubicBezTo>
                  <a:pt x="153" y="469"/>
                  <a:pt x="153" y="469"/>
                  <a:pt x="153" y="469"/>
                </a:cubicBezTo>
                <a:cubicBezTo>
                  <a:pt x="165" y="469"/>
                  <a:pt x="174" y="461"/>
                  <a:pt x="175" y="451"/>
                </a:cubicBezTo>
                <a:cubicBezTo>
                  <a:pt x="175" y="450"/>
                  <a:pt x="175" y="450"/>
                  <a:pt x="175" y="450"/>
                </a:cubicBezTo>
                <a:cubicBezTo>
                  <a:pt x="174" y="443"/>
                  <a:pt x="171" y="298"/>
                  <a:pt x="168" y="204"/>
                </a:cubicBezTo>
                <a:cubicBezTo>
                  <a:pt x="200" y="274"/>
                  <a:pt x="200" y="274"/>
                  <a:pt x="200" y="274"/>
                </a:cubicBezTo>
                <a:cubicBezTo>
                  <a:pt x="203" y="280"/>
                  <a:pt x="209" y="284"/>
                  <a:pt x="216" y="284"/>
                </a:cubicBezTo>
                <a:cubicBezTo>
                  <a:pt x="218" y="284"/>
                  <a:pt x="220" y="283"/>
                  <a:pt x="222" y="283"/>
                </a:cubicBezTo>
                <a:cubicBezTo>
                  <a:pt x="230" y="280"/>
                  <a:pt x="236" y="271"/>
                  <a:pt x="234" y="263"/>
                </a:cubicBezTo>
                <a:cubicBezTo>
                  <a:pt x="234" y="262"/>
                  <a:pt x="233" y="262"/>
                  <a:pt x="233" y="262"/>
                </a:cubicBezTo>
                <a:close/>
                <a:moveTo>
                  <a:pt x="219" y="274"/>
                </a:moveTo>
                <a:cubicBezTo>
                  <a:pt x="215" y="275"/>
                  <a:pt x="210" y="274"/>
                  <a:pt x="209" y="270"/>
                </a:cubicBezTo>
                <a:cubicBezTo>
                  <a:pt x="167" y="179"/>
                  <a:pt x="167" y="179"/>
                  <a:pt x="167" y="179"/>
                </a:cubicBezTo>
                <a:cubicBezTo>
                  <a:pt x="167" y="177"/>
                  <a:pt x="164" y="176"/>
                  <a:pt x="162" y="176"/>
                </a:cubicBezTo>
                <a:cubicBezTo>
                  <a:pt x="160" y="177"/>
                  <a:pt x="158" y="179"/>
                  <a:pt x="158" y="181"/>
                </a:cubicBezTo>
                <a:cubicBezTo>
                  <a:pt x="158" y="181"/>
                  <a:pt x="160" y="248"/>
                  <a:pt x="162" y="316"/>
                </a:cubicBezTo>
                <a:cubicBezTo>
                  <a:pt x="163" y="349"/>
                  <a:pt x="163" y="383"/>
                  <a:pt x="164" y="408"/>
                </a:cubicBezTo>
                <a:cubicBezTo>
                  <a:pt x="164" y="421"/>
                  <a:pt x="165" y="431"/>
                  <a:pt x="165" y="439"/>
                </a:cubicBezTo>
                <a:cubicBezTo>
                  <a:pt x="165" y="444"/>
                  <a:pt x="165" y="448"/>
                  <a:pt x="165" y="450"/>
                </a:cubicBezTo>
                <a:cubicBezTo>
                  <a:pt x="165" y="450"/>
                  <a:pt x="165" y="450"/>
                  <a:pt x="165" y="450"/>
                </a:cubicBezTo>
                <a:cubicBezTo>
                  <a:pt x="165" y="455"/>
                  <a:pt x="160" y="459"/>
                  <a:pt x="153" y="459"/>
                </a:cubicBezTo>
                <a:cubicBezTo>
                  <a:pt x="153" y="464"/>
                  <a:pt x="153" y="464"/>
                  <a:pt x="153" y="464"/>
                </a:cubicBezTo>
                <a:cubicBezTo>
                  <a:pt x="153" y="459"/>
                  <a:pt x="153" y="459"/>
                  <a:pt x="153" y="459"/>
                </a:cubicBezTo>
                <a:cubicBezTo>
                  <a:pt x="147" y="459"/>
                  <a:pt x="142" y="455"/>
                  <a:pt x="141" y="450"/>
                </a:cubicBezTo>
                <a:cubicBezTo>
                  <a:pt x="123" y="292"/>
                  <a:pt x="123" y="292"/>
                  <a:pt x="123" y="292"/>
                </a:cubicBezTo>
                <a:cubicBezTo>
                  <a:pt x="122" y="289"/>
                  <a:pt x="120" y="287"/>
                  <a:pt x="118" y="287"/>
                </a:cubicBezTo>
                <a:cubicBezTo>
                  <a:pt x="116" y="287"/>
                  <a:pt x="114" y="289"/>
                  <a:pt x="113" y="292"/>
                </a:cubicBezTo>
                <a:cubicBezTo>
                  <a:pt x="95" y="450"/>
                  <a:pt x="95" y="450"/>
                  <a:pt x="95" y="450"/>
                </a:cubicBezTo>
                <a:cubicBezTo>
                  <a:pt x="94" y="455"/>
                  <a:pt x="89" y="459"/>
                  <a:pt x="83" y="459"/>
                </a:cubicBezTo>
                <a:cubicBezTo>
                  <a:pt x="76" y="459"/>
                  <a:pt x="71" y="455"/>
                  <a:pt x="71" y="450"/>
                </a:cubicBezTo>
                <a:cubicBezTo>
                  <a:pt x="71" y="449"/>
                  <a:pt x="71" y="448"/>
                  <a:pt x="71" y="447"/>
                </a:cubicBezTo>
                <a:cubicBezTo>
                  <a:pt x="71" y="445"/>
                  <a:pt x="71" y="442"/>
                  <a:pt x="71" y="439"/>
                </a:cubicBezTo>
                <a:cubicBezTo>
                  <a:pt x="71" y="431"/>
                  <a:pt x="71" y="421"/>
                  <a:pt x="72" y="408"/>
                </a:cubicBezTo>
                <a:cubicBezTo>
                  <a:pt x="72" y="383"/>
                  <a:pt x="73" y="349"/>
                  <a:pt x="74" y="316"/>
                </a:cubicBezTo>
                <a:cubicBezTo>
                  <a:pt x="76" y="248"/>
                  <a:pt x="77" y="181"/>
                  <a:pt x="77" y="181"/>
                </a:cubicBezTo>
                <a:cubicBezTo>
                  <a:pt x="78" y="179"/>
                  <a:pt x="76" y="177"/>
                  <a:pt x="74" y="176"/>
                </a:cubicBezTo>
                <a:cubicBezTo>
                  <a:pt x="72" y="176"/>
                  <a:pt x="69" y="177"/>
                  <a:pt x="68" y="179"/>
                </a:cubicBezTo>
                <a:cubicBezTo>
                  <a:pt x="27" y="270"/>
                  <a:pt x="27" y="270"/>
                  <a:pt x="27" y="270"/>
                </a:cubicBezTo>
                <a:cubicBezTo>
                  <a:pt x="26" y="273"/>
                  <a:pt x="23" y="274"/>
                  <a:pt x="20" y="274"/>
                </a:cubicBezTo>
                <a:cubicBezTo>
                  <a:pt x="19" y="274"/>
                  <a:pt x="18" y="274"/>
                  <a:pt x="17" y="274"/>
                </a:cubicBezTo>
                <a:cubicBezTo>
                  <a:pt x="13" y="272"/>
                  <a:pt x="11" y="268"/>
                  <a:pt x="11" y="265"/>
                </a:cubicBezTo>
                <a:cubicBezTo>
                  <a:pt x="11" y="265"/>
                  <a:pt x="11" y="265"/>
                  <a:pt x="11" y="265"/>
                </a:cubicBezTo>
                <a:cubicBezTo>
                  <a:pt x="12" y="264"/>
                  <a:pt x="12" y="263"/>
                  <a:pt x="13" y="261"/>
                </a:cubicBezTo>
                <a:cubicBezTo>
                  <a:pt x="14" y="258"/>
                  <a:pt x="15" y="254"/>
                  <a:pt x="17" y="249"/>
                </a:cubicBezTo>
                <a:cubicBezTo>
                  <a:pt x="27" y="217"/>
                  <a:pt x="51" y="143"/>
                  <a:pt x="57" y="131"/>
                </a:cubicBezTo>
                <a:cubicBezTo>
                  <a:pt x="62" y="120"/>
                  <a:pt x="74" y="108"/>
                  <a:pt x="118" y="108"/>
                </a:cubicBezTo>
                <a:cubicBezTo>
                  <a:pt x="162" y="108"/>
                  <a:pt x="174" y="120"/>
                  <a:pt x="179" y="131"/>
                </a:cubicBezTo>
                <a:cubicBezTo>
                  <a:pt x="185" y="143"/>
                  <a:pt x="209" y="217"/>
                  <a:pt x="219" y="249"/>
                </a:cubicBezTo>
                <a:cubicBezTo>
                  <a:pt x="221" y="254"/>
                  <a:pt x="222" y="258"/>
                  <a:pt x="223" y="261"/>
                </a:cubicBezTo>
                <a:cubicBezTo>
                  <a:pt x="224" y="262"/>
                  <a:pt x="224" y="264"/>
                  <a:pt x="225" y="265"/>
                </a:cubicBezTo>
                <a:cubicBezTo>
                  <a:pt x="224" y="265"/>
                  <a:pt x="224" y="265"/>
                  <a:pt x="224" y="265"/>
                </a:cubicBezTo>
                <a:cubicBezTo>
                  <a:pt x="225" y="268"/>
                  <a:pt x="223" y="272"/>
                  <a:pt x="219" y="27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1219170"/>
            <a:endParaRPr lang="en-US" sz="2400" dirty="0">
              <a:solidFill>
                <a:srgbClr val="39393B"/>
              </a:solidFill>
              <a:latin typeface="Open Sans Light"/>
            </a:endParaRPr>
          </a:p>
        </p:txBody>
      </p:sp>
    </p:spTree>
    <p:extLst>
      <p:ext uri="{BB962C8B-B14F-4D97-AF65-F5344CB8AC3E}">
        <p14:creationId xmlns:p14="http://schemas.microsoft.com/office/powerpoint/2010/main" val="2580657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300"/>
                                        <p:tgtEl>
                                          <p:spTgt spid="72"/>
                                        </p:tgtEl>
                                      </p:cBhvr>
                                    </p:animEffect>
                                  </p:childTnLst>
                                </p:cTn>
                              </p:par>
                              <p:par>
                                <p:cTn id="8" presetID="10" presetClass="entr" presetSubtype="0" fill="hold" nodeType="withEffect">
                                  <p:stCondLst>
                                    <p:cond delay="60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300"/>
                                        <p:tgtEl>
                                          <p:spTgt spid="7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300"/>
                                        <p:tgtEl>
                                          <p:spTgt spid="90"/>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91"/>
                                        </p:tgtEl>
                                        <p:attrNameLst>
                                          <p:attrName>style.visibility</p:attrName>
                                        </p:attrNameLst>
                                      </p:cBhvr>
                                      <p:to>
                                        <p:strVal val="visible"/>
                                      </p:to>
                                    </p:set>
                                    <p:animEffect transition="in" filter="fade">
                                      <p:cBhvr>
                                        <p:cTn id="16" dur="300"/>
                                        <p:tgtEl>
                                          <p:spTgt spid="91"/>
                                        </p:tgtEl>
                                      </p:cBhvr>
                                    </p:animEffect>
                                  </p:childTnLst>
                                </p:cTn>
                              </p:par>
                              <p:par>
                                <p:cTn id="17" presetID="10" presetClass="entr" presetSubtype="0" fill="hold" grpId="0" nodeType="withEffect">
                                  <p:stCondLst>
                                    <p:cond delay="600"/>
                                  </p:stCondLst>
                                  <p:childTnLst>
                                    <p:set>
                                      <p:cBhvr>
                                        <p:cTn id="18" dur="1" fill="hold">
                                          <p:stCondLst>
                                            <p:cond delay="0"/>
                                          </p:stCondLst>
                                        </p:cTn>
                                        <p:tgtEl>
                                          <p:spTgt spid="92"/>
                                        </p:tgtEl>
                                        <p:attrNameLst>
                                          <p:attrName>style.visibility</p:attrName>
                                        </p:attrNameLst>
                                      </p:cBhvr>
                                      <p:to>
                                        <p:strVal val="visible"/>
                                      </p:to>
                                    </p:set>
                                    <p:animEffect transition="in" filter="fade">
                                      <p:cBhvr>
                                        <p:cTn id="19" dur="300"/>
                                        <p:tgtEl>
                                          <p:spTgt spid="92"/>
                                        </p:tgtEl>
                                      </p:cBhvr>
                                    </p:animEffect>
                                  </p:childTnLst>
                                </p:cTn>
                              </p:par>
                              <p:par>
                                <p:cTn id="20" presetID="10" presetClass="entr" presetSubtype="0" fill="hold" grpId="0" nodeType="withEffect">
                                  <p:stCondLst>
                                    <p:cond delay="80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300"/>
                                        <p:tgtEl>
                                          <p:spTgt spid="71"/>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300"/>
                                        <p:tgtEl>
                                          <p:spTgt spid="93"/>
                                        </p:tgtEl>
                                      </p:cBhvr>
                                    </p:animEffect>
                                  </p:childTnLst>
                                </p:cTn>
                              </p:par>
                              <p:par>
                                <p:cTn id="26" presetID="10" presetClass="entr" presetSubtype="0" fill="hold" grpId="0" nodeType="withEffect">
                                  <p:stCondLst>
                                    <p:cond delay="800"/>
                                  </p:stCondLst>
                                  <p:childTnLst>
                                    <p:set>
                                      <p:cBhvr>
                                        <p:cTn id="27" dur="1" fill="hold">
                                          <p:stCondLst>
                                            <p:cond delay="0"/>
                                          </p:stCondLst>
                                        </p:cTn>
                                        <p:tgtEl>
                                          <p:spTgt spid="94"/>
                                        </p:tgtEl>
                                        <p:attrNameLst>
                                          <p:attrName>style.visibility</p:attrName>
                                        </p:attrNameLst>
                                      </p:cBhvr>
                                      <p:to>
                                        <p:strVal val="visible"/>
                                      </p:to>
                                    </p:set>
                                    <p:animEffect transition="in" filter="fade">
                                      <p:cBhvr>
                                        <p:cTn id="28" dur="300"/>
                                        <p:tgtEl>
                                          <p:spTgt spid="94"/>
                                        </p:tgtEl>
                                      </p:cBhvr>
                                    </p:animEffect>
                                  </p:childTnLst>
                                </p:cTn>
                              </p:par>
                              <p:par>
                                <p:cTn id="29" presetID="10" presetClass="entr" presetSubtype="0" fill="hold" grpId="0" nodeType="withEffect">
                                  <p:stCondLst>
                                    <p:cond delay="800"/>
                                  </p:stCondLst>
                                  <p:childTnLst>
                                    <p:set>
                                      <p:cBhvr>
                                        <p:cTn id="30" dur="1" fill="hold">
                                          <p:stCondLst>
                                            <p:cond delay="0"/>
                                          </p:stCondLst>
                                        </p:cTn>
                                        <p:tgtEl>
                                          <p:spTgt spid="95"/>
                                        </p:tgtEl>
                                        <p:attrNameLst>
                                          <p:attrName>style.visibility</p:attrName>
                                        </p:attrNameLst>
                                      </p:cBhvr>
                                      <p:to>
                                        <p:strVal val="visible"/>
                                      </p:to>
                                    </p:set>
                                    <p:animEffect transition="in" filter="fade">
                                      <p:cBhvr>
                                        <p:cTn id="31" dur="300"/>
                                        <p:tgtEl>
                                          <p:spTgt spid="95"/>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300"/>
                                        <p:tgtEl>
                                          <p:spTgt spid="74"/>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300"/>
                                        <p:tgtEl>
                                          <p:spTgt spid="81"/>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82"/>
                                        </p:tgtEl>
                                        <p:attrNameLst>
                                          <p:attrName>style.visibility</p:attrName>
                                        </p:attrNameLst>
                                      </p:cBhvr>
                                      <p:to>
                                        <p:strVal val="visible"/>
                                      </p:to>
                                    </p:set>
                                    <p:animEffect transition="in" filter="fade">
                                      <p:cBhvr>
                                        <p:cTn id="40" dur="300"/>
                                        <p:tgtEl>
                                          <p:spTgt spid="82"/>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83"/>
                                        </p:tgtEl>
                                        <p:attrNameLst>
                                          <p:attrName>style.visibility</p:attrName>
                                        </p:attrNameLst>
                                      </p:cBhvr>
                                      <p:to>
                                        <p:strVal val="visible"/>
                                      </p:to>
                                    </p:set>
                                    <p:animEffect transition="in" filter="fade">
                                      <p:cBhvr>
                                        <p:cTn id="43" dur="3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4" grpId="0" animBg="1"/>
      <p:bldP spid="81" grpId="0"/>
      <p:bldP spid="82" grpId="0" animBg="1"/>
      <p:bldP spid="83" grpId="0"/>
      <p:bldP spid="90" grpId="0"/>
      <p:bldP spid="91" grpId="0" animBg="1"/>
      <p:bldP spid="92" grpId="0"/>
      <p:bldP spid="93" grpId="0"/>
      <p:bldP spid="94" grpId="0" animBg="1"/>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4FEEB7F-71D4-45BF-A780-84728B68DBF4}"/>
              </a:ext>
            </a:extLst>
          </p:cNvPr>
          <p:cNvSpPr>
            <a:spLocks noGrp="1"/>
          </p:cNvSpPr>
          <p:nvPr>
            <p:ph type="title"/>
          </p:nvPr>
        </p:nvSpPr>
        <p:spPr>
          <a:xfrm>
            <a:off x="838200" y="187200"/>
            <a:ext cx="3106692" cy="1325563"/>
          </a:xfrm>
        </p:spPr>
        <p:txBody>
          <a:bodyPr>
            <a:normAutofit/>
          </a:bodyPr>
          <a:lstStyle/>
          <a:p>
            <a:r>
              <a:rPr lang="en-US" sz="3600" dirty="0"/>
              <a:t>Competitors</a:t>
            </a:r>
            <a:endParaRPr lang="nb-NO" sz="3600" dirty="0"/>
          </a:p>
        </p:txBody>
      </p:sp>
      <p:sp>
        <p:nvSpPr>
          <p:cNvPr id="7" name="Freeform 102">
            <a:extLst>
              <a:ext uri="{FF2B5EF4-FFF2-40B4-BE49-F238E27FC236}">
                <a16:creationId xmlns:a16="http://schemas.microsoft.com/office/drawing/2014/main" id="{640FC514-4965-412D-8CBD-829E651B754D}"/>
              </a:ext>
            </a:extLst>
          </p:cNvPr>
          <p:cNvSpPr>
            <a:spLocks noEditPoints="1"/>
          </p:cNvSpPr>
          <p:nvPr/>
        </p:nvSpPr>
        <p:spPr bwMode="auto">
          <a:xfrm>
            <a:off x="4502675" y="4142628"/>
            <a:ext cx="594744" cy="632781"/>
          </a:xfrm>
          <a:custGeom>
            <a:avLst/>
            <a:gdLst>
              <a:gd name="T0" fmla="*/ 160 w 576"/>
              <a:gd name="T1" fmla="*/ 333 h 613"/>
              <a:gd name="T2" fmla="*/ 251 w 576"/>
              <a:gd name="T3" fmla="*/ 413 h 613"/>
              <a:gd name="T4" fmla="*/ 174 w 576"/>
              <a:gd name="T5" fmla="*/ 340 h 613"/>
              <a:gd name="T6" fmla="*/ 50 w 576"/>
              <a:gd name="T7" fmla="*/ 326 h 613"/>
              <a:gd name="T8" fmla="*/ 126 w 576"/>
              <a:gd name="T9" fmla="*/ 420 h 613"/>
              <a:gd name="T10" fmla="*/ 119 w 576"/>
              <a:gd name="T11" fmla="*/ 406 h 613"/>
              <a:gd name="T12" fmla="*/ 119 w 576"/>
              <a:gd name="T13" fmla="*/ 406 h 613"/>
              <a:gd name="T14" fmla="*/ 251 w 576"/>
              <a:gd name="T15" fmla="*/ 199 h 613"/>
              <a:gd name="T16" fmla="*/ 160 w 576"/>
              <a:gd name="T17" fmla="*/ 279 h 613"/>
              <a:gd name="T18" fmla="*/ 237 w 576"/>
              <a:gd name="T19" fmla="*/ 272 h 613"/>
              <a:gd name="T20" fmla="*/ 50 w 576"/>
              <a:gd name="T21" fmla="*/ 192 h 613"/>
              <a:gd name="T22" fmla="*/ 126 w 576"/>
              <a:gd name="T23" fmla="*/ 286 h 613"/>
              <a:gd name="T24" fmla="*/ 119 w 576"/>
              <a:gd name="T25" fmla="*/ 272 h 613"/>
              <a:gd name="T26" fmla="*/ 119 w 576"/>
              <a:gd name="T27" fmla="*/ 272 h 613"/>
              <a:gd name="T28" fmla="*/ 43 w 576"/>
              <a:gd name="T29" fmla="*/ 549 h 613"/>
              <a:gd name="T30" fmla="*/ 133 w 576"/>
              <a:gd name="T31" fmla="*/ 468 h 613"/>
              <a:gd name="T32" fmla="*/ 57 w 576"/>
              <a:gd name="T33" fmla="*/ 475 h 613"/>
              <a:gd name="T34" fmla="*/ 288 w 576"/>
              <a:gd name="T35" fmla="*/ 0 h 613"/>
              <a:gd name="T36" fmla="*/ 0 w 576"/>
              <a:gd name="T37" fmla="*/ 153 h 613"/>
              <a:gd name="T38" fmla="*/ 174 w 576"/>
              <a:gd name="T39" fmla="*/ 606 h 613"/>
              <a:gd name="T40" fmla="*/ 244 w 576"/>
              <a:gd name="T41" fmla="*/ 613 h 613"/>
              <a:gd name="T42" fmla="*/ 456 w 576"/>
              <a:gd name="T43" fmla="*/ 475 h 613"/>
              <a:gd name="T44" fmla="*/ 569 w 576"/>
              <a:gd name="T45" fmla="*/ 613 h 613"/>
              <a:gd name="T46" fmla="*/ 244 w 576"/>
              <a:gd name="T47" fmla="*/ 461 h 613"/>
              <a:gd name="T48" fmla="*/ 14 w 576"/>
              <a:gd name="T49" fmla="*/ 599 h 613"/>
              <a:gd name="T50" fmla="*/ 251 w 576"/>
              <a:gd name="T51" fmla="*/ 599 h 613"/>
              <a:gd name="T52" fmla="*/ 532 w 576"/>
              <a:gd name="T53" fmla="*/ 599 h 613"/>
              <a:gd name="T54" fmla="*/ 442 w 576"/>
              <a:gd name="T55" fmla="*/ 468 h 613"/>
              <a:gd name="T56" fmla="*/ 295 w 576"/>
              <a:gd name="T57" fmla="*/ 14 h 613"/>
              <a:gd name="T58" fmla="*/ 525 w 576"/>
              <a:gd name="T59" fmla="*/ 420 h 613"/>
              <a:gd name="T60" fmla="*/ 449 w 576"/>
              <a:gd name="T61" fmla="*/ 326 h 613"/>
              <a:gd name="T62" fmla="*/ 456 w 576"/>
              <a:gd name="T63" fmla="*/ 340 h 613"/>
              <a:gd name="T64" fmla="*/ 456 w 576"/>
              <a:gd name="T65" fmla="*/ 340 h 613"/>
              <a:gd name="T66" fmla="*/ 414 w 576"/>
              <a:gd name="T67" fmla="*/ 333 h 613"/>
              <a:gd name="T68" fmla="*/ 324 w 576"/>
              <a:gd name="T69" fmla="*/ 413 h 613"/>
              <a:gd name="T70" fmla="*/ 400 w 576"/>
              <a:gd name="T71" fmla="*/ 406 h 613"/>
              <a:gd name="T72" fmla="*/ 525 w 576"/>
              <a:gd name="T73" fmla="*/ 286 h 613"/>
              <a:gd name="T74" fmla="*/ 449 w 576"/>
              <a:gd name="T75" fmla="*/ 192 h 613"/>
              <a:gd name="T76" fmla="*/ 456 w 576"/>
              <a:gd name="T77" fmla="*/ 206 h 613"/>
              <a:gd name="T78" fmla="*/ 456 w 576"/>
              <a:gd name="T79" fmla="*/ 206 h 613"/>
              <a:gd name="T80" fmla="*/ 414 w 576"/>
              <a:gd name="T81" fmla="*/ 199 h 613"/>
              <a:gd name="T82" fmla="*/ 324 w 576"/>
              <a:gd name="T83" fmla="*/ 279 h 613"/>
              <a:gd name="T84" fmla="*/ 400 w 576"/>
              <a:gd name="T85" fmla="*/ 272 h 613"/>
              <a:gd name="T86" fmla="*/ 525 w 576"/>
              <a:gd name="T87" fmla="*/ 153 h 613"/>
              <a:gd name="T88" fmla="*/ 449 w 576"/>
              <a:gd name="T89" fmla="*/ 59 h 613"/>
              <a:gd name="T90" fmla="*/ 456 w 576"/>
              <a:gd name="T91" fmla="*/ 73 h 613"/>
              <a:gd name="T92" fmla="*/ 456 w 576"/>
              <a:gd name="T93" fmla="*/ 73 h 613"/>
              <a:gd name="T94" fmla="*/ 414 w 576"/>
              <a:gd name="T95" fmla="*/ 66 h 613"/>
              <a:gd name="T96" fmla="*/ 324 w 576"/>
              <a:gd name="T97" fmla="*/ 146 h 613"/>
              <a:gd name="T98" fmla="*/ 400 w 576"/>
              <a:gd name="T99" fmla="*/ 139 h 613"/>
              <a:gd name="T100" fmla="*/ 407 w 576"/>
              <a:gd name="T101" fmla="*/ 556 h 613"/>
              <a:gd name="T102" fmla="*/ 331 w 576"/>
              <a:gd name="T103" fmla="*/ 461 h 613"/>
              <a:gd name="T104" fmla="*/ 338 w 576"/>
              <a:gd name="T105" fmla="*/ 475 h 613"/>
              <a:gd name="T106" fmla="*/ 338 w 576"/>
              <a:gd name="T107" fmla="*/ 47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6" h="613">
                <a:moveTo>
                  <a:pt x="251" y="333"/>
                </a:moveTo>
                <a:cubicBezTo>
                  <a:pt x="251" y="329"/>
                  <a:pt x="248" y="326"/>
                  <a:pt x="244" y="326"/>
                </a:cubicBezTo>
                <a:cubicBezTo>
                  <a:pt x="167" y="326"/>
                  <a:pt x="167" y="326"/>
                  <a:pt x="167" y="326"/>
                </a:cubicBezTo>
                <a:cubicBezTo>
                  <a:pt x="164" y="326"/>
                  <a:pt x="160" y="329"/>
                  <a:pt x="160" y="333"/>
                </a:cubicBezTo>
                <a:cubicBezTo>
                  <a:pt x="160" y="413"/>
                  <a:pt x="160" y="413"/>
                  <a:pt x="160" y="413"/>
                </a:cubicBezTo>
                <a:cubicBezTo>
                  <a:pt x="160" y="417"/>
                  <a:pt x="164" y="420"/>
                  <a:pt x="167" y="420"/>
                </a:cubicBezTo>
                <a:cubicBezTo>
                  <a:pt x="244" y="420"/>
                  <a:pt x="244" y="420"/>
                  <a:pt x="244" y="420"/>
                </a:cubicBezTo>
                <a:cubicBezTo>
                  <a:pt x="248" y="420"/>
                  <a:pt x="251" y="417"/>
                  <a:pt x="251" y="413"/>
                </a:cubicBezTo>
                <a:lnTo>
                  <a:pt x="251" y="333"/>
                </a:lnTo>
                <a:close/>
                <a:moveTo>
                  <a:pt x="237" y="406"/>
                </a:moveTo>
                <a:cubicBezTo>
                  <a:pt x="174" y="406"/>
                  <a:pt x="174" y="406"/>
                  <a:pt x="174" y="406"/>
                </a:cubicBezTo>
                <a:cubicBezTo>
                  <a:pt x="174" y="340"/>
                  <a:pt x="174" y="340"/>
                  <a:pt x="174" y="340"/>
                </a:cubicBezTo>
                <a:cubicBezTo>
                  <a:pt x="237" y="340"/>
                  <a:pt x="237" y="340"/>
                  <a:pt x="237" y="340"/>
                </a:cubicBezTo>
                <a:lnTo>
                  <a:pt x="237" y="406"/>
                </a:lnTo>
                <a:close/>
                <a:moveTo>
                  <a:pt x="126" y="326"/>
                </a:moveTo>
                <a:cubicBezTo>
                  <a:pt x="50" y="326"/>
                  <a:pt x="50" y="326"/>
                  <a:pt x="50" y="326"/>
                </a:cubicBezTo>
                <a:cubicBezTo>
                  <a:pt x="46" y="326"/>
                  <a:pt x="43" y="329"/>
                  <a:pt x="43" y="333"/>
                </a:cubicBezTo>
                <a:cubicBezTo>
                  <a:pt x="43" y="413"/>
                  <a:pt x="43" y="413"/>
                  <a:pt x="43" y="413"/>
                </a:cubicBezTo>
                <a:cubicBezTo>
                  <a:pt x="43" y="417"/>
                  <a:pt x="46" y="420"/>
                  <a:pt x="50" y="420"/>
                </a:cubicBezTo>
                <a:cubicBezTo>
                  <a:pt x="126" y="420"/>
                  <a:pt x="126" y="420"/>
                  <a:pt x="126" y="420"/>
                </a:cubicBezTo>
                <a:cubicBezTo>
                  <a:pt x="130" y="420"/>
                  <a:pt x="133" y="417"/>
                  <a:pt x="133" y="413"/>
                </a:cubicBezTo>
                <a:cubicBezTo>
                  <a:pt x="133" y="333"/>
                  <a:pt x="133" y="333"/>
                  <a:pt x="133" y="333"/>
                </a:cubicBezTo>
                <a:cubicBezTo>
                  <a:pt x="133" y="329"/>
                  <a:pt x="130" y="326"/>
                  <a:pt x="126" y="326"/>
                </a:cubicBezTo>
                <a:close/>
                <a:moveTo>
                  <a:pt x="119" y="406"/>
                </a:moveTo>
                <a:cubicBezTo>
                  <a:pt x="57" y="406"/>
                  <a:pt x="57" y="406"/>
                  <a:pt x="57" y="406"/>
                </a:cubicBezTo>
                <a:cubicBezTo>
                  <a:pt x="57" y="340"/>
                  <a:pt x="57" y="340"/>
                  <a:pt x="57" y="340"/>
                </a:cubicBezTo>
                <a:cubicBezTo>
                  <a:pt x="119" y="340"/>
                  <a:pt x="119" y="340"/>
                  <a:pt x="119" y="340"/>
                </a:cubicBezTo>
                <a:lnTo>
                  <a:pt x="119" y="406"/>
                </a:lnTo>
                <a:close/>
                <a:moveTo>
                  <a:pt x="167" y="286"/>
                </a:moveTo>
                <a:cubicBezTo>
                  <a:pt x="244" y="286"/>
                  <a:pt x="244" y="286"/>
                  <a:pt x="244" y="286"/>
                </a:cubicBezTo>
                <a:cubicBezTo>
                  <a:pt x="248" y="286"/>
                  <a:pt x="251" y="283"/>
                  <a:pt x="251" y="279"/>
                </a:cubicBezTo>
                <a:cubicBezTo>
                  <a:pt x="251" y="199"/>
                  <a:pt x="251" y="199"/>
                  <a:pt x="251" y="199"/>
                </a:cubicBezTo>
                <a:cubicBezTo>
                  <a:pt x="251" y="195"/>
                  <a:pt x="248" y="192"/>
                  <a:pt x="244" y="192"/>
                </a:cubicBezTo>
                <a:cubicBezTo>
                  <a:pt x="167" y="192"/>
                  <a:pt x="167" y="192"/>
                  <a:pt x="167" y="192"/>
                </a:cubicBezTo>
                <a:cubicBezTo>
                  <a:pt x="164" y="192"/>
                  <a:pt x="160" y="195"/>
                  <a:pt x="160" y="199"/>
                </a:cubicBezTo>
                <a:cubicBezTo>
                  <a:pt x="160" y="279"/>
                  <a:pt x="160" y="279"/>
                  <a:pt x="160" y="279"/>
                </a:cubicBezTo>
                <a:cubicBezTo>
                  <a:pt x="160" y="283"/>
                  <a:pt x="164" y="286"/>
                  <a:pt x="167" y="286"/>
                </a:cubicBezTo>
                <a:close/>
                <a:moveTo>
                  <a:pt x="174" y="206"/>
                </a:moveTo>
                <a:cubicBezTo>
                  <a:pt x="237" y="206"/>
                  <a:pt x="237" y="206"/>
                  <a:pt x="237" y="206"/>
                </a:cubicBezTo>
                <a:cubicBezTo>
                  <a:pt x="237" y="272"/>
                  <a:pt x="237" y="272"/>
                  <a:pt x="237" y="272"/>
                </a:cubicBezTo>
                <a:cubicBezTo>
                  <a:pt x="174" y="272"/>
                  <a:pt x="174" y="272"/>
                  <a:pt x="174" y="272"/>
                </a:cubicBezTo>
                <a:lnTo>
                  <a:pt x="174" y="206"/>
                </a:lnTo>
                <a:close/>
                <a:moveTo>
                  <a:pt x="126" y="192"/>
                </a:moveTo>
                <a:cubicBezTo>
                  <a:pt x="50" y="192"/>
                  <a:pt x="50" y="192"/>
                  <a:pt x="50" y="192"/>
                </a:cubicBezTo>
                <a:cubicBezTo>
                  <a:pt x="46" y="192"/>
                  <a:pt x="43" y="195"/>
                  <a:pt x="43" y="199"/>
                </a:cubicBezTo>
                <a:cubicBezTo>
                  <a:pt x="43" y="279"/>
                  <a:pt x="43" y="279"/>
                  <a:pt x="43" y="279"/>
                </a:cubicBezTo>
                <a:cubicBezTo>
                  <a:pt x="43" y="283"/>
                  <a:pt x="46" y="286"/>
                  <a:pt x="50" y="286"/>
                </a:cubicBezTo>
                <a:cubicBezTo>
                  <a:pt x="126" y="286"/>
                  <a:pt x="126" y="286"/>
                  <a:pt x="126" y="286"/>
                </a:cubicBezTo>
                <a:cubicBezTo>
                  <a:pt x="130" y="286"/>
                  <a:pt x="133" y="283"/>
                  <a:pt x="133" y="279"/>
                </a:cubicBezTo>
                <a:cubicBezTo>
                  <a:pt x="133" y="199"/>
                  <a:pt x="133" y="199"/>
                  <a:pt x="133" y="199"/>
                </a:cubicBezTo>
                <a:cubicBezTo>
                  <a:pt x="133" y="195"/>
                  <a:pt x="130" y="192"/>
                  <a:pt x="126" y="192"/>
                </a:cubicBezTo>
                <a:close/>
                <a:moveTo>
                  <a:pt x="119" y="272"/>
                </a:moveTo>
                <a:cubicBezTo>
                  <a:pt x="57" y="272"/>
                  <a:pt x="57" y="272"/>
                  <a:pt x="57" y="272"/>
                </a:cubicBezTo>
                <a:cubicBezTo>
                  <a:pt x="57" y="206"/>
                  <a:pt x="57" y="206"/>
                  <a:pt x="57" y="206"/>
                </a:cubicBezTo>
                <a:cubicBezTo>
                  <a:pt x="119" y="206"/>
                  <a:pt x="119" y="206"/>
                  <a:pt x="119" y="206"/>
                </a:cubicBezTo>
                <a:lnTo>
                  <a:pt x="119" y="272"/>
                </a:lnTo>
                <a:close/>
                <a:moveTo>
                  <a:pt x="126" y="461"/>
                </a:moveTo>
                <a:cubicBezTo>
                  <a:pt x="50" y="461"/>
                  <a:pt x="50" y="461"/>
                  <a:pt x="50" y="461"/>
                </a:cubicBezTo>
                <a:cubicBezTo>
                  <a:pt x="46" y="461"/>
                  <a:pt x="43" y="465"/>
                  <a:pt x="43" y="468"/>
                </a:cubicBezTo>
                <a:cubicBezTo>
                  <a:pt x="43" y="549"/>
                  <a:pt x="43" y="549"/>
                  <a:pt x="43" y="549"/>
                </a:cubicBezTo>
                <a:cubicBezTo>
                  <a:pt x="43" y="553"/>
                  <a:pt x="46" y="556"/>
                  <a:pt x="50" y="556"/>
                </a:cubicBezTo>
                <a:cubicBezTo>
                  <a:pt x="126" y="556"/>
                  <a:pt x="126" y="556"/>
                  <a:pt x="126" y="556"/>
                </a:cubicBezTo>
                <a:cubicBezTo>
                  <a:pt x="130" y="556"/>
                  <a:pt x="133" y="553"/>
                  <a:pt x="133" y="549"/>
                </a:cubicBezTo>
                <a:cubicBezTo>
                  <a:pt x="133" y="468"/>
                  <a:pt x="133" y="468"/>
                  <a:pt x="133" y="468"/>
                </a:cubicBezTo>
                <a:cubicBezTo>
                  <a:pt x="133" y="465"/>
                  <a:pt x="130" y="461"/>
                  <a:pt x="126" y="461"/>
                </a:cubicBezTo>
                <a:close/>
                <a:moveTo>
                  <a:pt x="119" y="542"/>
                </a:moveTo>
                <a:cubicBezTo>
                  <a:pt x="57" y="542"/>
                  <a:pt x="57" y="542"/>
                  <a:pt x="57" y="542"/>
                </a:cubicBezTo>
                <a:cubicBezTo>
                  <a:pt x="57" y="475"/>
                  <a:pt x="57" y="475"/>
                  <a:pt x="57" y="475"/>
                </a:cubicBezTo>
                <a:cubicBezTo>
                  <a:pt x="119" y="475"/>
                  <a:pt x="119" y="475"/>
                  <a:pt x="119" y="475"/>
                </a:cubicBezTo>
                <a:lnTo>
                  <a:pt x="119" y="542"/>
                </a:lnTo>
                <a:close/>
                <a:moveTo>
                  <a:pt x="569" y="0"/>
                </a:moveTo>
                <a:cubicBezTo>
                  <a:pt x="288" y="0"/>
                  <a:pt x="288" y="0"/>
                  <a:pt x="288" y="0"/>
                </a:cubicBezTo>
                <a:cubicBezTo>
                  <a:pt x="284" y="0"/>
                  <a:pt x="281" y="3"/>
                  <a:pt x="281" y="7"/>
                </a:cubicBezTo>
                <a:cubicBezTo>
                  <a:pt x="281" y="146"/>
                  <a:pt x="281" y="146"/>
                  <a:pt x="281" y="146"/>
                </a:cubicBezTo>
                <a:cubicBezTo>
                  <a:pt x="7" y="146"/>
                  <a:pt x="7" y="146"/>
                  <a:pt x="7" y="146"/>
                </a:cubicBezTo>
                <a:cubicBezTo>
                  <a:pt x="3" y="146"/>
                  <a:pt x="0" y="149"/>
                  <a:pt x="0" y="153"/>
                </a:cubicBezTo>
                <a:cubicBezTo>
                  <a:pt x="0" y="606"/>
                  <a:pt x="0" y="606"/>
                  <a:pt x="0" y="606"/>
                </a:cubicBezTo>
                <a:cubicBezTo>
                  <a:pt x="0" y="609"/>
                  <a:pt x="3" y="613"/>
                  <a:pt x="7" y="613"/>
                </a:cubicBezTo>
                <a:cubicBezTo>
                  <a:pt x="167" y="613"/>
                  <a:pt x="167" y="613"/>
                  <a:pt x="167" y="613"/>
                </a:cubicBezTo>
                <a:cubicBezTo>
                  <a:pt x="171" y="613"/>
                  <a:pt x="174" y="609"/>
                  <a:pt x="174" y="606"/>
                </a:cubicBezTo>
                <a:cubicBezTo>
                  <a:pt x="174" y="475"/>
                  <a:pt x="174" y="475"/>
                  <a:pt x="174" y="475"/>
                </a:cubicBezTo>
                <a:cubicBezTo>
                  <a:pt x="237" y="475"/>
                  <a:pt x="237" y="475"/>
                  <a:pt x="237" y="475"/>
                </a:cubicBezTo>
                <a:cubicBezTo>
                  <a:pt x="237" y="606"/>
                  <a:pt x="237" y="606"/>
                  <a:pt x="237" y="606"/>
                </a:cubicBezTo>
                <a:cubicBezTo>
                  <a:pt x="237" y="609"/>
                  <a:pt x="240" y="613"/>
                  <a:pt x="244" y="613"/>
                </a:cubicBezTo>
                <a:cubicBezTo>
                  <a:pt x="288" y="613"/>
                  <a:pt x="288" y="613"/>
                  <a:pt x="288" y="613"/>
                </a:cubicBezTo>
                <a:cubicBezTo>
                  <a:pt x="449" y="613"/>
                  <a:pt x="449" y="613"/>
                  <a:pt x="449" y="613"/>
                </a:cubicBezTo>
                <a:cubicBezTo>
                  <a:pt x="453" y="613"/>
                  <a:pt x="456" y="609"/>
                  <a:pt x="456" y="606"/>
                </a:cubicBezTo>
                <a:cubicBezTo>
                  <a:pt x="456" y="475"/>
                  <a:pt x="456" y="475"/>
                  <a:pt x="456" y="475"/>
                </a:cubicBezTo>
                <a:cubicBezTo>
                  <a:pt x="518" y="475"/>
                  <a:pt x="518" y="475"/>
                  <a:pt x="518" y="475"/>
                </a:cubicBezTo>
                <a:cubicBezTo>
                  <a:pt x="518" y="606"/>
                  <a:pt x="518" y="606"/>
                  <a:pt x="518" y="606"/>
                </a:cubicBezTo>
                <a:cubicBezTo>
                  <a:pt x="518" y="609"/>
                  <a:pt x="521" y="613"/>
                  <a:pt x="525" y="613"/>
                </a:cubicBezTo>
                <a:cubicBezTo>
                  <a:pt x="569" y="613"/>
                  <a:pt x="569" y="613"/>
                  <a:pt x="569" y="613"/>
                </a:cubicBezTo>
                <a:cubicBezTo>
                  <a:pt x="573" y="613"/>
                  <a:pt x="576" y="609"/>
                  <a:pt x="576" y="606"/>
                </a:cubicBezTo>
                <a:cubicBezTo>
                  <a:pt x="576" y="7"/>
                  <a:pt x="576" y="7"/>
                  <a:pt x="576" y="7"/>
                </a:cubicBezTo>
                <a:cubicBezTo>
                  <a:pt x="576" y="3"/>
                  <a:pt x="573" y="0"/>
                  <a:pt x="569" y="0"/>
                </a:cubicBezTo>
                <a:close/>
                <a:moveTo>
                  <a:pt x="244" y="461"/>
                </a:moveTo>
                <a:cubicBezTo>
                  <a:pt x="167" y="461"/>
                  <a:pt x="167" y="461"/>
                  <a:pt x="167" y="461"/>
                </a:cubicBezTo>
                <a:cubicBezTo>
                  <a:pt x="164" y="461"/>
                  <a:pt x="160" y="465"/>
                  <a:pt x="160" y="468"/>
                </a:cubicBezTo>
                <a:cubicBezTo>
                  <a:pt x="160" y="599"/>
                  <a:pt x="160" y="599"/>
                  <a:pt x="160" y="599"/>
                </a:cubicBezTo>
                <a:cubicBezTo>
                  <a:pt x="14" y="599"/>
                  <a:pt x="14" y="599"/>
                  <a:pt x="14" y="599"/>
                </a:cubicBezTo>
                <a:cubicBezTo>
                  <a:pt x="14" y="160"/>
                  <a:pt x="14" y="160"/>
                  <a:pt x="14" y="160"/>
                </a:cubicBezTo>
                <a:cubicBezTo>
                  <a:pt x="281" y="160"/>
                  <a:pt x="281" y="160"/>
                  <a:pt x="281" y="160"/>
                </a:cubicBezTo>
                <a:cubicBezTo>
                  <a:pt x="281" y="599"/>
                  <a:pt x="281" y="599"/>
                  <a:pt x="281" y="599"/>
                </a:cubicBezTo>
                <a:cubicBezTo>
                  <a:pt x="251" y="599"/>
                  <a:pt x="251" y="599"/>
                  <a:pt x="251" y="599"/>
                </a:cubicBezTo>
                <a:cubicBezTo>
                  <a:pt x="251" y="468"/>
                  <a:pt x="251" y="468"/>
                  <a:pt x="251" y="468"/>
                </a:cubicBezTo>
                <a:cubicBezTo>
                  <a:pt x="251" y="465"/>
                  <a:pt x="248" y="461"/>
                  <a:pt x="244" y="461"/>
                </a:cubicBezTo>
                <a:close/>
                <a:moveTo>
                  <a:pt x="562" y="599"/>
                </a:moveTo>
                <a:cubicBezTo>
                  <a:pt x="532" y="599"/>
                  <a:pt x="532" y="599"/>
                  <a:pt x="532" y="599"/>
                </a:cubicBezTo>
                <a:cubicBezTo>
                  <a:pt x="532" y="468"/>
                  <a:pt x="532" y="468"/>
                  <a:pt x="532" y="468"/>
                </a:cubicBezTo>
                <a:cubicBezTo>
                  <a:pt x="532" y="465"/>
                  <a:pt x="529" y="461"/>
                  <a:pt x="525" y="461"/>
                </a:cubicBezTo>
                <a:cubicBezTo>
                  <a:pt x="449" y="461"/>
                  <a:pt x="449" y="461"/>
                  <a:pt x="449" y="461"/>
                </a:cubicBezTo>
                <a:cubicBezTo>
                  <a:pt x="445" y="461"/>
                  <a:pt x="442" y="465"/>
                  <a:pt x="442" y="468"/>
                </a:cubicBezTo>
                <a:cubicBezTo>
                  <a:pt x="442" y="599"/>
                  <a:pt x="442" y="599"/>
                  <a:pt x="442" y="599"/>
                </a:cubicBezTo>
                <a:cubicBezTo>
                  <a:pt x="295" y="599"/>
                  <a:pt x="295" y="599"/>
                  <a:pt x="295" y="599"/>
                </a:cubicBezTo>
                <a:cubicBezTo>
                  <a:pt x="295" y="153"/>
                  <a:pt x="295" y="153"/>
                  <a:pt x="295" y="153"/>
                </a:cubicBezTo>
                <a:cubicBezTo>
                  <a:pt x="295" y="14"/>
                  <a:pt x="295" y="14"/>
                  <a:pt x="295" y="14"/>
                </a:cubicBezTo>
                <a:cubicBezTo>
                  <a:pt x="562" y="14"/>
                  <a:pt x="562" y="14"/>
                  <a:pt x="562" y="14"/>
                </a:cubicBezTo>
                <a:lnTo>
                  <a:pt x="562" y="599"/>
                </a:lnTo>
                <a:close/>
                <a:moveTo>
                  <a:pt x="449" y="420"/>
                </a:moveTo>
                <a:cubicBezTo>
                  <a:pt x="525" y="420"/>
                  <a:pt x="525" y="420"/>
                  <a:pt x="525" y="420"/>
                </a:cubicBezTo>
                <a:cubicBezTo>
                  <a:pt x="529" y="420"/>
                  <a:pt x="532" y="417"/>
                  <a:pt x="532" y="413"/>
                </a:cubicBezTo>
                <a:cubicBezTo>
                  <a:pt x="532" y="333"/>
                  <a:pt x="532" y="333"/>
                  <a:pt x="532" y="333"/>
                </a:cubicBezTo>
                <a:cubicBezTo>
                  <a:pt x="532" y="329"/>
                  <a:pt x="529" y="326"/>
                  <a:pt x="525" y="326"/>
                </a:cubicBezTo>
                <a:cubicBezTo>
                  <a:pt x="449" y="326"/>
                  <a:pt x="449" y="326"/>
                  <a:pt x="449" y="326"/>
                </a:cubicBezTo>
                <a:cubicBezTo>
                  <a:pt x="445" y="326"/>
                  <a:pt x="442" y="329"/>
                  <a:pt x="442" y="333"/>
                </a:cubicBezTo>
                <a:cubicBezTo>
                  <a:pt x="442" y="413"/>
                  <a:pt x="442" y="413"/>
                  <a:pt x="442" y="413"/>
                </a:cubicBezTo>
                <a:cubicBezTo>
                  <a:pt x="442" y="417"/>
                  <a:pt x="445" y="420"/>
                  <a:pt x="449" y="420"/>
                </a:cubicBezTo>
                <a:close/>
                <a:moveTo>
                  <a:pt x="456" y="340"/>
                </a:moveTo>
                <a:cubicBezTo>
                  <a:pt x="518" y="340"/>
                  <a:pt x="518" y="340"/>
                  <a:pt x="518" y="340"/>
                </a:cubicBezTo>
                <a:cubicBezTo>
                  <a:pt x="518" y="406"/>
                  <a:pt x="518" y="406"/>
                  <a:pt x="518" y="406"/>
                </a:cubicBezTo>
                <a:cubicBezTo>
                  <a:pt x="456" y="406"/>
                  <a:pt x="456" y="406"/>
                  <a:pt x="456" y="406"/>
                </a:cubicBezTo>
                <a:lnTo>
                  <a:pt x="456" y="340"/>
                </a:lnTo>
                <a:close/>
                <a:moveTo>
                  <a:pt x="331" y="420"/>
                </a:moveTo>
                <a:cubicBezTo>
                  <a:pt x="407" y="420"/>
                  <a:pt x="407" y="420"/>
                  <a:pt x="407" y="420"/>
                </a:cubicBezTo>
                <a:cubicBezTo>
                  <a:pt x="411" y="420"/>
                  <a:pt x="414" y="417"/>
                  <a:pt x="414" y="413"/>
                </a:cubicBezTo>
                <a:cubicBezTo>
                  <a:pt x="414" y="333"/>
                  <a:pt x="414" y="333"/>
                  <a:pt x="414" y="333"/>
                </a:cubicBezTo>
                <a:cubicBezTo>
                  <a:pt x="414" y="329"/>
                  <a:pt x="411" y="326"/>
                  <a:pt x="407" y="326"/>
                </a:cubicBezTo>
                <a:cubicBezTo>
                  <a:pt x="331" y="326"/>
                  <a:pt x="331" y="326"/>
                  <a:pt x="331" y="326"/>
                </a:cubicBezTo>
                <a:cubicBezTo>
                  <a:pt x="327" y="326"/>
                  <a:pt x="324" y="329"/>
                  <a:pt x="324" y="333"/>
                </a:cubicBezTo>
                <a:cubicBezTo>
                  <a:pt x="324" y="413"/>
                  <a:pt x="324" y="413"/>
                  <a:pt x="324" y="413"/>
                </a:cubicBezTo>
                <a:cubicBezTo>
                  <a:pt x="324" y="417"/>
                  <a:pt x="327" y="420"/>
                  <a:pt x="331" y="420"/>
                </a:cubicBezTo>
                <a:close/>
                <a:moveTo>
                  <a:pt x="338" y="340"/>
                </a:moveTo>
                <a:cubicBezTo>
                  <a:pt x="400" y="340"/>
                  <a:pt x="400" y="340"/>
                  <a:pt x="400" y="340"/>
                </a:cubicBezTo>
                <a:cubicBezTo>
                  <a:pt x="400" y="406"/>
                  <a:pt x="400" y="406"/>
                  <a:pt x="400" y="406"/>
                </a:cubicBezTo>
                <a:cubicBezTo>
                  <a:pt x="338" y="406"/>
                  <a:pt x="338" y="406"/>
                  <a:pt x="338" y="406"/>
                </a:cubicBezTo>
                <a:lnTo>
                  <a:pt x="338" y="340"/>
                </a:lnTo>
                <a:close/>
                <a:moveTo>
                  <a:pt x="449" y="286"/>
                </a:moveTo>
                <a:cubicBezTo>
                  <a:pt x="525" y="286"/>
                  <a:pt x="525" y="286"/>
                  <a:pt x="525" y="286"/>
                </a:cubicBezTo>
                <a:cubicBezTo>
                  <a:pt x="529" y="286"/>
                  <a:pt x="532" y="283"/>
                  <a:pt x="532" y="279"/>
                </a:cubicBezTo>
                <a:cubicBezTo>
                  <a:pt x="532" y="199"/>
                  <a:pt x="532" y="199"/>
                  <a:pt x="532" y="199"/>
                </a:cubicBezTo>
                <a:cubicBezTo>
                  <a:pt x="532" y="195"/>
                  <a:pt x="529" y="192"/>
                  <a:pt x="525" y="192"/>
                </a:cubicBezTo>
                <a:cubicBezTo>
                  <a:pt x="449" y="192"/>
                  <a:pt x="449" y="192"/>
                  <a:pt x="449" y="192"/>
                </a:cubicBezTo>
                <a:cubicBezTo>
                  <a:pt x="445" y="192"/>
                  <a:pt x="442" y="195"/>
                  <a:pt x="442" y="199"/>
                </a:cubicBezTo>
                <a:cubicBezTo>
                  <a:pt x="442" y="279"/>
                  <a:pt x="442" y="279"/>
                  <a:pt x="442" y="279"/>
                </a:cubicBezTo>
                <a:cubicBezTo>
                  <a:pt x="442" y="283"/>
                  <a:pt x="445" y="286"/>
                  <a:pt x="449" y="286"/>
                </a:cubicBezTo>
                <a:close/>
                <a:moveTo>
                  <a:pt x="456" y="206"/>
                </a:moveTo>
                <a:cubicBezTo>
                  <a:pt x="518" y="206"/>
                  <a:pt x="518" y="206"/>
                  <a:pt x="518" y="206"/>
                </a:cubicBezTo>
                <a:cubicBezTo>
                  <a:pt x="518" y="272"/>
                  <a:pt x="518" y="272"/>
                  <a:pt x="518" y="272"/>
                </a:cubicBezTo>
                <a:cubicBezTo>
                  <a:pt x="456" y="272"/>
                  <a:pt x="456" y="272"/>
                  <a:pt x="456" y="272"/>
                </a:cubicBezTo>
                <a:lnTo>
                  <a:pt x="456" y="206"/>
                </a:lnTo>
                <a:close/>
                <a:moveTo>
                  <a:pt x="331" y="286"/>
                </a:moveTo>
                <a:cubicBezTo>
                  <a:pt x="407" y="286"/>
                  <a:pt x="407" y="286"/>
                  <a:pt x="407" y="286"/>
                </a:cubicBezTo>
                <a:cubicBezTo>
                  <a:pt x="411" y="286"/>
                  <a:pt x="414" y="283"/>
                  <a:pt x="414" y="279"/>
                </a:cubicBezTo>
                <a:cubicBezTo>
                  <a:pt x="414" y="199"/>
                  <a:pt x="414" y="199"/>
                  <a:pt x="414" y="199"/>
                </a:cubicBezTo>
                <a:cubicBezTo>
                  <a:pt x="414" y="195"/>
                  <a:pt x="411" y="192"/>
                  <a:pt x="407" y="192"/>
                </a:cubicBezTo>
                <a:cubicBezTo>
                  <a:pt x="331" y="192"/>
                  <a:pt x="331" y="192"/>
                  <a:pt x="331" y="192"/>
                </a:cubicBezTo>
                <a:cubicBezTo>
                  <a:pt x="327" y="192"/>
                  <a:pt x="324" y="195"/>
                  <a:pt x="324" y="199"/>
                </a:cubicBezTo>
                <a:cubicBezTo>
                  <a:pt x="324" y="279"/>
                  <a:pt x="324" y="279"/>
                  <a:pt x="324" y="279"/>
                </a:cubicBezTo>
                <a:cubicBezTo>
                  <a:pt x="324" y="283"/>
                  <a:pt x="327" y="286"/>
                  <a:pt x="331" y="286"/>
                </a:cubicBezTo>
                <a:close/>
                <a:moveTo>
                  <a:pt x="338" y="206"/>
                </a:moveTo>
                <a:cubicBezTo>
                  <a:pt x="400" y="206"/>
                  <a:pt x="400" y="206"/>
                  <a:pt x="400" y="206"/>
                </a:cubicBezTo>
                <a:cubicBezTo>
                  <a:pt x="400" y="272"/>
                  <a:pt x="400" y="272"/>
                  <a:pt x="400" y="272"/>
                </a:cubicBezTo>
                <a:cubicBezTo>
                  <a:pt x="338" y="272"/>
                  <a:pt x="338" y="272"/>
                  <a:pt x="338" y="272"/>
                </a:cubicBezTo>
                <a:lnTo>
                  <a:pt x="338" y="206"/>
                </a:lnTo>
                <a:close/>
                <a:moveTo>
                  <a:pt x="449" y="153"/>
                </a:moveTo>
                <a:cubicBezTo>
                  <a:pt x="525" y="153"/>
                  <a:pt x="525" y="153"/>
                  <a:pt x="525" y="153"/>
                </a:cubicBezTo>
                <a:cubicBezTo>
                  <a:pt x="529" y="153"/>
                  <a:pt x="532" y="150"/>
                  <a:pt x="532" y="146"/>
                </a:cubicBezTo>
                <a:cubicBezTo>
                  <a:pt x="532" y="66"/>
                  <a:pt x="532" y="66"/>
                  <a:pt x="532" y="66"/>
                </a:cubicBezTo>
                <a:cubicBezTo>
                  <a:pt x="532" y="62"/>
                  <a:pt x="529" y="59"/>
                  <a:pt x="525" y="59"/>
                </a:cubicBezTo>
                <a:cubicBezTo>
                  <a:pt x="449" y="59"/>
                  <a:pt x="449" y="59"/>
                  <a:pt x="449" y="59"/>
                </a:cubicBezTo>
                <a:cubicBezTo>
                  <a:pt x="445" y="59"/>
                  <a:pt x="442" y="62"/>
                  <a:pt x="442" y="66"/>
                </a:cubicBezTo>
                <a:cubicBezTo>
                  <a:pt x="442" y="146"/>
                  <a:pt x="442" y="146"/>
                  <a:pt x="442" y="146"/>
                </a:cubicBezTo>
                <a:cubicBezTo>
                  <a:pt x="442" y="150"/>
                  <a:pt x="445" y="153"/>
                  <a:pt x="449" y="153"/>
                </a:cubicBezTo>
                <a:close/>
                <a:moveTo>
                  <a:pt x="456" y="73"/>
                </a:moveTo>
                <a:cubicBezTo>
                  <a:pt x="518" y="73"/>
                  <a:pt x="518" y="73"/>
                  <a:pt x="518" y="73"/>
                </a:cubicBezTo>
                <a:cubicBezTo>
                  <a:pt x="518" y="139"/>
                  <a:pt x="518" y="139"/>
                  <a:pt x="518" y="139"/>
                </a:cubicBezTo>
                <a:cubicBezTo>
                  <a:pt x="456" y="139"/>
                  <a:pt x="456" y="139"/>
                  <a:pt x="456" y="139"/>
                </a:cubicBezTo>
                <a:lnTo>
                  <a:pt x="456" y="73"/>
                </a:lnTo>
                <a:close/>
                <a:moveTo>
                  <a:pt x="331" y="153"/>
                </a:moveTo>
                <a:cubicBezTo>
                  <a:pt x="407" y="153"/>
                  <a:pt x="407" y="153"/>
                  <a:pt x="407" y="153"/>
                </a:cubicBezTo>
                <a:cubicBezTo>
                  <a:pt x="411" y="153"/>
                  <a:pt x="414" y="150"/>
                  <a:pt x="414" y="146"/>
                </a:cubicBezTo>
                <a:cubicBezTo>
                  <a:pt x="414" y="66"/>
                  <a:pt x="414" y="66"/>
                  <a:pt x="414" y="66"/>
                </a:cubicBezTo>
                <a:cubicBezTo>
                  <a:pt x="414" y="62"/>
                  <a:pt x="411" y="59"/>
                  <a:pt x="407" y="59"/>
                </a:cubicBezTo>
                <a:cubicBezTo>
                  <a:pt x="331" y="59"/>
                  <a:pt x="331" y="59"/>
                  <a:pt x="331" y="59"/>
                </a:cubicBezTo>
                <a:cubicBezTo>
                  <a:pt x="327" y="59"/>
                  <a:pt x="324" y="62"/>
                  <a:pt x="324" y="66"/>
                </a:cubicBezTo>
                <a:cubicBezTo>
                  <a:pt x="324" y="146"/>
                  <a:pt x="324" y="146"/>
                  <a:pt x="324" y="146"/>
                </a:cubicBezTo>
                <a:cubicBezTo>
                  <a:pt x="324" y="150"/>
                  <a:pt x="327" y="153"/>
                  <a:pt x="331" y="153"/>
                </a:cubicBezTo>
                <a:close/>
                <a:moveTo>
                  <a:pt x="338" y="73"/>
                </a:moveTo>
                <a:cubicBezTo>
                  <a:pt x="400" y="73"/>
                  <a:pt x="400" y="73"/>
                  <a:pt x="400" y="73"/>
                </a:cubicBezTo>
                <a:cubicBezTo>
                  <a:pt x="400" y="139"/>
                  <a:pt x="400" y="139"/>
                  <a:pt x="400" y="139"/>
                </a:cubicBezTo>
                <a:cubicBezTo>
                  <a:pt x="338" y="139"/>
                  <a:pt x="338" y="139"/>
                  <a:pt x="338" y="139"/>
                </a:cubicBezTo>
                <a:lnTo>
                  <a:pt x="338" y="73"/>
                </a:lnTo>
                <a:close/>
                <a:moveTo>
                  <a:pt x="331" y="556"/>
                </a:moveTo>
                <a:cubicBezTo>
                  <a:pt x="407" y="556"/>
                  <a:pt x="407" y="556"/>
                  <a:pt x="407" y="556"/>
                </a:cubicBezTo>
                <a:cubicBezTo>
                  <a:pt x="411" y="556"/>
                  <a:pt x="414" y="553"/>
                  <a:pt x="414" y="549"/>
                </a:cubicBezTo>
                <a:cubicBezTo>
                  <a:pt x="414" y="468"/>
                  <a:pt x="414" y="468"/>
                  <a:pt x="414" y="468"/>
                </a:cubicBezTo>
                <a:cubicBezTo>
                  <a:pt x="414" y="465"/>
                  <a:pt x="411" y="461"/>
                  <a:pt x="407" y="461"/>
                </a:cubicBezTo>
                <a:cubicBezTo>
                  <a:pt x="331" y="461"/>
                  <a:pt x="331" y="461"/>
                  <a:pt x="331" y="461"/>
                </a:cubicBezTo>
                <a:cubicBezTo>
                  <a:pt x="327" y="461"/>
                  <a:pt x="324" y="465"/>
                  <a:pt x="324" y="468"/>
                </a:cubicBezTo>
                <a:cubicBezTo>
                  <a:pt x="324" y="549"/>
                  <a:pt x="324" y="549"/>
                  <a:pt x="324" y="549"/>
                </a:cubicBezTo>
                <a:cubicBezTo>
                  <a:pt x="324" y="553"/>
                  <a:pt x="327" y="556"/>
                  <a:pt x="331" y="556"/>
                </a:cubicBezTo>
                <a:close/>
                <a:moveTo>
                  <a:pt x="338" y="475"/>
                </a:moveTo>
                <a:cubicBezTo>
                  <a:pt x="400" y="475"/>
                  <a:pt x="400" y="475"/>
                  <a:pt x="400" y="475"/>
                </a:cubicBezTo>
                <a:cubicBezTo>
                  <a:pt x="400" y="542"/>
                  <a:pt x="400" y="542"/>
                  <a:pt x="400" y="542"/>
                </a:cubicBezTo>
                <a:cubicBezTo>
                  <a:pt x="338" y="542"/>
                  <a:pt x="338" y="542"/>
                  <a:pt x="338" y="542"/>
                </a:cubicBezTo>
                <a:lnTo>
                  <a:pt x="338" y="47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8" name="Rectangle 67">
            <a:extLst>
              <a:ext uri="{FF2B5EF4-FFF2-40B4-BE49-F238E27FC236}">
                <a16:creationId xmlns:a16="http://schemas.microsoft.com/office/drawing/2014/main" id="{503FC1FE-1F90-4704-A084-410F34489CDF}"/>
              </a:ext>
            </a:extLst>
          </p:cNvPr>
          <p:cNvSpPr/>
          <p:nvPr/>
        </p:nvSpPr>
        <p:spPr>
          <a:xfrm>
            <a:off x="472352" y="2803177"/>
            <a:ext cx="2235200" cy="1384738"/>
          </a:xfrm>
          <a:prstGeom prst="rect">
            <a:avLst/>
          </a:prstGeom>
        </p:spPr>
        <p:txBody>
          <a:bodyPr wrap="square" lIns="121920" rIns="121920" bIns="60960">
            <a:spAutoFit/>
          </a:bodyPr>
          <a:lstStyle/>
          <a:p>
            <a:pPr defTabSz="1219170">
              <a:lnSpc>
                <a:spcPct val="89000"/>
              </a:lnSpc>
            </a:pPr>
            <a:r>
              <a:rPr lang="en-US" sz="2133" dirty="0">
                <a:solidFill>
                  <a:srgbClr val="39393B"/>
                </a:solidFill>
                <a:latin typeface="Open Sans Light"/>
              </a:rPr>
              <a:t>Bank/insurance</a:t>
            </a:r>
          </a:p>
          <a:p>
            <a:r>
              <a:rPr lang="nb-NO" sz="1600" dirty="0"/>
              <a:t>Ligger utenfor kjernevirksomhet til banker og forsikringsselskap</a:t>
            </a:r>
          </a:p>
        </p:txBody>
      </p:sp>
      <p:sp>
        <p:nvSpPr>
          <p:cNvPr id="70" name="Oval 21">
            <a:extLst>
              <a:ext uri="{FF2B5EF4-FFF2-40B4-BE49-F238E27FC236}">
                <a16:creationId xmlns:a16="http://schemas.microsoft.com/office/drawing/2014/main" id="{FB0AF2CF-1279-44AB-AFD0-6B50477E96AA}"/>
              </a:ext>
            </a:extLst>
          </p:cNvPr>
          <p:cNvSpPr>
            <a:spLocks noChangeArrowheads="1"/>
          </p:cNvSpPr>
          <p:nvPr/>
        </p:nvSpPr>
        <p:spPr bwMode="auto">
          <a:xfrm>
            <a:off x="4753596" y="4314572"/>
            <a:ext cx="609600" cy="609600"/>
          </a:xfrm>
          <a:prstGeom prst="ellipse">
            <a:avLst/>
          </a:prstGeom>
          <a:solidFill>
            <a:srgbClr val="F70000"/>
          </a:solidFill>
          <a:ln w="19050" cap="rnd" cmpd="sng">
            <a:no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nvGrpSpPr>
          <p:cNvPr id="74" name="Group 73">
            <a:extLst>
              <a:ext uri="{FF2B5EF4-FFF2-40B4-BE49-F238E27FC236}">
                <a16:creationId xmlns:a16="http://schemas.microsoft.com/office/drawing/2014/main" id="{CED72DE4-F811-4F4D-A324-E7D8884FDF58}"/>
              </a:ext>
            </a:extLst>
          </p:cNvPr>
          <p:cNvGrpSpPr/>
          <p:nvPr/>
        </p:nvGrpSpPr>
        <p:grpSpPr>
          <a:xfrm>
            <a:off x="3683177" y="2860625"/>
            <a:ext cx="609600" cy="609600"/>
            <a:chOff x="3683177" y="2051161"/>
            <a:chExt cx="609600" cy="609600"/>
          </a:xfrm>
        </p:grpSpPr>
        <p:sp>
          <p:nvSpPr>
            <p:cNvPr id="75" name="Oval 6">
              <a:extLst>
                <a:ext uri="{FF2B5EF4-FFF2-40B4-BE49-F238E27FC236}">
                  <a16:creationId xmlns:a16="http://schemas.microsoft.com/office/drawing/2014/main" id="{1DDD7C62-9D5D-4744-A3E2-DEB7BF291ADF}"/>
                </a:ext>
              </a:extLst>
            </p:cNvPr>
            <p:cNvSpPr>
              <a:spLocks noChangeArrowheads="1"/>
            </p:cNvSpPr>
            <p:nvPr/>
          </p:nvSpPr>
          <p:spPr bwMode="auto">
            <a:xfrm>
              <a:off x="3683177" y="2051161"/>
              <a:ext cx="609600" cy="609600"/>
            </a:xfrm>
            <a:prstGeom prst="ellipse">
              <a:avLst/>
            </a:prstGeom>
            <a:solidFill>
              <a:srgbClr val="EA003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grpSp>
          <p:nvGrpSpPr>
            <p:cNvPr id="76" name="Group 75">
              <a:extLst>
                <a:ext uri="{FF2B5EF4-FFF2-40B4-BE49-F238E27FC236}">
                  <a16:creationId xmlns:a16="http://schemas.microsoft.com/office/drawing/2014/main" id="{B98722CE-15E8-41A7-B934-611B0A9B1A59}"/>
                </a:ext>
              </a:extLst>
            </p:cNvPr>
            <p:cNvGrpSpPr/>
            <p:nvPr/>
          </p:nvGrpSpPr>
          <p:grpSpPr>
            <a:xfrm>
              <a:off x="3810700" y="2149605"/>
              <a:ext cx="354821" cy="398841"/>
              <a:chOff x="2776765" y="2933860"/>
              <a:chExt cx="837724" cy="941652"/>
            </a:xfrm>
          </p:grpSpPr>
          <p:sp>
            <p:nvSpPr>
              <p:cNvPr id="77" name="Freeform 11">
                <a:extLst>
                  <a:ext uri="{FF2B5EF4-FFF2-40B4-BE49-F238E27FC236}">
                    <a16:creationId xmlns:a16="http://schemas.microsoft.com/office/drawing/2014/main" id="{727CCEA0-A52D-4EC3-9459-30705A455855}"/>
                  </a:ext>
                </a:extLst>
              </p:cNvPr>
              <p:cNvSpPr>
                <a:spLocks/>
              </p:cNvSpPr>
              <p:nvPr/>
            </p:nvSpPr>
            <p:spPr bwMode="auto">
              <a:xfrm>
                <a:off x="3068394" y="3386105"/>
                <a:ext cx="228642" cy="361544"/>
              </a:xfrm>
              <a:custGeom>
                <a:avLst/>
                <a:gdLst>
                  <a:gd name="T0" fmla="*/ 154 w 154"/>
                  <a:gd name="T1" fmla="*/ 38 h 243"/>
                  <a:gd name="T2" fmla="*/ 89 w 154"/>
                  <a:gd name="T3" fmla="*/ 0 h 243"/>
                  <a:gd name="T4" fmla="*/ 0 w 154"/>
                  <a:gd name="T5" fmla="*/ 121 h 243"/>
                  <a:gd name="T6" fmla="*/ 89 w 154"/>
                  <a:gd name="T7" fmla="*/ 243 h 243"/>
                  <a:gd name="T8" fmla="*/ 154 w 154"/>
                  <a:gd name="T9" fmla="*/ 204 h 243"/>
                </a:gdLst>
                <a:ahLst/>
                <a:cxnLst>
                  <a:cxn ang="0">
                    <a:pos x="T0" y="T1"/>
                  </a:cxn>
                  <a:cxn ang="0">
                    <a:pos x="T2" y="T3"/>
                  </a:cxn>
                  <a:cxn ang="0">
                    <a:pos x="T4" y="T5"/>
                  </a:cxn>
                  <a:cxn ang="0">
                    <a:pos x="T6" y="T7"/>
                  </a:cxn>
                  <a:cxn ang="0">
                    <a:pos x="T8" y="T9"/>
                  </a:cxn>
                </a:cxnLst>
                <a:rect l="0" t="0" r="r" b="b"/>
                <a:pathLst>
                  <a:path w="154" h="243">
                    <a:moveTo>
                      <a:pt x="154" y="38"/>
                    </a:moveTo>
                    <a:cubicBezTo>
                      <a:pt x="138" y="15"/>
                      <a:pt x="118" y="0"/>
                      <a:pt x="89" y="0"/>
                    </a:cubicBezTo>
                    <a:cubicBezTo>
                      <a:pt x="34" y="0"/>
                      <a:pt x="0" y="48"/>
                      <a:pt x="0" y="121"/>
                    </a:cubicBezTo>
                    <a:cubicBezTo>
                      <a:pt x="0" y="194"/>
                      <a:pt x="34" y="243"/>
                      <a:pt x="89" y="243"/>
                    </a:cubicBezTo>
                    <a:cubicBezTo>
                      <a:pt x="118" y="243"/>
                      <a:pt x="138" y="228"/>
                      <a:pt x="154" y="204"/>
                    </a:cubicBezTo>
                  </a:path>
                </a:pathLst>
              </a:custGeom>
              <a:noFill/>
              <a:ln w="15875" cap="rnd" cmpd="sng">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78" name="Line 12">
                <a:extLst>
                  <a:ext uri="{FF2B5EF4-FFF2-40B4-BE49-F238E27FC236}">
                    <a16:creationId xmlns:a16="http://schemas.microsoft.com/office/drawing/2014/main" id="{81941897-3A42-4D4C-906A-04CDF64EB512}"/>
                  </a:ext>
                </a:extLst>
              </p:cNvPr>
              <p:cNvSpPr>
                <a:spLocks noChangeShapeType="1"/>
              </p:cNvSpPr>
              <p:nvPr/>
            </p:nvSpPr>
            <p:spPr bwMode="auto">
              <a:xfrm>
                <a:off x="3017375" y="3527196"/>
                <a:ext cx="183292" cy="0"/>
              </a:xfrm>
              <a:prstGeom prst="line">
                <a:avLst/>
              </a:prstGeom>
              <a:noFill/>
              <a:ln w="15875" cap="rnd" cmpd="sng">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79" name="Line 13">
                <a:extLst>
                  <a:ext uri="{FF2B5EF4-FFF2-40B4-BE49-F238E27FC236}">
                    <a16:creationId xmlns:a16="http://schemas.microsoft.com/office/drawing/2014/main" id="{7ACE9121-C510-48F6-9F5D-700ED9327800}"/>
                  </a:ext>
                </a:extLst>
              </p:cNvPr>
              <p:cNvSpPr>
                <a:spLocks noChangeShapeType="1"/>
              </p:cNvSpPr>
              <p:nvPr/>
            </p:nvSpPr>
            <p:spPr bwMode="auto">
              <a:xfrm>
                <a:off x="3017375" y="3607819"/>
                <a:ext cx="183292" cy="0"/>
              </a:xfrm>
              <a:prstGeom prst="line">
                <a:avLst/>
              </a:prstGeom>
              <a:noFill/>
              <a:ln w="15875" cap="rnd" cmpd="sng">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80" name="Freeform 26">
                <a:extLst>
                  <a:ext uri="{FF2B5EF4-FFF2-40B4-BE49-F238E27FC236}">
                    <a16:creationId xmlns:a16="http://schemas.microsoft.com/office/drawing/2014/main" id="{F2899FB0-3052-4127-8460-6828C5BCD4AC}"/>
                  </a:ext>
                </a:extLst>
              </p:cNvPr>
              <p:cNvSpPr>
                <a:spLocks/>
              </p:cNvSpPr>
              <p:nvPr/>
            </p:nvSpPr>
            <p:spPr bwMode="auto">
              <a:xfrm>
                <a:off x="3093589" y="3247534"/>
                <a:ext cx="203447" cy="30234"/>
              </a:xfrm>
              <a:custGeom>
                <a:avLst/>
                <a:gdLst>
                  <a:gd name="T0" fmla="*/ 137 w 137"/>
                  <a:gd name="T1" fmla="*/ 0 h 20"/>
                  <a:gd name="T2" fmla="*/ 69 w 137"/>
                  <a:gd name="T3" fmla="*/ 20 h 20"/>
                  <a:gd name="T4" fmla="*/ 0 w 137"/>
                  <a:gd name="T5" fmla="*/ 0 h 20"/>
                </a:gdLst>
                <a:ahLst/>
                <a:cxnLst>
                  <a:cxn ang="0">
                    <a:pos x="T0" y="T1"/>
                  </a:cxn>
                  <a:cxn ang="0">
                    <a:pos x="T2" y="T3"/>
                  </a:cxn>
                  <a:cxn ang="0">
                    <a:pos x="T4" y="T5"/>
                  </a:cxn>
                </a:cxnLst>
                <a:rect l="0" t="0" r="r" b="b"/>
                <a:pathLst>
                  <a:path w="137" h="20">
                    <a:moveTo>
                      <a:pt x="137" y="0"/>
                    </a:moveTo>
                    <a:cubicBezTo>
                      <a:pt x="137" y="0"/>
                      <a:pt x="133" y="20"/>
                      <a:pt x="69" y="20"/>
                    </a:cubicBezTo>
                    <a:cubicBezTo>
                      <a:pt x="4" y="20"/>
                      <a:pt x="0" y="0"/>
                      <a:pt x="0" y="0"/>
                    </a:cubicBezTo>
                  </a:path>
                </a:pathLst>
              </a:custGeom>
              <a:noFill/>
              <a:ln w="15875" cap="rnd" cmpd="sng">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81" name="Freeform 27">
                <a:extLst>
                  <a:ext uri="{FF2B5EF4-FFF2-40B4-BE49-F238E27FC236}">
                    <a16:creationId xmlns:a16="http://schemas.microsoft.com/office/drawing/2014/main" id="{CA15B566-91A5-49E1-BBB8-F0A6F30A7F27}"/>
                  </a:ext>
                </a:extLst>
              </p:cNvPr>
              <p:cNvSpPr>
                <a:spLocks/>
              </p:cNvSpPr>
              <p:nvPr/>
            </p:nvSpPr>
            <p:spPr bwMode="auto">
              <a:xfrm>
                <a:off x="2776765" y="2933860"/>
                <a:ext cx="837724" cy="941652"/>
              </a:xfrm>
              <a:custGeom>
                <a:avLst/>
                <a:gdLst>
                  <a:gd name="T0" fmla="*/ 282 w 563"/>
                  <a:gd name="T1" fmla="*/ 0 h 633"/>
                  <a:gd name="T2" fmla="*/ 332 w 563"/>
                  <a:gd name="T3" fmla="*/ 29 h 633"/>
                  <a:gd name="T4" fmla="*/ 388 w 563"/>
                  <a:gd name="T5" fmla="*/ 46 h 633"/>
                  <a:gd name="T6" fmla="*/ 435 w 563"/>
                  <a:gd name="T7" fmla="*/ 68 h 633"/>
                  <a:gd name="T8" fmla="*/ 350 w 563"/>
                  <a:gd name="T9" fmla="*/ 211 h 633"/>
                  <a:gd name="T10" fmla="*/ 563 w 563"/>
                  <a:gd name="T11" fmla="*/ 455 h 633"/>
                  <a:gd name="T12" fmla="*/ 282 w 563"/>
                  <a:gd name="T13" fmla="*/ 633 h 633"/>
                  <a:gd name="T14" fmla="*/ 0 w 563"/>
                  <a:gd name="T15" fmla="*/ 455 h 633"/>
                  <a:gd name="T16" fmla="*/ 213 w 563"/>
                  <a:gd name="T17" fmla="*/ 211 h 633"/>
                  <a:gd name="T18" fmla="*/ 128 w 563"/>
                  <a:gd name="T19" fmla="*/ 68 h 633"/>
                  <a:gd name="T20" fmla="*/ 175 w 563"/>
                  <a:gd name="T21" fmla="*/ 46 h 633"/>
                  <a:gd name="T22" fmla="*/ 231 w 563"/>
                  <a:gd name="T23" fmla="*/ 29 h 633"/>
                  <a:gd name="T24" fmla="*/ 282 w 563"/>
                  <a:gd name="T25"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3" h="633">
                    <a:moveTo>
                      <a:pt x="282" y="0"/>
                    </a:moveTo>
                    <a:cubicBezTo>
                      <a:pt x="306" y="0"/>
                      <a:pt x="319" y="15"/>
                      <a:pt x="332" y="29"/>
                    </a:cubicBezTo>
                    <a:cubicBezTo>
                      <a:pt x="348" y="46"/>
                      <a:pt x="364" y="58"/>
                      <a:pt x="388" y="46"/>
                    </a:cubicBezTo>
                    <a:cubicBezTo>
                      <a:pt x="427" y="28"/>
                      <a:pt x="464" y="41"/>
                      <a:pt x="435" y="68"/>
                    </a:cubicBezTo>
                    <a:cubicBezTo>
                      <a:pt x="430" y="73"/>
                      <a:pt x="350" y="130"/>
                      <a:pt x="350" y="211"/>
                    </a:cubicBezTo>
                    <a:cubicBezTo>
                      <a:pt x="436" y="240"/>
                      <a:pt x="563" y="338"/>
                      <a:pt x="563" y="455"/>
                    </a:cubicBezTo>
                    <a:cubicBezTo>
                      <a:pt x="563" y="572"/>
                      <a:pt x="513" y="633"/>
                      <a:pt x="282" y="633"/>
                    </a:cubicBezTo>
                    <a:cubicBezTo>
                      <a:pt x="50" y="633"/>
                      <a:pt x="0" y="572"/>
                      <a:pt x="0" y="455"/>
                    </a:cubicBezTo>
                    <a:cubicBezTo>
                      <a:pt x="0" y="338"/>
                      <a:pt x="127" y="240"/>
                      <a:pt x="213" y="211"/>
                    </a:cubicBezTo>
                    <a:cubicBezTo>
                      <a:pt x="213" y="130"/>
                      <a:pt x="134" y="73"/>
                      <a:pt x="128" y="68"/>
                    </a:cubicBezTo>
                    <a:cubicBezTo>
                      <a:pt x="99" y="41"/>
                      <a:pt x="136" y="28"/>
                      <a:pt x="175" y="46"/>
                    </a:cubicBezTo>
                    <a:cubicBezTo>
                      <a:pt x="199" y="58"/>
                      <a:pt x="215" y="46"/>
                      <a:pt x="231" y="29"/>
                    </a:cubicBezTo>
                    <a:cubicBezTo>
                      <a:pt x="244" y="15"/>
                      <a:pt x="257" y="0"/>
                      <a:pt x="282" y="0"/>
                    </a:cubicBezTo>
                    <a:close/>
                  </a:path>
                </a:pathLst>
              </a:custGeom>
              <a:noFill/>
              <a:ln w="15875" cap="rnd" cmpd="sng">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grpSp>
      </p:grpSp>
      <p:grpSp>
        <p:nvGrpSpPr>
          <p:cNvPr id="82" name="Group 81">
            <a:extLst>
              <a:ext uri="{FF2B5EF4-FFF2-40B4-BE49-F238E27FC236}">
                <a16:creationId xmlns:a16="http://schemas.microsoft.com/office/drawing/2014/main" id="{03A536A6-C1D7-4BE7-BB41-2B0D13033689}"/>
              </a:ext>
            </a:extLst>
          </p:cNvPr>
          <p:cNvGrpSpPr/>
          <p:nvPr/>
        </p:nvGrpSpPr>
        <p:grpSpPr>
          <a:xfrm>
            <a:off x="5821680" y="2860625"/>
            <a:ext cx="609600" cy="609600"/>
            <a:chOff x="5821680" y="2051161"/>
            <a:chExt cx="609600" cy="609600"/>
          </a:xfrm>
        </p:grpSpPr>
        <p:sp>
          <p:nvSpPr>
            <p:cNvPr id="83" name="Oval 10">
              <a:extLst>
                <a:ext uri="{FF2B5EF4-FFF2-40B4-BE49-F238E27FC236}">
                  <a16:creationId xmlns:a16="http://schemas.microsoft.com/office/drawing/2014/main" id="{8CD44DA5-FF3B-426A-8388-B57267755A34}"/>
                </a:ext>
              </a:extLst>
            </p:cNvPr>
            <p:cNvSpPr>
              <a:spLocks noChangeArrowheads="1"/>
            </p:cNvSpPr>
            <p:nvPr/>
          </p:nvSpPr>
          <p:spPr bwMode="auto">
            <a:xfrm>
              <a:off x="5821680" y="2051161"/>
              <a:ext cx="609600" cy="609600"/>
            </a:xfrm>
            <a:prstGeom prst="ellipse">
              <a:avLst/>
            </a:prstGeom>
            <a:solidFill>
              <a:srgbClr val="FF3C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87" name="Oval 50">
              <a:extLst>
                <a:ext uri="{FF2B5EF4-FFF2-40B4-BE49-F238E27FC236}">
                  <a16:creationId xmlns:a16="http://schemas.microsoft.com/office/drawing/2014/main" id="{6B036203-D645-452A-85EC-A7A0C81E008D}"/>
                </a:ext>
              </a:extLst>
            </p:cNvPr>
            <p:cNvSpPr>
              <a:spLocks noChangeArrowheads="1"/>
            </p:cNvSpPr>
            <p:nvPr/>
          </p:nvSpPr>
          <p:spPr bwMode="auto">
            <a:xfrm>
              <a:off x="6115527" y="2391736"/>
              <a:ext cx="26957" cy="26957"/>
            </a:xfrm>
            <a:prstGeom prst="ellipse">
              <a:avLst/>
            </a:prstGeom>
            <a:noFill/>
            <a:ln w="15875" cap="rnd" cmpd="sng">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sp>
        <p:nvSpPr>
          <p:cNvPr id="90" name="Oval 6">
            <a:extLst>
              <a:ext uri="{FF2B5EF4-FFF2-40B4-BE49-F238E27FC236}">
                <a16:creationId xmlns:a16="http://schemas.microsoft.com/office/drawing/2014/main" id="{94DB7707-E30F-434D-8493-4CD1EDC3533E}"/>
              </a:ext>
            </a:extLst>
          </p:cNvPr>
          <p:cNvSpPr>
            <a:spLocks noChangeArrowheads="1"/>
          </p:cNvSpPr>
          <p:nvPr/>
        </p:nvSpPr>
        <p:spPr bwMode="auto">
          <a:xfrm>
            <a:off x="7999054" y="2859978"/>
            <a:ext cx="609600" cy="609600"/>
          </a:xfrm>
          <a:prstGeom prst="ellipse">
            <a:avLst/>
          </a:prstGeom>
          <a:solidFill>
            <a:srgbClr val="FF73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100" name="Oval 6">
            <a:extLst>
              <a:ext uri="{FF2B5EF4-FFF2-40B4-BE49-F238E27FC236}">
                <a16:creationId xmlns:a16="http://schemas.microsoft.com/office/drawing/2014/main" id="{4BA80F11-658B-4E22-9C17-66B310ED6ABD}"/>
              </a:ext>
            </a:extLst>
          </p:cNvPr>
          <p:cNvSpPr>
            <a:spLocks noChangeArrowheads="1"/>
          </p:cNvSpPr>
          <p:nvPr/>
        </p:nvSpPr>
        <p:spPr bwMode="auto">
          <a:xfrm>
            <a:off x="6893475" y="4314572"/>
            <a:ext cx="609600" cy="609600"/>
          </a:xfrm>
          <a:prstGeom prst="ellipse">
            <a:avLst/>
          </a:prstGeom>
          <a:solidFill>
            <a:srgbClr val="FF58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cxnSp>
        <p:nvCxnSpPr>
          <p:cNvPr id="107" name="Straight Connector 106">
            <a:extLst>
              <a:ext uri="{FF2B5EF4-FFF2-40B4-BE49-F238E27FC236}">
                <a16:creationId xmlns:a16="http://schemas.microsoft.com/office/drawing/2014/main" id="{B994713A-5B89-4A2D-9A44-2370DD06A718}"/>
              </a:ext>
            </a:extLst>
          </p:cNvPr>
          <p:cNvCxnSpPr>
            <a:cxnSpLocks/>
          </p:cNvCxnSpPr>
          <p:nvPr/>
        </p:nvCxnSpPr>
        <p:spPr>
          <a:xfrm flipH="1">
            <a:off x="2707552" y="3191786"/>
            <a:ext cx="951709" cy="0"/>
          </a:xfrm>
          <a:prstGeom prst="line">
            <a:avLst/>
          </a:prstGeom>
          <a:noFill/>
          <a:ln w="12700" cap="flat" cmpd="sng" algn="ctr">
            <a:solidFill>
              <a:srgbClr val="EA0038"/>
            </a:solidFill>
            <a:prstDash val="solid"/>
            <a:headEnd type="none"/>
            <a:tailEnd type="oval" w="lg" len="lg"/>
          </a:ln>
          <a:effectLst/>
        </p:spPr>
      </p:cxnSp>
      <p:cxnSp>
        <p:nvCxnSpPr>
          <p:cNvPr id="108" name="Straight Connector 107">
            <a:extLst>
              <a:ext uri="{FF2B5EF4-FFF2-40B4-BE49-F238E27FC236}">
                <a16:creationId xmlns:a16="http://schemas.microsoft.com/office/drawing/2014/main" id="{B72241CD-F899-45B4-BC37-5868DAE9BEA8}"/>
              </a:ext>
            </a:extLst>
          </p:cNvPr>
          <p:cNvCxnSpPr>
            <a:cxnSpLocks/>
          </p:cNvCxnSpPr>
          <p:nvPr/>
        </p:nvCxnSpPr>
        <p:spPr>
          <a:xfrm>
            <a:off x="8580867" y="3146818"/>
            <a:ext cx="900573" cy="0"/>
          </a:xfrm>
          <a:prstGeom prst="line">
            <a:avLst/>
          </a:prstGeom>
          <a:noFill/>
          <a:ln w="12700" cap="flat" cmpd="sng" algn="ctr">
            <a:solidFill>
              <a:srgbClr val="FF7300"/>
            </a:solidFill>
            <a:prstDash val="solid"/>
            <a:headEnd type="none"/>
            <a:tailEnd type="oval" w="lg" len="lg"/>
          </a:ln>
          <a:effectLst/>
        </p:spPr>
      </p:cxnSp>
      <p:sp>
        <p:nvSpPr>
          <p:cNvPr id="109" name="Rectangle 108">
            <a:extLst>
              <a:ext uri="{FF2B5EF4-FFF2-40B4-BE49-F238E27FC236}">
                <a16:creationId xmlns:a16="http://schemas.microsoft.com/office/drawing/2014/main" id="{87D03EF0-F77E-49C7-94BB-A19E344AB327}"/>
              </a:ext>
            </a:extLst>
          </p:cNvPr>
          <p:cNvSpPr/>
          <p:nvPr/>
        </p:nvSpPr>
        <p:spPr>
          <a:xfrm>
            <a:off x="9586370" y="2968071"/>
            <a:ext cx="2235200" cy="838178"/>
          </a:xfrm>
          <a:prstGeom prst="rect">
            <a:avLst/>
          </a:prstGeom>
        </p:spPr>
        <p:txBody>
          <a:bodyPr wrap="square" lIns="121920" rIns="121920" bIns="60960">
            <a:spAutoFit/>
          </a:bodyPr>
          <a:lstStyle/>
          <a:p>
            <a:pPr defTabSz="1219170">
              <a:lnSpc>
                <a:spcPct val="89000"/>
              </a:lnSpc>
            </a:pPr>
            <a:r>
              <a:rPr lang="en-US" sz="2133" dirty="0" err="1">
                <a:solidFill>
                  <a:srgbClr val="39393B"/>
                </a:solidFill>
                <a:latin typeface="Open Sans Light"/>
              </a:rPr>
              <a:t>Bransjeglidning</a:t>
            </a:r>
            <a:endParaRPr lang="en-US" sz="2133" dirty="0">
              <a:solidFill>
                <a:srgbClr val="39393B"/>
              </a:solidFill>
              <a:latin typeface="Open Sans Light"/>
            </a:endParaRPr>
          </a:p>
          <a:p>
            <a:pPr defTabSz="1219170">
              <a:lnSpc>
                <a:spcPct val="89000"/>
              </a:lnSpc>
            </a:pPr>
            <a:r>
              <a:rPr lang="nb-NO" sz="1600" dirty="0"/>
              <a:t>Stor grad av bransjeglidning</a:t>
            </a:r>
            <a:endParaRPr lang="en-US" sz="1467" dirty="0">
              <a:solidFill>
                <a:srgbClr val="39393B"/>
              </a:solidFill>
              <a:latin typeface="Open Sans Light"/>
            </a:endParaRPr>
          </a:p>
        </p:txBody>
      </p:sp>
      <p:sp>
        <p:nvSpPr>
          <p:cNvPr id="110" name="Rectangle 109">
            <a:extLst>
              <a:ext uri="{FF2B5EF4-FFF2-40B4-BE49-F238E27FC236}">
                <a16:creationId xmlns:a16="http://schemas.microsoft.com/office/drawing/2014/main" id="{38E108EE-27D0-4EC9-A74E-322056CF7F23}"/>
              </a:ext>
            </a:extLst>
          </p:cNvPr>
          <p:cNvSpPr/>
          <p:nvPr/>
        </p:nvSpPr>
        <p:spPr>
          <a:xfrm>
            <a:off x="8229599" y="4799752"/>
            <a:ext cx="2624863" cy="892296"/>
          </a:xfrm>
          <a:prstGeom prst="rect">
            <a:avLst/>
          </a:prstGeom>
        </p:spPr>
        <p:txBody>
          <a:bodyPr wrap="square" lIns="121920" rIns="121920" bIns="60960">
            <a:spAutoFit/>
          </a:bodyPr>
          <a:lstStyle/>
          <a:p>
            <a:pPr defTabSz="1219170">
              <a:lnSpc>
                <a:spcPct val="89000"/>
              </a:lnSpc>
            </a:pPr>
            <a:r>
              <a:rPr lang="en-US" sz="2133" dirty="0">
                <a:solidFill>
                  <a:srgbClr val="39393B"/>
                </a:solidFill>
                <a:latin typeface="Open Sans Light"/>
              </a:rPr>
              <a:t>Funeral agencies</a:t>
            </a:r>
          </a:p>
          <a:p>
            <a:r>
              <a:rPr lang="nb-NO" sz="1600" dirty="0"/>
              <a:t>Begravelsesbyråer tilbyr begrenset praktisk hjelp</a:t>
            </a:r>
          </a:p>
        </p:txBody>
      </p:sp>
      <p:sp>
        <p:nvSpPr>
          <p:cNvPr id="111" name="Rectangle 110">
            <a:extLst>
              <a:ext uri="{FF2B5EF4-FFF2-40B4-BE49-F238E27FC236}">
                <a16:creationId xmlns:a16="http://schemas.microsoft.com/office/drawing/2014/main" id="{055E44EE-FEA1-4D6C-B0CE-1BA3E8E21026}"/>
              </a:ext>
            </a:extLst>
          </p:cNvPr>
          <p:cNvSpPr/>
          <p:nvPr/>
        </p:nvSpPr>
        <p:spPr>
          <a:xfrm>
            <a:off x="1785148" y="4799752"/>
            <a:ext cx="2235200" cy="892296"/>
          </a:xfrm>
          <a:prstGeom prst="rect">
            <a:avLst/>
          </a:prstGeom>
        </p:spPr>
        <p:txBody>
          <a:bodyPr wrap="square" lIns="121920" rIns="121920" bIns="60960">
            <a:spAutoFit/>
          </a:bodyPr>
          <a:lstStyle/>
          <a:p>
            <a:pPr defTabSz="1219170">
              <a:lnSpc>
                <a:spcPct val="89000"/>
              </a:lnSpc>
            </a:pPr>
            <a:r>
              <a:rPr lang="en-US" sz="2133" dirty="0">
                <a:solidFill>
                  <a:srgbClr val="39393B"/>
                </a:solidFill>
                <a:latin typeface="Open Sans Light"/>
              </a:rPr>
              <a:t>Public sector</a:t>
            </a:r>
          </a:p>
          <a:p>
            <a:r>
              <a:rPr lang="nb-NO" sz="1600" dirty="0"/>
              <a:t>Offentlig sektor har ikke løst det.</a:t>
            </a:r>
          </a:p>
        </p:txBody>
      </p:sp>
      <p:sp>
        <p:nvSpPr>
          <p:cNvPr id="112" name="Freeform 82">
            <a:extLst>
              <a:ext uri="{FF2B5EF4-FFF2-40B4-BE49-F238E27FC236}">
                <a16:creationId xmlns:a16="http://schemas.microsoft.com/office/drawing/2014/main" id="{70D09993-E43B-4FE7-B93F-8E3BE3560118}"/>
              </a:ext>
            </a:extLst>
          </p:cNvPr>
          <p:cNvSpPr/>
          <p:nvPr/>
        </p:nvSpPr>
        <p:spPr>
          <a:xfrm>
            <a:off x="7204447" y="4917326"/>
            <a:ext cx="891519" cy="34210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noFill/>
          <a:ln w="12700" cap="flat" cmpd="sng" algn="ctr">
            <a:solidFill>
              <a:srgbClr val="FF5800"/>
            </a:solidFill>
            <a:prstDash val="solid"/>
            <a:headEnd type="oval" w="lg" len="lg"/>
            <a:tailEnd type="none" w="lg" len="lg"/>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a typeface="+mn-ea"/>
              <a:cs typeface="+mn-cs"/>
            </a:endParaRPr>
          </a:p>
        </p:txBody>
      </p:sp>
      <p:sp>
        <p:nvSpPr>
          <p:cNvPr id="113" name="Freeform 84">
            <a:extLst>
              <a:ext uri="{FF2B5EF4-FFF2-40B4-BE49-F238E27FC236}">
                <a16:creationId xmlns:a16="http://schemas.microsoft.com/office/drawing/2014/main" id="{997E9ECF-1A1E-41DE-B099-7CBFCBB296A1}"/>
              </a:ext>
            </a:extLst>
          </p:cNvPr>
          <p:cNvSpPr/>
          <p:nvPr/>
        </p:nvSpPr>
        <p:spPr>
          <a:xfrm flipH="1">
            <a:off x="4170029" y="4917326"/>
            <a:ext cx="891519" cy="34210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noFill/>
          <a:ln w="12700" cap="flat" cmpd="sng" algn="ctr">
            <a:solidFill>
              <a:srgbClr val="F70000"/>
            </a:solidFill>
            <a:prstDash val="solid"/>
            <a:headEnd type="oval" w="lg" len="lg"/>
            <a:tailEnd type="none" w="lg" len="lg"/>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a typeface="+mn-ea"/>
              <a:cs typeface="+mn-cs"/>
            </a:endParaRPr>
          </a:p>
        </p:txBody>
      </p:sp>
      <p:sp>
        <p:nvSpPr>
          <p:cNvPr id="114" name="Freeform 85">
            <a:extLst>
              <a:ext uri="{FF2B5EF4-FFF2-40B4-BE49-F238E27FC236}">
                <a16:creationId xmlns:a16="http://schemas.microsoft.com/office/drawing/2014/main" id="{73D357FF-2FE6-4CD2-98EE-344A5B416C0B}"/>
              </a:ext>
            </a:extLst>
          </p:cNvPr>
          <p:cNvSpPr/>
          <p:nvPr/>
        </p:nvSpPr>
        <p:spPr>
          <a:xfrm flipV="1">
            <a:off x="6120749" y="1730325"/>
            <a:ext cx="1672753" cy="1084595"/>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noFill/>
          <a:ln w="12700" cap="flat" cmpd="sng" algn="ctr">
            <a:solidFill>
              <a:srgbClr val="FF3C00"/>
            </a:solidFill>
            <a:prstDash val="solid"/>
            <a:headEnd type="oval" w="lg" len="lg"/>
            <a:tailEnd type="none" w="lg" len="lg"/>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a typeface="+mn-ea"/>
              <a:cs typeface="+mn-cs"/>
            </a:endParaRPr>
          </a:p>
        </p:txBody>
      </p:sp>
      <p:sp>
        <p:nvSpPr>
          <p:cNvPr id="115" name="Rectangle 114">
            <a:extLst>
              <a:ext uri="{FF2B5EF4-FFF2-40B4-BE49-F238E27FC236}">
                <a16:creationId xmlns:a16="http://schemas.microsoft.com/office/drawing/2014/main" id="{746792F2-01C8-4B2E-BEAE-5435FDF9BAB4}"/>
              </a:ext>
            </a:extLst>
          </p:cNvPr>
          <p:cNvSpPr/>
          <p:nvPr/>
        </p:nvSpPr>
        <p:spPr>
          <a:xfrm>
            <a:off x="8080046" y="1472075"/>
            <a:ext cx="2990484" cy="892296"/>
          </a:xfrm>
          <a:prstGeom prst="rect">
            <a:avLst/>
          </a:prstGeom>
        </p:spPr>
        <p:txBody>
          <a:bodyPr wrap="square" lIns="121920" rIns="121920" bIns="60960">
            <a:spAutoFit/>
          </a:bodyPr>
          <a:lstStyle/>
          <a:p>
            <a:pPr defTabSz="1219170">
              <a:lnSpc>
                <a:spcPct val="89000"/>
              </a:lnSpc>
            </a:pPr>
            <a:r>
              <a:rPr lang="en-US" sz="2133" dirty="0">
                <a:solidFill>
                  <a:srgbClr val="39393B"/>
                </a:solidFill>
                <a:latin typeface="Open Sans Light"/>
              </a:rPr>
              <a:t>Lawyers</a:t>
            </a:r>
          </a:p>
          <a:p>
            <a:r>
              <a:rPr lang="nb-NO" sz="1600" dirty="0"/>
              <a:t>Advokater tilbyr skreddersøm – ikke standardisert tjeneste</a:t>
            </a:r>
          </a:p>
        </p:txBody>
      </p:sp>
      <p:sp>
        <p:nvSpPr>
          <p:cNvPr id="117" name="Freeform 102">
            <a:extLst>
              <a:ext uri="{FF2B5EF4-FFF2-40B4-BE49-F238E27FC236}">
                <a16:creationId xmlns:a16="http://schemas.microsoft.com/office/drawing/2014/main" id="{D85A4DC6-1950-40F2-B21B-43786028850B}"/>
              </a:ext>
            </a:extLst>
          </p:cNvPr>
          <p:cNvSpPr>
            <a:spLocks noEditPoints="1"/>
          </p:cNvSpPr>
          <p:nvPr/>
        </p:nvSpPr>
        <p:spPr bwMode="auto">
          <a:xfrm>
            <a:off x="4887885" y="4447065"/>
            <a:ext cx="341022" cy="344614"/>
          </a:xfrm>
          <a:custGeom>
            <a:avLst/>
            <a:gdLst>
              <a:gd name="T0" fmla="*/ 160 w 576"/>
              <a:gd name="T1" fmla="*/ 333 h 613"/>
              <a:gd name="T2" fmla="*/ 251 w 576"/>
              <a:gd name="T3" fmla="*/ 413 h 613"/>
              <a:gd name="T4" fmla="*/ 174 w 576"/>
              <a:gd name="T5" fmla="*/ 340 h 613"/>
              <a:gd name="T6" fmla="*/ 50 w 576"/>
              <a:gd name="T7" fmla="*/ 326 h 613"/>
              <a:gd name="T8" fmla="*/ 126 w 576"/>
              <a:gd name="T9" fmla="*/ 420 h 613"/>
              <a:gd name="T10" fmla="*/ 119 w 576"/>
              <a:gd name="T11" fmla="*/ 406 h 613"/>
              <a:gd name="T12" fmla="*/ 119 w 576"/>
              <a:gd name="T13" fmla="*/ 406 h 613"/>
              <a:gd name="T14" fmla="*/ 251 w 576"/>
              <a:gd name="T15" fmla="*/ 199 h 613"/>
              <a:gd name="T16" fmla="*/ 160 w 576"/>
              <a:gd name="T17" fmla="*/ 279 h 613"/>
              <a:gd name="T18" fmla="*/ 237 w 576"/>
              <a:gd name="T19" fmla="*/ 272 h 613"/>
              <a:gd name="T20" fmla="*/ 50 w 576"/>
              <a:gd name="T21" fmla="*/ 192 h 613"/>
              <a:gd name="T22" fmla="*/ 126 w 576"/>
              <a:gd name="T23" fmla="*/ 286 h 613"/>
              <a:gd name="T24" fmla="*/ 119 w 576"/>
              <a:gd name="T25" fmla="*/ 272 h 613"/>
              <a:gd name="T26" fmla="*/ 119 w 576"/>
              <a:gd name="T27" fmla="*/ 272 h 613"/>
              <a:gd name="T28" fmla="*/ 43 w 576"/>
              <a:gd name="T29" fmla="*/ 549 h 613"/>
              <a:gd name="T30" fmla="*/ 133 w 576"/>
              <a:gd name="T31" fmla="*/ 468 h 613"/>
              <a:gd name="T32" fmla="*/ 57 w 576"/>
              <a:gd name="T33" fmla="*/ 475 h 613"/>
              <a:gd name="T34" fmla="*/ 288 w 576"/>
              <a:gd name="T35" fmla="*/ 0 h 613"/>
              <a:gd name="T36" fmla="*/ 0 w 576"/>
              <a:gd name="T37" fmla="*/ 153 h 613"/>
              <a:gd name="T38" fmla="*/ 174 w 576"/>
              <a:gd name="T39" fmla="*/ 606 h 613"/>
              <a:gd name="T40" fmla="*/ 244 w 576"/>
              <a:gd name="T41" fmla="*/ 613 h 613"/>
              <a:gd name="T42" fmla="*/ 456 w 576"/>
              <a:gd name="T43" fmla="*/ 475 h 613"/>
              <a:gd name="T44" fmla="*/ 569 w 576"/>
              <a:gd name="T45" fmla="*/ 613 h 613"/>
              <a:gd name="T46" fmla="*/ 244 w 576"/>
              <a:gd name="T47" fmla="*/ 461 h 613"/>
              <a:gd name="T48" fmla="*/ 14 w 576"/>
              <a:gd name="T49" fmla="*/ 599 h 613"/>
              <a:gd name="T50" fmla="*/ 251 w 576"/>
              <a:gd name="T51" fmla="*/ 599 h 613"/>
              <a:gd name="T52" fmla="*/ 532 w 576"/>
              <a:gd name="T53" fmla="*/ 599 h 613"/>
              <a:gd name="T54" fmla="*/ 442 w 576"/>
              <a:gd name="T55" fmla="*/ 468 h 613"/>
              <a:gd name="T56" fmla="*/ 295 w 576"/>
              <a:gd name="T57" fmla="*/ 14 h 613"/>
              <a:gd name="T58" fmla="*/ 525 w 576"/>
              <a:gd name="T59" fmla="*/ 420 h 613"/>
              <a:gd name="T60" fmla="*/ 449 w 576"/>
              <a:gd name="T61" fmla="*/ 326 h 613"/>
              <a:gd name="T62" fmla="*/ 456 w 576"/>
              <a:gd name="T63" fmla="*/ 340 h 613"/>
              <a:gd name="T64" fmla="*/ 456 w 576"/>
              <a:gd name="T65" fmla="*/ 340 h 613"/>
              <a:gd name="T66" fmla="*/ 414 w 576"/>
              <a:gd name="T67" fmla="*/ 333 h 613"/>
              <a:gd name="T68" fmla="*/ 324 w 576"/>
              <a:gd name="T69" fmla="*/ 413 h 613"/>
              <a:gd name="T70" fmla="*/ 400 w 576"/>
              <a:gd name="T71" fmla="*/ 406 h 613"/>
              <a:gd name="T72" fmla="*/ 525 w 576"/>
              <a:gd name="T73" fmla="*/ 286 h 613"/>
              <a:gd name="T74" fmla="*/ 449 w 576"/>
              <a:gd name="T75" fmla="*/ 192 h 613"/>
              <a:gd name="T76" fmla="*/ 456 w 576"/>
              <a:gd name="T77" fmla="*/ 206 h 613"/>
              <a:gd name="T78" fmla="*/ 456 w 576"/>
              <a:gd name="T79" fmla="*/ 206 h 613"/>
              <a:gd name="T80" fmla="*/ 414 w 576"/>
              <a:gd name="T81" fmla="*/ 199 h 613"/>
              <a:gd name="T82" fmla="*/ 324 w 576"/>
              <a:gd name="T83" fmla="*/ 279 h 613"/>
              <a:gd name="T84" fmla="*/ 400 w 576"/>
              <a:gd name="T85" fmla="*/ 272 h 613"/>
              <a:gd name="T86" fmla="*/ 525 w 576"/>
              <a:gd name="T87" fmla="*/ 153 h 613"/>
              <a:gd name="T88" fmla="*/ 449 w 576"/>
              <a:gd name="T89" fmla="*/ 59 h 613"/>
              <a:gd name="T90" fmla="*/ 456 w 576"/>
              <a:gd name="T91" fmla="*/ 73 h 613"/>
              <a:gd name="T92" fmla="*/ 456 w 576"/>
              <a:gd name="T93" fmla="*/ 73 h 613"/>
              <a:gd name="T94" fmla="*/ 414 w 576"/>
              <a:gd name="T95" fmla="*/ 66 h 613"/>
              <a:gd name="T96" fmla="*/ 324 w 576"/>
              <a:gd name="T97" fmla="*/ 146 h 613"/>
              <a:gd name="T98" fmla="*/ 400 w 576"/>
              <a:gd name="T99" fmla="*/ 139 h 613"/>
              <a:gd name="T100" fmla="*/ 407 w 576"/>
              <a:gd name="T101" fmla="*/ 556 h 613"/>
              <a:gd name="T102" fmla="*/ 331 w 576"/>
              <a:gd name="T103" fmla="*/ 461 h 613"/>
              <a:gd name="T104" fmla="*/ 338 w 576"/>
              <a:gd name="T105" fmla="*/ 475 h 613"/>
              <a:gd name="T106" fmla="*/ 338 w 576"/>
              <a:gd name="T107" fmla="*/ 47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6" h="613">
                <a:moveTo>
                  <a:pt x="251" y="333"/>
                </a:moveTo>
                <a:cubicBezTo>
                  <a:pt x="251" y="329"/>
                  <a:pt x="248" y="326"/>
                  <a:pt x="244" y="326"/>
                </a:cubicBezTo>
                <a:cubicBezTo>
                  <a:pt x="167" y="326"/>
                  <a:pt x="167" y="326"/>
                  <a:pt x="167" y="326"/>
                </a:cubicBezTo>
                <a:cubicBezTo>
                  <a:pt x="164" y="326"/>
                  <a:pt x="160" y="329"/>
                  <a:pt x="160" y="333"/>
                </a:cubicBezTo>
                <a:cubicBezTo>
                  <a:pt x="160" y="413"/>
                  <a:pt x="160" y="413"/>
                  <a:pt x="160" y="413"/>
                </a:cubicBezTo>
                <a:cubicBezTo>
                  <a:pt x="160" y="417"/>
                  <a:pt x="164" y="420"/>
                  <a:pt x="167" y="420"/>
                </a:cubicBezTo>
                <a:cubicBezTo>
                  <a:pt x="244" y="420"/>
                  <a:pt x="244" y="420"/>
                  <a:pt x="244" y="420"/>
                </a:cubicBezTo>
                <a:cubicBezTo>
                  <a:pt x="248" y="420"/>
                  <a:pt x="251" y="417"/>
                  <a:pt x="251" y="413"/>
                </a:cubicBezTo>
                <a:lnTo>
                  <a:pt x="251" y="333"/>
                </a:lnTo>
                <a:close/>
                <a:moveTo>
                  <a:pt x="237" y="406"/>
                </a:moveTo>
                <a:cubicBezTo>
                  <a:pt x="174" y="406"/>
                  <a:pt x="174" y="406"/>
                  <a:pt x="174" y="406"/>
                </a:cubicBezTo>
                <a:cubicBezTo>
                  <a:pt x="174" y="340"/>
                  <a:pt x="174" y="340"/>
                  <a:pt x="174" y="340"/>
                </a:cubicBezTo>
                <a:cubicBezTo>
                  <a:pt x="237" y="340"/>
                  <a:pt x="237" y="340"/>
                  <a:pt x="237" y="340"/>
                </a:cubicBezTo>
                <a:lnTo>
                  <a:pt x="237" y="406"/>
                </a:lnTo>
                <a:close/>
                <a:moveTo>
                  <a:pt x="126" y="326"/>
                </a:moveTo>
                <a:cubicBezTo>
                  <a:pt x="50" y="326"/>
                  <a:pt x="50" y="326"/>
                  <a:pt x="50" y="326"/>
                </a:cubicBezTo>
                <a:cubicBezTo>
                  <a:pt x="46" y="326"/>
                  <a:pt x="43" y="329"/>
                  <a:pt x="43" y="333"/>
                </a:cubicBezTo>
                <a:cubicBezTo>
                  <a:pt x="43" y="413"/>
                  <a:pt x="43" y="413"/>
                  <a:pt x="43" y="413"/>
                </a:cubicBezTo>
                <a:cubicBezTo>
                  <a:pt x="43" y="417"/>
                  <a:pt x="46" y="420"/>
                  <a:pt x="50" y="420"/>
                </a:cubicBezTo>
                <a:cubicBezTo>
                  <a:pt x="126" y="420"/>
                  <a:pt x="126" y="420"/>
                  <a:pt x="126" y="420"/>
                </a:cubicBezTo>
                <a:cubicBezTo>
                  <a:pt x="130" y="420"/>
                  <a:pt x="133" y="417"/>
                  <a:pt x="133" y="413"/>
                </a:cubicBezTo>
                <a:cubicBezTo>
                  <a:pt x="133" y="333"/>
                  <a:pt x="133" y="333"/>
                  <a:pt x="133" y="333"/>
                </a:cubicBezTo>
                <a:cubicBezTo>
                  <a:pt x="133" y="329"/>
                  <a:pt x="130" y="326"/>
                  <a:pt x="126" y="326"/>
                </a:cubicBezTo>
                <a:close/>
                <a:moveTo>
                  <a:pt x="119" y="406"/>
                </a:moveTo>
                <a:cubicBezTo>
                  <a:pt x="57" y="406"/>
                  <a:pt x="57" y="406"/>
                  <a:pt x="57" y="406"/>
                </a:cubicBezTo>
                <a:cubicBezTo>
                  <a:pt x="57" y="340"/>
                  <a:pt x="57" y="340"/>
                  <a:pt x="57" y="340"/>
                </a:cubicBezTo>
                <a:cubicBezTo>
                  <a:pt x="119" y="340"/>
                  <a:pt x="119" y="340"/>
                  <a:pt x="119" y="340"/>
                </a:cubicBezTo>
                <a:lnTo>
                  <a:pt x="119" y="406"/>
                </a:lnTo>
                <a:close/>
                <a:moveTo>
                  <a:pt x="167" y="286"/>
                </a:moveTo>
                <a:cubicBezTo>
                  <a:pt x="244" y="286"/>
                  <a:pt x="244" y="286"/>
                  <a:pt x="244" y="286"/>
                </a:cubicBezTo>
                <a:cubicBezTo>
                  <a:pt x="248" y="286"/>
                  <a:pt x="251" y="283"/>
                  <a:pt x="251" y="279"/>
                </a:cubicBezTo>
                <a:cubicBezTo>
                  <a:pt x="251" y="199"/>
                  <a:pt x="251" y="199"/>
                  <a:pt x="251" y="199"/>
                </a:cubicBezTo>
                <a:cubicBezTo>
                  <a:pt x="251" y="195"/>
                  <a:pt x="248" y="192"/>
                  <a:pt x="244" y="192"/>
                </a:cubicBezTo>
                <a:cubicBezTo>
                  <a:pt x="167" y="192"/>
                  <a:pt x="167" y="192"/>
                  <a:pt x="167" y="192"/>
                </a:cubicBezTo>
                <a:cubicBezTo>
                  <a:pt x="164" y="192"/>
                  <a:pt x="160" y="195"/>
                  <a:pt x="160" y="199"/>
                </a:cubicBezTo>
                <a:cubicBezTo>
                  <a:pt x="160" y="279"/>
                  <a:pt x="160" y="279"/>
                  <a:pt x="160" y="279"/>
                </a:cubicBezTo>
                <a:cubicBezTo>
                  <a:pt x="160" y="283"/>
                  <a:pt x="164" y="286"/>
                  <a:pt x="167" y="286"/>
                </a:cubicBezTo>
                <a:close/>
                <a:moveTo>
                  <a:pt x="174" y="206"/>
                </a:moveTo>
                <a:cubicBezTo>
                  <a:pt x="237" y="206"/>
                  <a:pt x="237" y="206"/>
                  <a:pt x="237" y="206"/>
                </a:cubicBezTo>
                <a:cubicBezTo>
                  <a:pt x="237" y="272"/>
                  <a:pt x="237" y="272"/>
                  <a:pt x="237" y="272"/>
                </a:cubicBezTo>
                <a:cubicBezTo>
                  <a:pt x="174" y="272"/>
                  <a:pt x="174" y="272"/>
                  <a:pt x="174" y="272"/>
                </a:cubicBezTo>
                <a:lnTo>
                  <a:pt x="174" y="206"/>
                </a:lnTo>
                <a:close/>
                <a:moveTo>
                  <a:pt x="126" y="192"/>
                </a:moveTo>
                <a:cubicBezTo>
                  <a:pt x="50" y="192"/>
                  <a:pt x="50" y="192"/>
                  <a:pt x="50" y="192"/>
                </a:cubicBezTo>
                <a:cubicBezTo>
                  <a:pt x="46" y="192"/>
                  <a:pt x="43" y="195"/>
                  <a:pt x="43" y="199"/>
                </a:cubicBezTo>
                <a:cubicBezTo>
                  <a:pt x="43" y="279"/>
                  <a:pt x="43" y="279"/>
                  <a:pt x="43" y="279"/>
                </a:cubicBezTo>
                <a:cubicBezTo>
                  <a:pt x="43" y="283"/>
                  <a:pt x="46" y="286"/>
                  <a:pt x="50" y="286"/>
                </a:cubicBezTo>
                <a:cubicBezTo>
                  <a:pt x="126" y="286"/>
                  <a:pt x="126" y="286"/>
                  <a:pt x="126" y="286"/>
                </a:cubicBezTo>
                <a:cubicBezTo>
                  <a:pt x="130" y="286"/>
                  <a:pt x="133" y="283"/>
                  <a:pt x="133" y="279"/>
                </a:cubicBezTo>
                <a:cubicBezTo>
                  <a:pt x="133" y="199"/>
                  <a:pt x="133" y="199"/>
                  <a:pt x="133" y="199"/>
                </a:cubicBezTo>
                <a:cubicBezTo>
                  <a:pt x="133" y="195"/>
                  <a:pt x="130" y="192"/>
                  <a:pt x="126" y="192"/>
                </a:cubicBezTo>
                <a:close/>
                <a:moveTo>
                  <a:pt x="119" y="272"/>
                </a:moveTo>
                <a:cubicBezTo>
                  <a:pt x="57" y="272"/>
                  <a:pt x="57" y="272"/>
                  <a:pt x="57" y="272"/>
                </a:cubicBezTo>
                <a:cubicBezTo>
                  <a:pt x="57" y="206"/>
                  <a:pt x="57" y="206"/>
                  <a:pt x="57" y="206"/>
                </a:cubicBezTo>
                <a:cubicBezTo>
                  <a:pt x="119" y="206"/>
                  <a:pt x="119" y="206"/>
                  <a:pt x="119" y="206"/>
                </a:cubicBezTo>
                <a:lnTo>
                  <a:pt x="119" y="272"/>
                </a:lnTo>
                <a:close/>
                <a:moveTo>
                  <a:pt x="126" y="461"/>
                </a:moveTo>
                <a:cubicBezTo>
                  <a:pt x="50" y="461"/>
                  <a:pt x="50" y="461"/>
                  <a:pt x="50" y="461"/>
                </a:cubicBezTo>
                <a:cubicBezTo>
                  <a:pt x="46" y="461"/>
                  <a:pt x="43" y="465"/>
                  <a:pt x="43" y="468"/>
                </a:cubicBezTo>
                <a:cubicBezTo>
                  <a:pt x="43" y="549"/>
                  <a:pt x="43" y="549"/>
                  <a:pt x="43" y="549"/>
                </a:cubicBezTo>
                <a:cubicBezTo>
                  <a:pt x="43" y="553"/>
                  <a:pt x="46" y="556"/>
                  <a:pt x="50" y="556"/>
                </a:cubicBezTo>
                <a:cubicBezTo>
                  <a:pt x="126" y="556"/>
                  <a:pt x="126" y="556"/>
                  <a:pt x="126" y="556"/>
                </a:cubicBezTo>
                <a:cubicBezTo>
                  <a:pt x="130" y="556"/>
                  <a:pt x="133" y="553"/>
                  <a:pt x="133" y="549"/>
                </a:cubicBezTo>
                <a:cubicBezTo>
                  <a:pt x="133" y="468"/>
                  <a:pt x="133" y="468"/>
                  <a:pt x="133" y="468"/>
                </a:cubicBezTo>
                <a:cubicBezTo>
                  <a:pt x="133" y="465"/>
                  <a:pt x="130" y="461"/>
                  <a:pt x="126" y="461"/>
                </a:cubicBezTo>
                <a:close/>
                <a:moveTo>
                  <a:pt x="119" y="542"/>
                </a:moveTo>
                <a:cubicBezTo>
                  <a:pt x="57" y="542"/>
                  <a:pt x="57" y="542"/>
                  <a:pt x="57" y="542"/>
                </a:cubicBezTo>
                <a:cubicBezTo>
                  <a:pt x="57" y="475"/>
                  <a:pt x="57" y="475"/>
                  <a:pt x="57" y="475"/>
                </a:cubicBezTo>
                <a:cubicBezTo>
                  <a:pt x="119" y="475"/>
                  <a:pt x="119" y="475"/>
                  <a:pt x="119" y="475"/>
                </a:cubicBezTo>
                <a:lnTo>
                  <a:pt x="119" y="542"/>
                </a:lnTo>
                <a:close/>
                <a:moveTo>
                  <a:pt x="569" y="0"/>
                </a:moveTo>
                <a:cubicBezTo>
                  <a:pt x="288" y="0"/>
                  <a:pt x="288" y="0"/>
                  <a:pt x="288" y="0"/>
                </a:cubicBezTo>
                <a:cubicBezTo>
                  <a:pt x="284" y="0"/>
                  <a:pt x="281" y="3"/>
                  <a:pt x="281" y="7"/>
                </a:cubicBezTo>
                <a:cubicBezTo>
                  <a:pt x="281" y="146"/>
                  <a:pt x="281" y="146"/>
                  <a:pt x="281" y="146"/>
                </a:cubicBezTo>
                <a:cubicBezTo>
                  <a:pt x="7" y="146"/>
                  <a:pt x="7" y="146"/>
                  <a:pt x="7" y="146"/>
                </a:cubicBezTo>
                <a:cubicBezTo>
                  <a:pt x="3" y="146"/>
                  <a:pt x="0" y="149"/>
                  <a:pt x="0" y="153"/>
                </a:cubicBezTo>
                <a:cubicBezTo>
                  <a:pt x="0" y="606"/>
                  <a:pt x="0" y="606"/>
                  <a:pt x="0" y="606"/>
                </a:cubicBezTo>
                <a:cubicBezTo>
                  <a:pt x="0" y="609"/>
                  <a:pt x="3" y="613"/>
                  <a:pt x="7" y="613"/>
                </a:cubicBezTo>
                <a:cubicBezTo>
                  <a:pt x="167" y="613"/>
                  <a:pt x="167" y="613"/>
                  <a:pt x="167" y="613"/>
                </a:cubicBezTo>
                <a:cubicBezTo>
                  <a:pt x="171" y="613"/>
                  <a:pt x="174" y="609"/>
                  <a:pt x="174" y="606"/>
                </a:cubicBezTo>
                <a:cubicBezTo>
                  <a:pt x="174" y="475"/>
                  <a:pt x="174" y="475"/>
                  <a:pt x="174" y="475"/>
                </a:cubicBezTo>
                <a:cubicBezTo>
                  <a:pt x="237" y="475"/>
                  <a:pt x="237" y="475"/>
                  <a:pt x="237" y="475"/>
                </a:cubicBezTo>
                <a:cubicBezTo>
                  <a:pt x="237" y="606"/>
                  <a:pt x="237" y="606"/>
                  <a:pt x="237" y="606"/>
                </a:cubicBezTo>
                <a:cubicBezTo>
                  <a:pt x="237" y="609"/>
                  <a:pt x="240" y="613"/>
                  <a:pt x="244" y="613"/>
                </a:cubicBezTo>
                <a:cubicBezTo>
                  <a:pt x="288" y="613"/>
                  <a:pt x="288" y="613"/>
                  <a:pt x="288" y="613"/>
                </a:cubicBezTo>
                <a:cubicBezTo>
                  <a:pt x="449" y="613"/>
                  <a:pt x="449" y="613"/>
                  <a:pt x="449" y="613"/>
                </a:cubicBezTo>
                <a:cubicBezTo>
                  <a:pt x="453" y="613"/>
                  <a:pt x="456" y="609"/>
                  <a:pt x="456" y="606"/>
                </a:cubicBezTo>
                <a:cubicBezTo>
                  <a:pt x="456" y="475"/>
                  <a:pt x="456" y="475"/>
                  <a:pt x="456" y="475"/>
                </a:cubicBezTo>
                <a:cubicBezTo>
                  <a:pt x="518" y="475"/>
                  <a:pt x="518" y="475"/>
                  <a:pt x="518" y="475"/>
                </a:cubicBezTo>
                <a:cubicBezTo>
                  <a:pt x="518" y="606"/>
                  <a:pt x="518" y="606"/>
                  <a:pt x="518" y="606"/>
                </a:cubicBezTo>
                <a:cubicBezTo>
                  <a:pt x="518" y="609"/>
                  <a:pt x="521" y="613"/>
                  <a:pt x="525" y="613"/>
                </a:cubicBezTo>
                <a:cubicBezTo>
                  <a:pt x="569" y="613"/>
                  <a:pt x="569" y="613"/>
                  <a:pt x="569" y="613"/>
                </a:cubicBezTo>
                <a:cubicBezTo>
                  <a:pt x="573" y="613"/>
                  <a:pt x="576" y="609"/>
                  <a:pt x="576" y="606"/>
                </a:cubicBezTo>
                <a:cubicBezTo>
                  <a:pt x="576" y="7"/>
                  <a:pt x="576" y="7"/>
                  <a:pt x="576" y="7"/>
                </a:cubicBezTo>
                <a:cubicBezTo>
                  <a:pt x="576" y="3"/>
                  <a:pt x="573" y="0"/>
                  <a:pt x="569" y="0"/>
                </a:cubicBezTo>
                <a:close/>
                <a:moveTo>
                  <a:pt x="244" y="461"/>
                </a:moveTo>
                <a:cubicBezTo>
                  <a:pt x="167" y="461"/>
                  <a:pt x="167" y="461"/>
                  <a:pt x="167" y="461"/>
                </a:cubicBezTo>
                <a:cubicBezTo>
                  <a:pt x="164" y="461"/>
                  <a:pt x="160" y="465"/>
                  <a:pt x="160" y="468"/>
                </a:cubicBezTo>
                <a:cubicBezTo>
                  <a:pt x="160" y="599"/>
                  <a:pt x="160" y="599"/>
                  <a:pt x="160" y="599"/>
                </a:cubicBezTo>
                <a:cubicBezTo>
                  <a:pt x="14" y="599"/>
                  <a:pt x="14" y="599"/>
                  <a:pt x="14" y="599"/>
                </a:cubicBezTo>
                <a:cubicBezTo>
                  <a:pt x="14" y="160"/>
                  <a:pt x="14" y="160"/>
                  <a:pt x="14" y="160"/>
                </a:cubicBezTo>
                <a:cubicBezTo>
                  <a:pt x="281" y="160"/>
                  <a:pt x="281" y="160"/>
                  <a:pt x="281" y="160"/>
                </a:cubicBezTo>
                <a:cubicBezTo>
                  <a:pt x="281" y="599"/>
                  <a:pt x="281" y="599"/>
                  <a:pt x="281" y="599"/>
                </a:cubicBezTo>
                <a:cubicBezTo>
                  <a:pt x="251" y="599"/>
                  <a:pt x="251" y="599"/>
                  <a:pt x="251" y="599"/>
                </a:cubicBezTo>
                <a:cubicBezTo>
                  <a:pt x="251" y="468"/>
                  <a:pt x="251" y="468"/>
                  <a:pt x="251" y="468"/>
                </a:cubicBezTo>
                <a:cubicBezTo>
                  <a:pt x="251" y="465"/>
                  <a:pt x="248" y="461"/>
                  <a:pt x="244" y="461"/>
                </a:cubicBezTo>
                <a:close/>
                <a:moveTo>
                  <a:pt x="562" y="599"/>
                </a:moveTo>
                <a:cubicBezTo>
                  <a:pt x="532" y="599"/>
                  <a:pt x="532" y="599"/>
                  <a:pt x="532" y="599"/>
                </a:cubicBezTo>
                <a:cubicBezTo>
                  <a:pt x="532" y="468"/>
                  <a:pt x="532" y="468"/>
                  <a:pt x="532" y="468"/>
                </a:cubicBezTo>
                <a:cubicBezTo>
                  <a:pt x="532" y="465"/>
                  <a:pt x="529" y="461"/>
                  <a:pt x="525" y="461"/>
                </a:cubicBezTo>
                <a:cubicBezTo>
                  <a:pt x="449" y="461"/>
                  <a:pt x="449" y="461"/>
                  <a:pt x="449" y="461"/>
                </a:cubicBezTo>
                <a:cubicBezTo>
                  <a:pt x="445" y="461"/>
                  <a:pt x="442" y="465"/>
                  <a:pt x="442" y="468"/>
                </a:cubicBezTo>
                <a:cubicBezTo>
                  <a:pt x="442" y="599"/>
                  <a:pt x="442" y="599"/>
                  <a:pt x="442" y="599"/>
                </a:cubicBezTo>
                <a:cubicBezTo>
                  <a:pt x="295" y="599"/>
                  <a:pt x="295" y="599"/>
                  <a:pt x="295" y="599"/>
                </a:cubicBezTo>
                <a:cubicBezTo>
                  <a:pt x="295" y="153"/>
                  <a:pt x="295" y="153"/>
                  <a:pt x="295" y="153"/>
                </a:cubicBezTo>
                <a:cubicBezTo>
                  <a:pt x="295" y="14"/>
                  <a:pt x="295" y="14"/>
                  <a:pt x="295" y="14"/>
                </a:cubicBezTo>
                <a:cubicBezTo>
                  <a:pt x="562" y="14"/>
                  <a:pt x="562" y="14"/>
                  <a:pt x="562" y="14"/>
                </a:cubicBezTo>
                <a:lnTo>
                  <a:pt x="562" y="599"/>
                </a:lnTo>
                <a:close/>
                <a:moveTo>
                  <a:pt x="449" y="420"/>
                </a:moveTo>
                <a:cubicBezTo>
                  <a:pt x="525" y="420"/>
                  <a:pt x="525" y="420"/>
                  <a:pt x="525" y="420"/>
                </a:cubicBezTo>
                <a:cubicBezTo>
                  <a:pt x="529" y="420"/>
                  <a:pt x="532" y="417"/>
                  <a:pt x="532" y="413"/>
                </a:cubicBezTo>
                <a:cubicBezTo>
                  <a:pt x="532" y="333"/>
                  <a:pt x="532" y="333"/>
                  <a:pt x="532" y="333"/>
                </a:cubicBezTo>
                <a:cubicBezTo>
                  <a:pt x="532" y="329"/>
                  <a:pt x="529" y="326"/>
                  <a:pt x="525" y="326"/>
                </a:cubicBezTo>
                <a:cubicBezTo>
                  <a:pt x="449" y="326"/>
                  <a:pt x="449" y="326"/>
                  <a:pt x="449" y="326"/>
                </a:cubicBezTo>
                <a:cubicBezTo>
                  <a:pt x="445" y="326"/>
                  <a:pt x="442" y="329"/>
                  <a:pt x="442" y="333"/>
                </a:cubicBezTo>
                <a:cubicBezTo>
                  <a:pt x="442" y="413"/>
                  <a:pt x="442" y="413"/>
                  <a:pt x="442" y="413"/>
                </a:cubicBezTo>
                <a:cubicBezTo>
                  <a:pt x="442" y="417"/>
                  <a:pt x="445" y="420"/>
                  <a:pt x="449" y="420"/>
                </a:cubicBezTo>
                <a:close/>
                <a:moveTo>
                  <a:pt x="456" y="340"/>
                </a:moveTo>
                <a:cubicBezTo>
                  <a:pt x="518" y="340"/>
                  <a:pt x="518" y="340"/>
                  <a:pt x="518" y="340"/>
                </a:cubicBezTo>
                <a:cubicBezTo>
                  <a:pt x="518" y="406"/>
                  <a:pt x="518" y="406"/>
                  <a:pt x="518" y="406"/>
                </a:cubicBezTo>
                <a:cubicBezTo>
                  <a:pt x="456" y="406"/>
                  <a:pt x="456" y="406"/>
                  <a:pt x="456" y="406"/>
                </a:cubicBezTo>
                <a:lnTo>
                  <a:pt x="456" y="340"/>
                </a:lnTo>
                <a:close/>
                <a:moveTo>
                  <a:pt x="331" y="420"/>
                </a:moveTo>
                <a:cubicBezTo>
                  <a:pt x="407" y="420"/>
                  <a:pt x="407" y="420"/>
                  <a:pt x="407" y="420"/>
                </a:cubicBezTo>
                <a:cubicBezTo>
                  <a:pt x="411" y="420"/>
                  <a:pt x="414" y="417"/>
                  <a:pt x="414" y="413"/>
                </a:cubicBezTo>
                <a:cubicBezTo>
                  <a:pt x="414" y="333"/>
                  <a:pt x="414" y="333"/>
                  <a:pt x="414" y="333"/>
                </a:cubicBezTo>
                <a:cubicBezTo>
                  <a:pt x="414" y="329"/>
                  <a:pt x="411" y="326"/>
                  <a:pt x="407" y="326"/>
                </a:cubicBezTo>
                <a:cubicBezTo>
                  <a:pt x="331" y="326"/>
                  <a:pt x="331" y="326"/>
                  <a:pt x="331" y="326"/>
                </a:cubicBezTo>
                <a:cubicBezTo>
                  <a:pt x="327" y="326"/>
                  <a:pt x="324" y="329"/>
                  <a:pt x="324" y="333"/>
                </a:cubicBezTo>
                <a:cubicBezTo>
                  <a:pt x="324" y="413"/>
                  <a:pt x="324" y="413"/>
                  <a:pt x="324" y="413"/>
                </a:cubicBezTo>
                <a:cubicBezTo>
                  <a:pt x="324" y="417"/>
                  <a:pt x="327" y="420"/>
                  <a:pt x="331" y="420"/>
                </a:cubicBezTo>
                <a:close/>
                <a:moveTo>
                  <a:pt x="338" y="340"/>
                </a:moveTo>
                <a:cubicBezTo>
                  <a:pt x="400" y="340"/>
                  <a:pt x="400" y="340"/>
                  <a:pt x="400" y="340"/>
                </a:cubicBezTo>
                <a:cubicBezTo>
                  <a:pt x="400" y="406"/>
                  <a:pt x="400" y="406"/>
                  <a:pt x="400" y="406"/>
                </a:cubicBezTo>
                <a:cubicBezTo>
                  <a:pt x="338" y="406"/>
                  <a:pt x="338" y="406"/>
                  <a:pt x="338" y="406"/>
                </a:cubicBezTo>
                <a:lnTo>
                  <a:pt x="338" y="340"/>
                </a:lnTo>
                <a:close/>
                <a:moveTo>
                  <a:pt x="449" y="286"/>
                </a:moveTo>
                <a:cubicBezTo>
                  <a:pt x="525" y="286"/>
                  <a:pt x="525" y="286"/>
                  <a:pt x="525" y="286"/>
                </a:cubicBezTo>
                <a:cubicBezTo>
                  <a:pt x="529" y="286"/>
                  <a:pt x="532" y="283"/>
                  <a:pt x="532" y="279"/>
                </a:cubicBezTo>
                <a:cubicBezTo>
                  <a:pt x="532" y="199"/>
                  <a:pt x="532" y="199"/>
                  <a:pt x="532" y="199"/>
                </a:cubicBezTo>
                <a:cubicBezTo>
                  <a:pt x="532" y="195"/>
                  <a:pt x="529" y="192"/>
                  <a:pt x="525" y="192"/>
                </a:cubicBezTo>
                <a:cubicBezTo>
                  <a:pt x="449" y="192"/>
                  <a:pt x="449" y="192"/>
                  <a:pt x="449" y="192"/>
                </a:cubicBezTo>
                <a:cubicBezTo>
                  <a:pt x="445" y="192"/>
                  <a:pt x="442" y="195"/>
                  <a:pt x="442" y="199"/>
                </a:cubicBezTo>
                <a:cubicBezTo>
                  <a:pt x="442" y="279"/>
                  <a:pt x="442" y="279"/>
                  <a:pt x="442" y="279"/>
                </a:cubicBezTo>
                <a:cubicBezTo>
                  <a:pt x="442" y="283"/>
                  <a:pt x="445" y="286"/>
                  <a:pt x="449" y="286"/>
                </a:cubicBezTo>
                <a:close/>
                <a:moveTo>
                  <a:pt x="456" y="206"/>
                </a:moveTo>
                <a:cubicBezTo>
                  <a:pt x="518" y="206"/>
                  <a:pt x="518" y="206"/>
                  <a:pt x="518" y="206"/>
                </a:cubicBezTo>
                <a:cubicBezTo>
                  <a:pt x="518" y="272"/>
                  <a:pt x="518" y="272"/>
                  <a:pt x="518" y="272"/>
                </a:cubicBezTo>
                <a:cubicBezTo>
                  <a:pt x="456" y="272"/>
                  <a:pt x="456" y="272"/>
                  <a:pt x="456" y="272"/>
                </a:cubicBezTo>
                <a:lnTo>
                  <a:pt x="456" y="206"/>
                </a:lnTo>
                <a:close/>
                <a:moveTo>
                  <a:pt x="331" y="286"/>
                </a:moveTo>
                <a:cubicBezTo>
                  <a:pt x="407" y="286"/>
                  <a:pt x="407" y="286"/>
                  <a:pt x="407" y="286"/>
                </a:cubicBezTo>
                <a:cubicBezTo>
                  <a:pt x="411" y="286"/>
                  <a:pt x="414" y="283"/>
                  <a:pt x="414" y="279"/>
                </a:cubicBezTo>
                <a:cubicBezTo>
                  <a:pt x="414" y="199"/>
                  <a:pt x="414" y="199"/>
                  <a:pt x="414" y="199"/>
                </a:cubicBezTo>
                <a:cubicBezTo>
                  <a:pt x="414" y="195"/>
                  <a:pt x="411" y="192"/>
                  <a:pt x="407" y="192"/>
                </a:cubicBezTo>
                <a:cubicBezTo>
                  <a:pt x="331" y="192"/>
                  <a:pt x="331" y="192"/>
                  <a:pt x="331" y="192"/>
                </a:cubicBezTo>
                <a:cubicBezTo>
                  <a:pt x="327" y="192"/>
                  <a:pt x="324" y="195"/>
                  <a:pt x="324" y="199"/>
                </a:cubicBezTo>
                <a:cubicBezTo>
                  <a:pt x="324" y="279"/>
                  <a:pt x="324" y="279"/>
                  <a:pt x="324" y="279"/>
                </a:cubicBezTo>
                <a:cubicBezTo>
                  <a:pt x="324" y="283"/>
                  <a:pt x="327" y="286"/>
                  <a:pt x="331" y="286"/>
                </a:cubicBezTo>
                <a:close/>
                <a:moveTo>
                  <a:pt x="338" y="206"/>
                </a:moveTo>
                <a:cubicBezTo>
                  <a:pt x="400" y="206"/>
                  <a:pt x="400" y="206"/>
                  <a:pt x="400" y="206"/>
                </a:cubicBezTo>
                <a:cubicBezTo>
                  <a:pt x="400" y="272"/>
                  <a:pt x="400" y="272"/>
                  <a:pt x="400" y="272"/>
                </a:cubicBezTo>
                <a:cubicBezTo>
                  <a:pt x="338" y="272"/>
                  <a:pt x="338" y="272"/>
                  <a:pt x="338" y="272"/>
                </a:cubicBezTo>
                <a:lnTo>
                  <a:pt x="338" y="206"/>
                </a:lnTo>
                <a:close/>
                <a:moveTo>
                  <a:pt x="449" y="153"/>
                </a:moveTo>
                <a:cubicBezTo>
                  <a:pt x="525" y="153"/>
                  <a:pt x="525" y="153"/>
                  <a:pt x="525" y="153"/>
                </a:cubicBezTo>
                <a:cubicBezTo>
                  <a:pt x="529" y="153"/>
                  <a:pt x="532" y="150"/>
                  <a:pt x="532" y="146"/>
                </a:cubicBezTo>
                <a:cubicBezTo>
                  <a:pt x="532" y="66"/>
                  <a:pt x="532" y="66"/>
                  <a:pt x="532" y="66"/>
                </a:cubicBezTo>
                <a:cubicBezTo>
                  <a:pt x="532" y="62"/>
                  <a:pt x="529" y="59"/>
                  <a:pt x="525" y="59"/>
                </a:cubicBezTo>
                <a:cubicBezTo>
                  <a:pt x="449" y="59"/>
                  <a:pt x="449" y="59"/>
                  <a:pt x="449" y="59"/>
                </a:cubicBezTo>
                <a:cubicBezTo>
                  <a:pt x="445" y="59"/>
                  <a:pt x="442" y="62"/>
                  <a:pt x="442" y="66"/>
                </a:cubicBezTo>
                <a:cubicBezTo>
                  <a:pt x="442" y="146"/>
                  <a:pt x="442" y="146"/>
                  <a:pt x="442" y="146"/>
                </a:cubicBezTo>
                <a:cubicBezTo>
                  <a:pt x="442" y="150"/>
                  <a:pt x="445" y="153"/>
                  <a:pt x="449" y="153"/>
                </a:cubicBezTo>
                <a:close/>
                <a:moveTo>
                  <a:pt x="456" y="73"/>
                </a:moveTo>
                <a:cubicBezTo>
                  <a:pt x="518" y="73"/>
                  <a:pt x="518" y="73"/>
                  <a:pt x="518" y="73"/>
                </a:cubicBezTo>
                <a:cubicBezTo>
                  <a:pt x="518" y="139"/>
                  <a:pt x="518" y="139"/>
                  <a:pt x="518" y="139"/>
                </a:cubicBezTo>
                <a:cubicBezTo>
                  <a:pt x="456" y="139"/>
                  <a:pt x="456" y="139"/>
                  <a:pt x="456" y="139"/>
                </a:cubicBezTo>
                <a:lnTo>
                  <a:pt x="456" y="73"/>
                </a:lnTo>
                <a:close/>
                <a:moveTo>
                  <a:pt x="331" y="153"/>
                </a:moveTo>
                <a:cubicBezTo>
                  <a:pt x="407" y="153"/>
                  <a:pt x="407" y="153"/>
                  <a:pt x="407" y="153"/>
                </a:cubicBezTo>
                <a:cubicBezTo>
                  <a:pt x="411" y="153"/>
                  <a:pt x="414" y="150"/>
                  <a:pt x="414" y="146"/>
                </a:cubicBezTo>
                <a:cubicBezTo>
                  <a:pt x="414" y="66"/>
                  <a:pt x="414" y="66"/>
                  <a:pt x="414" y="66"/>
                </a:cubicBezTo>
                <a:cubicBezTo>
                  <a:pt x="414" y="62"/>
                  <a:pt x="411" y="59"/>
                  <a:pt x="407" y="59"/>
                </a:cubicBezTo>
                <a:cubicBezTo>
                  <a:pt x="331" y="59"/>
                  <a:pt x="331" y="59"/>
                  <a:pt x="331" y="59"/>
                </a:cubicBezTo>
                <a:cubicBezTo>
                  <a:pt x="327" y="59"/>
                  <a:pt x="324" y="62"/>
                  <a:pt x="324" y="66"/>
                </a:cubicBezTo>
                <a:cubicBezTo>
                  <a:pt x="324" y="146"/>
                  <a:pt x="324" y="146"/>
                  <a:pt x="324" y="146"/>
                </a:cubicBezTo>
                <a:cubicBezTo>
                  <a:pt x="324" y="150"/>
                  <a:pt x="327" y="153"/>
                  <a:pt x="331" y="153"/>
                </a:cubicBezTo>
                <a:close/>
                <a:moveTo>
                  <a:pt x="338" y="73"/>
                </a:moveTo>
                <a:cubicBezTo>
                  <a:pt x="400" y="73"/>
                  <a:pt x="400" y="73"/>
                  <a:pt x="400" y="73"/>
                </a:cubicBezTo>
                <a:cubicBezTo>
                  <a:pt x="400" y="139"/>
                  <a:pt x="400" y="139"/>
                  <a:pt x="400" y="139"/>
                </a:cubicBezTo>
                <a:cubicBezTo>
                  <a:pt x="338" y="139"/>
                  <a:pt x="338" y="139"/>
                  <a:pt x="338" y="139"/>
                </a:cubicBezTo>
                <a:lnTo>
                  <a:pt x="338" y="73"/>
                </a:lnTo>
                <a:close/>
                <a:moveTo>
                  <a:pt x="331" y="556"/>
                </a:moveTo>
                <a:cubicBezTo>
                  <a:pt x="407" y="556"/>
                  <a:pt x="407" y="556"/>
                  <a:pt x="407" y="556"/>
                </a:cubicBezTo>
                <a:cubicBezTo>
                  <a:pt x="411" y="556"/>
                  <a:pt x="414" y="553"/>
                  <a:pt x="414" y="549"/>
                </a:cubicBezTo>
                <a:cubicBezTo>
                  <a:pt x="414" y="468"/>
                  <a:pt x="414" y="468"/>
                  <a:pt x="414" y="468"/>
                </a:cubicBezTo>
                <a:cubicBezTo>
                  <a:pt x="414" y="465"/>
                  <a:pt x="411" y="461"/>
                  <a:pt x="407" y="461"/>
                </a:cubicBezTo>
                <a:cubicBezTo>
                  <a:pt x="331" y="461"/>
                  <a:pt x="331" y="461"/>
                  <a:pt x="331" y="461"/>
                </a:cubicBezTo>
                <a:cubicBezTo>
                  <a:pt x="327" y="461"/>
                  <a:pt x="324" y="465"/>
                  <a:pt x="324" y="468"/>
                </a:cubicBezTo>
                <a:cubicBezTo>
                  <a:pt x="324" y="549"/>
                  <a:pt x="324" y="549"/>
                  <a:pt x="324" y="549"/>
                </a:cubicBezTo>
                <a:cubicBezTo>
                  <a:pt x="324" y="553"/>
                  <a:pt x="327" y="556"/>
                  <a:pt x="331" y="556"/>
                </a:cubicBezTo>
                <a:close/>
                <a:moveTo>
                  <a:pt x="338" y="475"/>
                </a:moveTo>
                <a:cubicBezTo>
                  <a:pt x="400" y="475"/>
                  <a:pt x="400" y="475"/>
                  <a:pt x="400" y="475"/>
                </a:cubicBezTo>
                <a:cubicBezTo>
                  <a:pt x="400" y="542"/>
                  <a:pt x="400" y="542"/>
                  <a:pt x="400" y="542"/>
                </a:cubicBezTo>
                <a:cubicBezTo>
                  <a:pt x="338" y="542"/>
                  <a:pt x="338" y="542"/>
                  <a:pt x="338" y="542"/>
                </a:cubicBezTo>
                <a:lnTo>
                  <a:pt x="338" y="47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19" name="Group 118">
            <a:extLst>
              <a:ext uri="{FF2B5EF4-FFF2-40B4-BE49-F238E27FC236}">
                <a16:creationId xmlns:a16="http://schemas.microsoft.com/office/drawing/2014/main" id="{A9A04301-FB4A-4F45-B017-423F097C5419}"/>
              </a:ext>
            </a:extLst>
          </p:cNvPr>
          <p:cNvGrpSpPr/>
          <p:nvPr/>
        </p:nvGrpSpPr>
        <p:grpSpPr>
          <a:xfrm>
            <a:off x="7975946" y="2860805"/>
            <a:ext cx="608400" cy="608400"/>
            <a:chOff x="3553286" y="4900435"/>
            <a:chExt cx="1199829" cy="1199829"/>
          </a:xfrm>
        </p:grpSpPr>
        <p:sp>
          <p:nvSpPr>
            <p:cNvPr id="120" name="Oval 119">
              <a:extLst>
                <a:ext uri="{FF2B5EF4-FFF2-40B4-BE49-F238E27FC236}">
                  <a16:creationId xmlns:a16="http://schemas.microsoft.com/office/drawing/2014/main" id="{5204D543-25D5-4335-88EE-7AEBA920A40D}"/>
                </a:ext>
              </a:extLst>
            </p:cNvPr>
            <p:cNvSpPr/>
            <p:nvPr/>
          </p:nvSpPr>
          <p:spPr>
            <a:xfrm>
              <a:off x="3553286" y="4900435"/>
              <a:ext cx="1199829" cy="1199829"/>
            </a:xfrm>
            <a:prstGeom prst="ellipse">
              <a:avLst/>
            </a:prstGeom>
            <a:solidFill>
              <a:srgbClr val="FF7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p>
          </p:txBody>
        </p:sp>
        <p:grpSp>
          <p:nvGrpSpPr>
            <p:cNvPr id="121" name="Group 120">
              <a:extLst>
                <a:ext uri="{FF2B5EF4-FFF2-40B4-BE49-F238E27FC236}">
                  <a16:creationId xmlns:a16="http://schemas.microsoft.com/office/drawing/2014/main" id="{8BC811F8-73FC-4A47-A93D-6F4BA2F13FF4}"/>
                </a:ext>
              </a:extLst>
            </p:cNvPr>
            <p:cNvGrpSpPr/>
            <p:nvPr/>
          </p:nvGrpSpPr>
          <p:grpSpPr>
            <a:xfrm>
              <a:off x="3798508" y="5356447"/>
              <a:ext cx="726893" cy="348243"/>
              <a:chOff x="8048185" y="1922518"/>
              <a:chExt cx="1025721" cy="491410"/>
            </a:xfrm>
          </p:grpSpPr>
          <p:sp>
            <p:nvSpPr>
              <p:cNvPr id="123" name="Line 207">
                <a:extLst>
                  <a:ext uri="{FF2B5EF4-FFF2-40B4-BE49-F238E27FC236}">
                    <a16:creationId xmlns:a16="http://schemas.microsoft.com/office/drawing/2014/main" id="{A3EFF5FB-E6DB-4BB5-9E50-7CDE512C7373}"/>
                  </a:ext>
                </a:extLst>
              </p:cNvPr>
              <p:cNvSpPr>
                <a:spLocks noChangeShapeType="1"/>
              </p:cNvSpPr>
              <p:nvPr/>
            </p:nvSpPr>
            <p:spPr bwMode="auto">
              <a:xfrm flipH="1">
                <a:off x="8048185" y="2120772"/>
                <a:ext cx="169003" cy="219704"/>
              </a:xfrm>
              <a:prstGeom prst="line">
                <a:avLst/>
              </a:prstGeom>
              <a:noFill/>
              <a:ln w="12700" cap="rnd">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24" name="Line 208">
                <a:extLst>
                  <a:ext uri="{FF2B5EF4-FFF2-40B4-BE49-F238E27FC236}">
                    <a16:creationId xmlns:a16="http://schemas.microsoft.com/office/drawing/2014/main" id="{91EADDBD-C3B8-4FA0-9322-DF51754CAD2C}"/>
                  </a:ext>
                </a:extLst>
              </p:cNvPr>
              <p:cNvSpPr>
                <a:spLocks noChangeShapeType="1"/>
              </p:cNvSpPr>
              <p:nvPr/>
            </p:nvSpPr>
            <p:spPr bwMode="auto">
              <a:xfrm flipH="1" flipV="1">
                <a:off x="8315340" y="2119472"/>
                <a:ext cx="150803" cy="165754"/>
              </a:xfrm>
              <a:prstGeom prst="line">
                <a:avLst/>
              </a:prstGeom>
              <a:noFill/>
              <a:ln w="12700" cap="rnd">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25" name="Line 209">
                <a:extLst>
                  <a:ext uri="{FF2B5EF4-FFF2-40B4-BE49-F238E27FC236}">
                    <a16:creationId xmlns:a16="http://schemas.microsoft.com/office/drawing/2014/main" id="{2CF124DA-5BCE-4679-8E04-7CA44913BF8F}"/>
                  </a:ext>
                </a:extLst>
              </p:cNvPr>
              <p:cNvSpPr>
                <a:spLocks noChangeShapeType="1"/>
              </p:cNvSpPr>
              <p:nvPr/>
            </p:nvSpPr>
            <p:spPr bwMode="auto">
              <a:xfrm flipH="1">
                <a:off x="8548695" y="2057721"/>
                <a:ext cx="104652" cy="216455"/>
              </a:xfrm>
              <a:prstGeom prst="line">
                <a:avLst/>
              </a:prstGeom>
              <a:noFill/>
              <a:ln w="12700" cap="rnd">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26" name="Line 210">
                <a:extLst>
                  <a:ext uri="{FF2B5EF4-FFF2-40B4-BE49-F238E27FC236}">
                    <a16:creationId xmlns:a16="http://schemas.microsoft.com/office/drawing/2014/main" id="{C9B75C34-867E-4F95-88ED-ADD0E51555EB}"/>
                  </a:ext>
                </a:extLst>
              </p:cNvPr>
              <p:cNvSpPr>
                <a:spLocks noChangeShapeType="1"/>
              </p:cNvSpPr>
              <p:nvPr/>
            </p:nvSpPr>
            <p:spPr bwMode="auto">
              <a:xfrm flipH="1" flipV="1">
                <a:off x="8763849" y="2019370"/>
                <a:ext cx="169003" cy="96852"/>
              </a:xfrm>
              <a:prstGeom prst="line">
                <a:avLst/>
              </a:prstGeom>
              <a:noFill/>
              <a:ln w="12700" cap="rnd">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28" name="Oval 212">
                <a:extLst>
                  <a:ext uri="{FF2B5EF4-FFF2-40B4-BE49-F238E27FC236}">
                    <a16:creationId xmlns:a16="http://schemas.microsoft.com/office/drawing/2014/main" id="{2400458B-FDEB-42BB-9063-C57CCB7AA6C1}"/>
                  </a:ext>
                </a:extLst>
              </p:cNvPr>
              <p:cNvSpPr>
                <a:spLocks noChangeArrowheads="1"/>
              </p:cNvSpPr>
              <p:nvPr/>
            </p:nvSpPr>
            <p:spPr bwMode="auto">
              <a:xfrm>
                <a:off x="8927003" y="2070071"/>
                <a:ext cx="146903" cy="147553"/>
              </a:xfrm>
              <a:prstGeom prst="ellipse">
                <a:avLst/>
              </a:prstGeom>
              <a:noFill/>
              <a:ln w="12700" cap="rnd">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29" name="Oval 213">
                <a:extLst>
                  <a:ext uri="{FF2B5EF4-FFF2-40B4-BE49-F238E27FC236}">
                    <a16:creationId xmlns:a16="http://schemas.microsoft.com/office/drawing/2014/main" id="{B9D523B0-687F-481E-8A47-9E781B50505C}"/>
                  </a:ext>
                </a:extLst>
              </p:cNvPr>
              <p:cNvSpPr>
                <a:spLocks noChangeArrowheads="1"/>
              </p:cNvSpPr>
              <p:nvPr/>
            </p:nvSpPr>
            <p:spPr bwMode="auto">
              <a:xfrm>
                <a:off x="8619547" y="1922518"/>
                <a:ext cx="147553" cy="147553"/>
              </a:xfrm>
              <a:prstGeom prst="ellipse">
                <a:avLst/>
              </a:prstGeom>
              <a:noFill/>
              <a:ln w="12700" cap="rnd">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30" name="Oval 214">
                <a:extLst>
                  <a:ext uri="{FF2B5EF4-FFF2-40B4-BE49-F238E27FC236}">
                    <a16:creationId xmlns:a16="http://schemas.microsoft.com/office/drawing/2014/main" id="{AADF1C20-2601-466E-850A-4B2C484CF375}"/>
                  </a:ext>
                </a:extLst>
              </p:cNvPr>
              <p:cNvSpPr>
                <a:spLocks noChangeArrowheads="1"/>
              </p:cNvSpPr>
              <p:nvPr/>
            </p:nvSpPr>
            <p:spPr bwMode="auto">
              <a:xfrm>
                <a:off x="8443393" y="2266375"/>
                <a:ext cx="146903" cy="147553"/>
              </a:xfrm>
              <a:prstGeom prst="ellipse">
                <a:avLst/>
              </a:prstGeom>
              <a:noFill/>
              <a:ln w="12700" cap="rnd">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3200"/>
              </a:p>
            </p:txBody>
          </p:sp>
          <p:sp>
            <p:nvSpPr>
              <p:cNvPr id="131" name="Oval 215">
                <a:extLst>
                  <a:ext uri="{FF2B5EF4-FFF2-40B4-BE49-F238E27FC236}">
                    <a16:creationId xmlns:a16="http://schemas.microsoft.com/office/drawing/2014/main" id="{B33D3A95-FBB8-49C9-9AA5-A64A9DF24786}"/>
                  </a:ext>
                </a:extLst>
              </p:cNvPr>
              <p:cNvSpPr>
                <a:spLocks noChangeArrowheads="1"/>
              </p:cNvSpPr>
              <p:nvPr/>
            </p:nvSpPr>
            <p:spPr bwMode="auto">
              <a:xfrm>
                <a:off x="8191188" y="1990119"/>
                <a:ext cx="147553" cy="147553"/>
              </a:xfrm>
              <a:prstGeom prst="ellipse">
                <a:avLst/>
              </a:prstGeom>
              <a:noFill/>
              <a:ln w="12700" cap="rnd">
                <a:solidFill>
                  <a:srgbClr val="FFFFFF"/>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3200"/>
              </a:p>
            </p:txBody>
          </p:sp>
        </p:grpSp>
      </p:grpSp>
      <p:sp>
        <p:nvSpPr>
          <p:cNvPr id="132" name="Freeform 136">
            <a:extLst>
              <a:ext uri="{FF2B5EF4-FFF2-40B4-BE49-F238E27FC236}">
                <a16:creationId xmlns:a16="http://schemas.microsoft.com/office/drawing/2014/main" id="{BC97B567-36F2-4DD1-B596-1DB5520DA885}"/>
              </a:ext>
            </a:extLst>
          </p:cNvPr>
          <p:cNvSpPr>
            <a:spLocks noEditPoints="1"/>
          </p:cNvSpPr>
          <p:nvPr/>
        </p:nvSpPr>
        <p:spPr bwMode="auto">
          <a:xfrm>
            <a:off x="7024999" y="4451381"/>
            <a:ext cx="369254" cy="348372"/>
          </a:xfrm>
          <a:custGeom>
            <a:avLst/>
            <a:gdLst>
              <a:gd name="T0" fmla="*/ 100 w 616"/>
              <a:gd name="T1" fmla="*/ 285 h 509"/>
              <a:gd name="T2" fmla="*/ 323 w 616"/>
              <a:gd name="T3" fmla="*/ 422 h 509"/>
              <a:gd name="T4" fmla="*/ 323 w 616"/>
              <a:gd name="T5" fmla="*/ 278 h 509"/>
              <a:gd name="T6" fmla="*/ 114 w 616"/>
              <a:gd name="T7" fmla="*/ 292 h 509"/>
              <a:gd name="T8" fmla="*/ 612 w 616"/>
              <a:gd name="T9" fmla="*/ 188 h 509"/>
              <a:gd name="T10" fmla="*/ 555 w 616"/>
              <a:gd name="T11" fmla="*/ 4 h 509"/>
              <a:gd name="T12" fmla="*/ 554 w 616"/>
              <a:gd name="T13" fmla="*/ 3 h 509"/>
              <a:gd name="T14" fmla="*/ 553 w 616"/>
              <a:gd name="T15" fmla="*/ 1 h 509"/>
              <a:gd name="T16" fmla="*/ 551 w 616"/>
              <a:gd name="T17" fmla="*/ 1 h 509"/>
              <a:gd name="T18" fmla="*/ 549 w 616"/>
              <a:gd name="T19" fmla="*/ 0 h 509"/>
              <a:gd name="T20" fmla="*/ 308 w 616"/>
              <a:gd name="T21" fmla="*/ 0 h 509"/>
              <a:gd name="T22" fmla="*/ 147 w 616"/>
              <a:gd name="T23" fmla="*/ 0 h 509"/>
              <a:gd name="T24" fmla="*/ 66 w 616"/>
              <a:gd name="T25" fmla="*/ 0 h 509"/>
              <a:gd name="T26" fmla="*/ 64 w 616"/>
              <a:gd name="T27" fmla="*/ 1 h 509"/>
              <a:gd name="T28" fmla="*/ 62 w 616"/>
              <a:gd name="T29" fmla="*/ 2 h 509"/>
              <a:gd name="T30" fmla="*/ 61 w 616"/>
              <a:gd name="T31" fmla="*/ 4 h 509"/>
              <a:gd name="T32" fmla="*/ 60 w 616"/>
              <a:gd name="T33" fmla="*/ 5 h 509"/>
              <a:gd name="T34" fmla="*/ 27 w 616"/>
              <a:gd name="T35" fmla="*/ 242 h 509"/>
              <a:gd name="T36" fmla="*/ 582 w 616"/>
              <a:gd name="T37" fmla="*/ 509 h 509"/>
              <a:gd name="T38" fmla="*/ 606 w 616"/>
              <a:gd name="T39" fmla="*/ 229 h 509"/>
              <a:gd name="T40" fmla="*/ 464 w 616"/>
              <a:gd name="T41" fmla="*/ 232 h 509"/>
              <a:gd name="T42" fmla="*/ 463 w 616"/>
              <a:gd name="T43" fmla="*/ 14 h 509"/>
              <a:gd name="T44" fmla="*/ 391 w 616"/>
              <a:gd name="T45" fmla="*/ 219 h 509"/>
              <a:gd name="T46" fmla="*/ 315 w 616"/>
              <a:gd name="T47" fmla="*/ 14 h 509"/>
              <a:gd name="T48" fmla="*/ 391 w 616"/>
              <a:gd name="T49" fmla="*/ 219 h 509"/>
              <a:gd name="T50" fmla="*/ 257 w 616"/>
              <a:gd name="T51" fmla="*/ 232 h 509"/>
              <a:gd name="T52" fmla="*/ 234 w 616"/>
              <a:gd name="T53" fmla="*/ 14 h 509"/>
              <a:gd name="T54" fmla="*/ 117 w 616"/>
              <a:gd name="T55" fmla="*/ 192 h 509"/>
              <a:gd name="T56" fmla="*/ 202 w 616"/>
              <a:gd name="T57" fmla="*/ 190 h 509"/>
              <a:gd name="T58" fmla="*/ 117 w 616"/>
              <a:gd name="T59" fmla="*/ 192 h 509"/>
              <a:gd name="T60" fmla="*/ 72 w 616"/>
              <a:gd name="T61" fmla="*/ 14 h 509"/>
              <a:gd name="T62" fmla="*/ 48 w 616"/>
              <a:gd name="T63" fmla="*/ 232 h 509"/>
              <a:gd name="T64" fmla="*/ 392 w 616"/>
              <a:gd name="T65" fmla="*/ 495 h 509"/>
              <a:gd name="T66" fmla="*/ 503 w 616"/>
              <a:gd name="T67" fmla="*/ 495 h 509"/>
              <a:gd name="T68" fmla="*/ 517 w 616"/>
              <a:gd name="T69" fmla="*/ 285 h 509"/>
              <a:gd name="T70" fmla="*/ 378 w 616"/>
              <a:gd name="T71" fmla="*/ 285 h 509"/>
              <a:gd name="T72" fmla="*/ 41 w 616"/>
              <a:gd name="T73" fmla="*/ 246 h 509"/>
              <a:gd name="T74" fmla="*/ 113 w 616"/>
              <a:gd name="T75" fmla="*/ 229 h 509"/>
              <a:gd name="T76" fmla="*/ 215 w 616"/>
              <a:gd name="T77" fmla="*/ 229 h 509"/>
              <a:gd name="T78" fmla="*/ 308 w 616"/>
              <a:gd name="T79" fmla="*/ 217 h 509"/>
              <a:gd name="T80" fmla="*/ 410 w 616"/>
              <a:gd name="T81" fmla="*/ 217 h 509"/>
              <a:gd name="T82" fmla="*/ 511 w 616"/>
              <a:gd name="T83" fmla="*/ 217 h 509"/>
              <a:gd name="T84" fmla="*/ 575 w 616"/>
              <a:gd name="T85" fmla="*/ 495 h 509"/>
              <a:gd name="T86" fmla="*/ 513 w 616"/>
              <a:gd name="T87" fmla="*/ 189 h 509"/>
              <a:gd name="T88" fmla="*/ 598 w 616"/>
              <a:gd name="T89" fmla="*/ 192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6" h="509">
                <a:moveTo>
                  <a:pt x="323" y="278"/>
                </a:moveTo>
                <a:cubicBezTo>
                  <a:pt x="107" y="278"/>
                  <a:pt x="107" y="278"/>
                  <a:pt x="107" y="278"/>
                </a:cubicBezTo>
                <a:cubicBezTo>
                  <a:pt x="104" y="278"/>
                  <a:pt x="100" y="282"/>
                  <a:pt x="100" y="285"/>
                </a:cubicBezTo>
                <a:cubicBezTo>
                  <a:pt x="100" y="415"/>
                  <a:pt x="100" y="415"/>
                  <a:pt x="100" y="415"/>
                </a:cubicBezTo>
                <a:cubicBezTo>
                  <a:pt x="100" y="419"/>
                  <a:pt x="104" y="422"/>
                  <a:pt x="107" y="422"/>
                </a:cubicBezTo>
                <a:cubicBezTo>
                  <a:pt x="323" y="422"/>
                  <a:pt x="323" y="422"/>
                  <a:pt x="323" y="422"/>
                </a:cubicBezTo>
                <a:cubicBezTo>
                  <a:pt x="327" y="422"/>
                  <a:pt x="330" y="419"/>
                  <a:pt x="330" y="415"/>
                </a:cubicBezTo>
                <a:cubicBezTo>
                  <a:pt x="330" y="285"/>
                  <a:pt x="330" y="285"/>
                  <a:pt x="330" y="285"/>
                </a:cubicBezTo>
                <a:cubicBezTo>
                  <a:pt x="330" y="282"/>
                  <a:pt x="327" y="278"/>
                  <a:pt x="323" y="278"/>
                </a:cubicBezTo>
                <a:close/>
                <a:moveTo>
                  <a:pt x="316" y="408"/>
                </a:moveTo>
                <a:cubicBezTo>
                  <a:pt x="114" y="408"/>
                  <a:pt x="114" y="408"/>
                  <a:pt x="114" y="408"/>
                </a:cubicBezTo>
                <a:cubicBezTo>
                  <a:pt x="114" y="292"/>
                  <a:pt x="114" y="292"/>
                  <a:pt x="114" y="292"/>
                </a:cubicBezTo>
                <a:cubicBezTo>
                  <a:pt x="316" y="292"/>
                  <a:pt x="316" y="292"/>
                  <a:pt x="316" y="292"/>
                </a:cubicBezTo>
                <a:lnTo>
                  <a:pt x="316" y="408"/>
                </a:lnTo>
                <a:close/>
                <a:moveTo>
                  <a:pt x="612" y="188"/>
                </a:moveTo>
                <a:cubicBezTo>
                  <a:pt x="556" y="5"/>
                  <a:pt x="556" y="5"/>
                  <a:pt x="556" y="5"/>
                </a:cubicBezTo>
                <a:cubicBezTo>
                  <a:pt x="556" y="5"/>
                  <a:pt x="556" y="5"/>
                  <a:pt x="556" y="5"/>
                </a:cubicBezTo>
                <a:cubicBezTo>
                  <a:pt x="556" y="5"/>
                  <a:pt x="555" y="4"/>
                  <a:pt x="555" y="4"/>
                </a:cubicBezTo>
                <a:cubicBezTo>
                  <a:pt x="555" y="4"/>
                  <a:pt x="555" y="4"/>
                  <a:pt x="555" y="4"/>
                </a:cubicBezTo>
                <a:cubicBezTo>
                  <a:pt x="555" y="3"/>
                  <a:pt x="555" y="3"/>
                  <a:pt x="555" y="3"/>
                </a:cubicBezTo>
                <a:cubicBezTo>
                  <a:pt x="555" y="3"/>
                  <a:pt x="554" y="3"/>
                  <a:pt x="554" y="3"/>
                </a:cubicBezTo>
                <a:cubicBezTo>
                  <a:pt x="554" y="2"/>
                  <a:pt x="554" y="2"/>
                  <a:pt x="554" y="2"/>
                </a:cubicBezTo>
                <a:cubicBezTo>
                  <a:pt x="554" y="2"/>
                  <a:pt x="553" y="2"/>
                  <a:pt x="553" y="2"/>
                </a:cubicBezTo>
                <a:cubicBezTo>
                  <a:pt x="553" y="2"/>
                  <a:pt x="553" y="1"/>
                  <a:pt x="553" y="1"/>
                </a:cubicBezTo>
                <a:cubicBezTo>
                  <a:pt x="552" y="1"/>
                  <a:pt x="552" y="1"/>
                  <a:pt x="552" y="1"/>
                </a:cubicBezTo>
                <a:cubicBezTo>
                  <a:pt x="552" y="1"/>
                  <a:pt x="552" y="1"/>
                  <a:pt x="551" y="1"/>
                </a:cubicBezTo>
                <a:cubicBezTo>
                  <a:pt x="551" y="1"/>
                  <a:pt x="551" y="1"/>
                  <a:pt x="551" y="1"/>
                </a:cubicBezTo>
                <a:cubicBezTo>
                  <a:pt x="551" y="0"/>
                  <a:pt x="550" y="0"/>
                  <a:pt x="550" y="0"/>
                </a:cubicBezTo>
                <a:cubicBezTo>
                  <a:pt x="550" y="0"/>
                  <a:pt x="550" y="0"/>
                  <a:pt x="549" y="0"/>
                </a:cubicBezTo>
                <a:cubicBezTo>
                  <a:pt x="549" y="0"/>
                  <a:pt x="549" y="0"/>
                  <a:pt x="549" y="0"/>
                </a:cubicBezTo>
                <a:cubicBezTo>
                  <a:pt x="469" y="0"/>
                  <a:pt x="469" y="0"/>
                  <a:pt x="469" y="0"/>
                </a:cubicBezTo>
                <a:cubicBezTo>
                  <a:pt x="469" y="0"/>
                  <a:pt x="469" y="0"/>
                  <a:pt x="469" y="0"/>
                </a:cubicBezTo>
                <a:cubicBezTo>
                  <a:pt x="308" y="0"/>
                  <a:pt x="308" y="0"/>
                  <a:pt x="308" y="0"/>
                </a:cubicBezTo>
                <a:cubicBezTo>
                  <a:pt x="308" y="0"/>
                  <a:pt x="308" y="0"/>
                  <a:pt x="308" y="0"/>
                </a:cubicBezTo>
                <a:cubicBezTo>
                  <a:pt x="147" y="0"/>
                  <a:pt x="147" y="0"/>
                  <a:pt x="147" y="0"/>
                </a:cubicBezTo>
                <a:cubicBezTo>
                  <a:pt x="147" y="0"/>
                  <a:pt x="147" y="0"/>
                  <a:pt x="147" y="0"/>
                </a:cubicBezTo>
                <a:cubicBezTo>
                  <a:pt x="67" y="0"/>
                  <a:pt x="67" y="0"/>
                  <a:pt x="67" y="0"/>
                </a:cubicBezTo>
                <a:cubicBezTo>
                  <a:pt x="67" y="0"/>
                  <a:pt x="67" y="0"/>
                  <a:pt x="67" y="0"/>
                </a:cubicBezTo>
                <a:cubicBezTo>
                  <a:pt x="67" y="0"/>
                  <a:pt x="66" y="0"/>
                  <a:pt x="66" y="0"/>
                </a:cubicBezTo>
                <a:cubicBezTo>
                  <a:pt x="66" y="0"/>
                  <a:pt x="66" y="0"/>
                  <a:pt x="65" y="1"/>
                </a:cubicBezTo>
                <a:cubicBezTo>
                  <a:pt x="65" y="1"/>
                  <a:pt x="65" y="1"/>
                  <a:pt x="65" y="1"/>
                </a:cubicBezTo>
                <a:cubicBezTo>
                  <a:pt x="65" y="1"/>
                  <a:pt x="64" y="1"/>
                  <a:pt x="64" y="1"/>
                </a:cubicBezTo>
                <a:cubicBezTo>
                  <a:pt x="64" y="1"/>
                  <a:pt x="64" y="1"/>
                  <a:pt x="64" y="1"/>
                </a:cubicBezTo>
                <a:cubicBezTo>
                  <a:pt x="63" y="1"/>
                  <a:pt x="63" y="2"/>
                  <a:pt x="63" y="2"/>
                </a:cubicBezTo>
                <a:cubicBezTo>
                  <a:pt x="63" y="2"/>
                  <a:pt x="63" y="2"/>
                  <a:pt x="62" y="2"/>
                </a:cubicBezTo>
                <a:cubicBezTo>
                  <a:pt x="62" y="2"/>
                  <a:pt x="62" y="2"/>
                  <a:pt x="62" y="3"/>
                </a:cubicBezTo>
                <a:cubicBezTo>
                  <a:pt x="62" y="3"/>
                  <a:pt x="62" y="3"/>
                  <a:pt x="62" y="3"/>
                </a:cubicBezTo>
                <a:cubicBezTo>
                  <a:pt x="61" y="3"/>
                  <a:pt x="61" y="3"/>
                  <a:pt x="61" y="4"/>
                </a:cubicBezTo>
                <a:cubicBezTo>
                  <a:pt x="61" y="4"/>
                  <a:pt x="61" y="4"/>
                  <a:pt x="61" y="4"/>
                </a:cubicBezTo>
                <a:cubicBezTo>
                  <a:pt x="61" y="4"/>
                  <a:pt x="61" y="5"/>
                  <a:pt x="61" y="5"/>
                </a:cubicBezTo>
                <a:cubicBezTo>
                  <a:pt x="61" y="5"/>
                  <a:pt x="60" y="5"/>
                  <a:pt x="60" y="5"/>
                </a:cubicBezTo>
                <a:cubicBezTo>
                  <a:pt x="5" y="188"/>
                  <a:pt x="5" y="188"/>
                  <a:pt x="5" y="188"/>
                </a:cubicBezTo>
                <a:cubicBezTo>
                  <a:pt x="0" y="203"/>
                  <a:pt x="2" y="218"/>
                  <a:pt x="10" y="229"/>
                </a:cubicBezTo>
                <a:cubicBezTo>
                  <a:pt x="15" y="235"/>
                  <a:pt x="20" y="239"/>
                  <a:pt x="27" y="242"/>
                </a:cubicBezTo>
                <a:cubicBezTo>
                  <a:pt x="27" y="502"/>
                  <a:pt x="27" y="502"/>
                  <a:pt x="27" y="502"/>
                </a:cubicBezTo>
                <a:cubicBezTo>
                  <a:pt x="27" y="506"/>
                  <a:pt x="30" y="509"/>
                  <a:pt x="34" y="509"/>
                </a:cubicBezTo>
                <a:cubicBezTo>
                  <a:pt x="582" y="509"/>
                  <a:pt x="582" y="509"/>
                  <a:pt x="582" y="509"/>
                </a:cubicBezTo>
                <a:cubicBezTo>
                  <a:pt x="586" y="509"/>
                  <a:pt x="589" y="506"/>
                  <a:pt x="589" y="502"/>
                </a:cubicBezTo>
                <a:cubicBezTo>
                  <a:pt x="589" y="242"/>
                  <a:pt x="589" y="242"/>
                  <a:pt x="589" y="242"/>
                </a:cubicBezTo>
                <a:cubicBezTo>
                  <a:pt x="596" y="239"/>
                  <a:pt x="602" y="235"/>
                  <a:pt x="606" y="229"/>
                </a:cubicBezTo>
                <a:cubicBezTo>
                  <a:pt x="614" y="218"/>
                  <a:pt x="616" y="203"/>
                  <a:pt x="612" y="188"/>
                </a:cubicBezTo>
                <a:close/>
                <a:moveTo>
                  <a:pt x="493" y="220"/>
                </a:moveTo>
                <a:cubicBezTo>
                  <a:pt x="486" y="228"/>
                  <a:pt x="476" y="232"/>
                  <a:pt x="464" y="232"/>
                </a:cubicBezTo>
                <a:cubicBezTo>
                  <a:pt x="439" y="232"/>
                  <a:pt x="417" y="213"/>
                  <a:pt x="414" y="190"/>
                </a:cubicBezTo>
                <a:cubicBezTo>
                  <a:pt x="396" y="14"/>
                  <a:pt x="396" y="14"/>
                  <a:pt x="396" y="14"/>
                </a:cubicBezTo>
                <a:cubicBezTo>
                  <a:pt x="463" y="14"/>
                  <a:pt x="463" y="14"/>
                  <a:pt x="463" y="14"/>
                </a:cubicBezTo>
                <a:cubicBezTo>
                  <a:pt x="499" y="192"/>
                  <a:pt x="499" y="192"/>
                  <a:pt x="499" y="192"/>
                </a:cubicBezTo>
                <a:cubicBezTo>
                  <a:pt x="501" y="202"/>
                  <a:pt x="499" y="212"/>
                  <a:pt x="493" y="220"/>
                </a:cubicBezTo>
                <a:close/>
                <a:moveTo>
                  <a:pt x="391" y="219"/>
                </a:moveTo>
                <a:cubicBezTo>
                  <a:pt x="383" y="228"/>
                  <a:pt x="373" y="232"/>
                  <a:pt x="360" y="232"/>
                </a:cubicBezTo>
                <a:cubicBezTo>
                  <a:pt x="336" y="232"/>
                  <a:pt x="315" y="213"/>
                  <a:pt x="315" y="190"/>
                </a:cubicBezTo>
                <a:cubicBezTo>
                  <a:pt x="315" y="14"/>
                  <a:pt x="315" y="14"/>
                  <a:pt x="315" y="14"/>
                </a:cubicBezTo>
                <a:cubicBezTo>
                  <a:pt x="382" y="14"/>
                  <a:pt x="382" y="14"/>
                  <a:pt x="382" y="14"/>
                </a:cubicBezTo>
                <a:cubicBezTo>
                  <a:pt x="400" y="191"/>
                  <a:pt x="400" y="191"/>
                  <a:pt x="400" y="191"/>
                </a:cubicBezTo>
                <a:cubicBezTo>
                  <a:pt x="401" y="201"/>
                  <a:pt x="398" y="211"/>
                  <a:pt x="391" y="219"/>
                </a:cubicBezTo>
                <a:close/>
                <a:moveTo>
                  <a:pt x="301" y="190"/>
                </a:moveTo>
                <a:cubicBezTo>
                  <a:pt x="301" y="201"/>
                  <a:pt x="297" y="212"/>
                  <a:pt x="288" y="220"/>
                </a:cubicBezTo>
                <a:cubicBezTo>
                  <a:pt x="280" y="228"/>
                  <a:pt x="269" y="232"/>
                  <a:pt x="257" y="232"/>
                </a:cubicBezTo>
                <a:cubicBezTo>
                  <a:pt x="244" y="232"/>
                  <a:pt x="233" y="228"/>
                  <a:pt x="226" y="219"/>
                </a:cubicBezTo>
                <a:cubicBezTo>
                  <a:pt x="219" y="211"/>
                  <a:pt x="216" y="201"/>
                  <a:pt x="217" y="191"/>
                </a:cubicBezTo>
                <a:cubicBezTo>
                  <a:pt x="234" y="14"/>
                  <a:pt x="234" y="14"/>
                  <a:pt x="234" y="14"/>
                </a:cubicBezTo>
                <a:cubicBezTo>
                  <a:pt x="301" y="14"/>
                  <a:pt x="301" y="14"/>
                  <a:pt x="301" y="14"/>
                </a:cubicBezTo>
                <a:lnTo>
                  <a:pt x="301" y="190"/>
                </a:lnTo>
                <a:close/>
                <a:moveTo>
                  <a:pt x="117" y="192"/>
                </a:moveTo>
                <a:cubicBezTo>
                  <a:pt x="153" y="14"/>
                  <a:pt x="153" y="14"/>
                  <a:pt x="153" y="14"/>
                </a:cubicBezTo>
                <a:cubicBezTo>
                  <a:pt x="220" y="14"/>
                  <a:pt x="220" y="14"/>
                  <a:pt x="220" y="14"/>
                </a:cubicBezTo>
                <a:cubicBezTo>
                  <a:pt x="202" y="190"/>
                  <a:pt x="202" y="190"/>
                  <a:pt x="202" y="190"/>
                </a:cubicBezTo>
                <a:cubicBezTo>
                  <a:pt x="200" y="213"/>
                  <a:pt x="177" y="232"/>
                  <a:pt x="152" y="232"/>
                </a:cubicBezTo>
                <a:cubicBezTo>
                  <a:pt x="140" y="232"/>
                  <a:pt x="130" y="228"/>
                  <a:pt x="123" y="220"/>
                </a:cubicBezTo>
                <a:cubicBezTo>
                  <a:pt x="117" y="212"/>
                  <a:pt x="115" y="202"/>
                  <a:pt x="117" y="192"/>
                </a:cubicBezTo>
                <a:close/>
                <a:moveTo>
                  <a:pt x="22" y="220"/>
                </a:moveTo>
                <a:cubicBezTo>
                  <a:pt x="16" y="213"/>
                  <a:pt x="15" y="203"/>
                  <a:pt x="18" y="192"/>
                </a:cubicBezTo>
                <a:cubicBezTo>
                  <a:pt x="72" y="14"/>
                  <a:pt x="72" y="14"/>
                  <a:pt x="72" y="14"/>
                </a:cubicBezTo>
                <a:cubicBezTo>
                  <a:pt x="139" y="14"/>
                  <a:pt x="139" y="14"/>
                  <a:pt x="139" y="14"/>
                </a:cubicBezTo>
                <a:cubicBezTo>
                  <a:pt x="103" y="189"/>
                  <a:pt x="103" y="189"/>
                  <a:pt x="103" y="189"/>
                </a:cubicBezTo>
                <a:cubicBezTo>
                  <a:pt x="99" y="212"/>
                  <a:pt x="73" y="232"/>
                  <a:pt x="48" y="232"/>
                </a:cubicBezTo>
                <a:cubicBezTo>
                  <a:pt x="37" y="232"/>
                  <a:pt x="27" y="228"/>
                  <a:pt x="22" y="220"/>
                </a:cubicBezTo>
                <a:close/>
                <a:moveTo>
                  <a:pt x="503" y="495"/>
                </a:moveTo>
                <a:cubicBezTo>
                  <a:pt x="392" y="495"/>
                  <a:pt x="392" y="495"/>
                  <a:pt x="392" y="495"/>
                </a:cubicBezTo>
                <a:cubicBezTo>
                  <a:pt x="392" y="292"/>
                  <a:pt x="392" y="292"/>
                  <a:pt x="392" y="292"/>
                </a:cubicBezTo>
                <a:cubicBezTo>
                  <a:pt x="503" y="292"/>
                  <a:pt x="503" y="292"/>
                  <a:pt x="503" y="292"/>
                </a:cubicBezTo>
                <a:lnTo>
                  <a:pt x="503" y="495"/>
                </a:lnTo>
                <a:close/>
                <a:moveTo>
                  <a:pt x="575" y="495"/>
                </a:moveTo>
                <a:cubicBezTo>
                  <a:pt x="517" y="495"/>
                  <a:pt x="517" y="495"/>
                  <a:pt x="517" y="495"/>
                </a:cubicBezTo>
                <a:cubicBezTo>
                  <a:pt x="517" y="285"/>
                  <a:pt x="517" y="285"/>
                  <a:pt x="517" y="285"/>
                </a:cubicBezTo>
                <a:cubicBezTo>
                  <a:pt x="517" y="282"/>
                  <a:pt x="514" y="278"/>
                  <a:pt x="510" y="278"/>
                </a:cubicBezTo>
                <a:cubicBezTo>
                  <a:pt x="385" y="278"/>
                  <a:pt x="385" y="278"/>
                  <a:pt x="385" y="278"/>
                </a:cubicBezTo>
                <a:cubicBezTo>
                  <a:pt x="381" y="278"/>
                  <a:pt x="378" y="282"/>
                  <a:pt x="378" y="285"/>
                </a:cubicBezTo>
                <a:cubicBezTo>
                  <a:pt x="378" y="495"/>
                  <a:pt x="378" y="495"/>
                  <a:pt x="378" y="495"/>
                </a:cubicBezTo>
                <a:cubicBezTo>
                  <a:pt x="41" y="495"/>
                  <a:pt x="41" y="495"/>
                  <a:pt x="41" y="495"/>
                </a:cubicBezTo>
                <a:cubicBezTo>
                  <a:pt x="41" y="246"/>
                  <a:pt x="41" y="246"/>
                  <a:pt x="41" y="246"/>
                </a:cubicBezTo>
                <a:cubicBezTo>
                  <a:pt x="43" y="246"/>
                  <a:pt x="46" y="246"/>
                  <a:pt x="48" y="246"/>
                </a:cubicBezTo>
                <a:cubicBezTo>
                  <a:pt x="71" y="246"/>
                  <a:pt x="92" y="234"/>
                  <a:pt x="106" y="217"/>
                </a:cubicBezTo>
                <a:cubicBezTo>
                  <a:pt x="107" y="221"/>
                  <a:pt x="110" y="225"/>
                  <a:pt x="113" y="229"/>
                </a:cubicBezTo>
                <a:cubicBezTo>
                  <a:pt x="122" y="240"/>
                  <a:pt x="136" y="246"/>
                  <a:pt x="152" y="246"/>
                </a:cubicBezTo>
                <a:cubicBezTo>
                  <a:pt x="175" y="246"/>
                  <a:pt x="196" y="234"/>
                  <a:pt x="207" y="216"/>
                </a:cubicBezTo>
                <a:cubicBezTo>
                  <a:pt x="209" y="221"/>
                  <a:pt x="212" y="225"/>
                  <a:pt x="215" y="229"/>
                </a:cubicBezTo>
                <a:cubicBezTo>
                  <a:pt x="226" y="240"/>
                  <a:pt x="241" y="246"/>
                  <a:pt x="257" y="246"/>
                </a:cubicBezTo>
                <a:cubicBezTo>
                  <a:pt x="272" y="246"/>
                  <a:pt x="287" y="240"/>
                  <a:pt x="298" y="230"/>
                </a:cubicBezTo>
                <a:cubicBezTo>
                  <a:pt x="302" y="226"/>
                  <a:pt x="306" y="221"/>
                  <a:pt x="308" y="217"/>
                </a:cubicBezTo>
                <a:cubicBezTo>
                  <a:pt x="318" y="234"/>
                  <a:pt x="338" y="246"/>
                  <a:pt x="360" y="246"/>
                </a:cubicBezTo>
                <a:cubicBezTo>
                  <a:pt x="376" y="246"/>
                  <a:pt x="391" y="240"/>
                  <a:pt x="401" y="229"/>
                </a:cubicBezTo>
                <a:cubicBezTo>
                  <a:pt x="405" y="225"/>
                  <a:pt x="407" y="221"/>
                  <a:pt x="410" y="217"/>
                </a:cubicBezTo>
                <a:cubicBezTo>
                  <a:pt x="421" y="234"/>
                  <a:pt x="442" y="246"/>
                  <a:pt x="464" y="246"/>
                </a:cubicBezTo>
                <a:cubicBezTo>
                  <a:pt x="480" y="246"/>
                  <a:pt x="495" y="240"/>
                  <a:pt x="504" y="229"/>
                </a:cubicBezTo>
                <a:cubicBezTo>
                  <a:pt x="507" y="225"/>
                  <a:pt x="509" y="221"/>
                  <a:pt x="511" y="217"/>
                </a:cubicBezTo>
                <a:cubicBezTo>
                  <a:pt x="524" y="234"/>
                  <a:pt x="546" y="246"/>
                  <a:pt x="568" y="246"/>
                </a:cubicBezTo>
                <a:cubicBezTo>
                  <a:pt x="570" y="246"/>
                  <a:pt x="573" y="246"/>
                  <a:pt x="575" y="246"/>
                </a:cubicBezTo>
                <a:lnTo>
                  <a:pt x="575" y="495"/>
                </a:lnTo>
                <a:close/>
                <a:moveTo>
                  <a:pt x="595" y="220"/>
                </a:moveTo>
                <a:cubicBezTo>
                  <a:pt x="589" y="228"/>
                  <a:pt x="579" y="232"/>
                  <a:pt x="568" y="232"/>
                </a:cubicBezTo>
                <a:cubicBezTo>
                  <a:pt x="543" y="232"/>
                  <a:pt x="518" y="212"/>
                  <a:pt x="513" y="189"/>
                </a:cubicBezTo>
                <a:cubicBezTo>
                  <a:pt x="477" y="14"/>
                  <a:pt x="477" y="14"/>
                  <a:pt x="477" y="14"/>
                </a:cubicBezTo>
                <a:cubicBezTo>
                  <a:pt x="544" y="14"/>
                  <a:pt x="544" y="14"/>
                  <a:pt x="544" y="14"/>
                </a:cubicBezTo>
                <a:cubicBezTo>
                  <a:pt x="598" y="192"/>
                  <a:pt x="598" y="192"/>
                  <a:pt x="598" y="192"/>
                </a:cubicBezTo>
                <a:cubicBezTo>
                  <a:pt x="601" y="203"/>
                  <a:pt x="600" y="213"/>
                  <a:pt x="595" y="22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Oval 8">
            <a:extLst>
              <a:ext uri="{FF2B5EF4-FFF2-40B4-BE49-F238E27FC236}">
                <a16:creationId xmlns:a16="http://schemas.microsoft.com/office/drawing/2014/main" id="{E53D0127-198C-489C-9A75-9C6506B16CC7}"/>
              </a:ext>
            </a:extLst>
          </p:cNvPr>
          <p:cNvSpPr>
            <a:spLocks noChangeArrowheads="1"/>
          </p:cNvSpPr>
          <p:nvPr/>
        </p:nvSpPr>
        <p:spPr bwMode="auto">
          <a:xfrm>
            <a:off x="5838953" y="2867564"/>
            <a:ext cx="608400" cy="608400"/>
          </a:xfrm>
          <a:prstGeom prst="ellipse">
            <a:avLst/>
          </a:prstGeom>
          <a:solidFill>
            <a:srgbClr val="FF3C00"/>
          </a:solid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rgbClr val="39393B"/>
              </a:solidFill>
              <a:effectLst/>
              <a:uLnTx/>
              <a:uFillTx/>
              <a:latin typeface="Open Sans Light"/>
            </a:endParaRPr>
          </a:p>
        </p:txBody>
      </p:sp>
      <p:sp>
        <p:nvSpPr>
          <p:cNvPr id="138" name="Freeform 87">
            <a:extLst>
              <a:ext uri="{FF2B5EF4-FFF2-40B4-BE49-F238E27FC236}">
                <a16:creationId xmlns:a16="http://schemas.microsoft.com/office/drawing/2014/main" id="{8A6DB8AA-ADEB-4E12-B3C6-877F24768DE2}"/>
              </a:ext>
            </a:extLst>
          </p:cNvPr>
          <p:cNvSpPr>
            <a:spLocks noEditPoints="1"/>
          </p:cNvSpPr>
          <p:nvPr/>
        </p:nvSpPr>
        <p:spPr bwMode="auto">
          <a:xfrm>
            <a:off x="5980870" y="2923180"/>
            <a:ext cx="297345" cy="497169"/>
          </a:xfrm>
          <a:custGeom>
            <a:avLst/>
            <a:gdLst>
              <a:gd name="T0" fmla="*/ 393 w 396"/>
              <a:gd name="T1" fmla="*/ 417 h 796"/>
              <a:gd name="T2" fmla="*/ 232 w 396"/>
              <a:gd name="T3" fmla="*/ 10 h 796"/>
              <a:gd name="T4" fmla="*/ 216 w 396"/>
              <a:gd name="T5" fmla="*/ 0 h 796"/>
              <a:gd name="T6" fmla="*/ 180 w 396"/>
              <a:gd name="T7" fmla="*/ 0 h 796"/>
              <a:gd name="T8" fmla="*/ 164 w 396"/>
              <a:gd name="T9" fmla="*/ 10 h 796"/>
              <a:gd name="T10" fmla="*/ 3 w 396"/>
              <a:gd name="T11" fmla="*/ 417 h 796"/>
              <a:gd name="T12" fmla="*/ 8 w 396"/>
              <a:gd name="T13" fmla="*/ 437 h 796"/>
              <a:gd name="T14" fmla="*/ 99 w 396"/>
              <a:gd name="T15" fmla="*/ 631 h 796"/>
              <a:gd name="T16" fmla="*/ 72 w 396"/>
              <a:gd name="T17" fmla="*/ 662 h 796"/>
              <a:gd name="T18" fmla="*/ 68 w 396"/>
              <a:gd name="T19" fmla="*/ 770 h 796"/>
              <a:gd name="T20" fmla="*/ 73 w 396"/>
              <a:gd name="T21" fmla="*/ 777 h 796"/>
              <a:gd name="T22" fmla="*/ 198 w 396"/>
              <a:gd name="T23" fmla="*/ 796 h 796"/>
              <a:gd name="T24" fmla="*/ 323 w 396"/>
              <a:gd name="T25" fmla="*/ 777 h 796"/>
              <a:gd name="T26" fmla="*/ 328 w 396"/>
              <a:gd name="T27" fmla="*/ 770 h 796"/>
              <a:gd name="T28" fmla="*/ 324 w 396"/>
              <a:gd name="T29" fmla="*/ 662 h 796"/>
              <a:gd name="T30" fmla="*/ 297 w 396"/>
              <a:gd name="T31" fmla="*/ 631 h 796"/>
              <a:gd name="T32" fmla="*/ 388 w 396"/>
              <a:gd name="T33" fmla="*/ 437 h 796"/>
              <a:gd name="T34" fmla="*/ 393 w 396"/>
              <a:gd name="T35" fmla="*/ 417 h 796"/>
              <a:gd name="T36" fmla="*/ 196 w 396"/>
              <a:gd name="T37" fmla="*/ 336 h 796"/>
              <a:gd name="T38" fmla="*/ 198 w 396"/>
              <a:gd name="T39" fmla="*/ 336 h 796"/>
              <a:gd name="T40" fmla="*/ 200 w 396"/>
              <a:gd name="T41" fmla="*/ 336 h 796"/>
              <a:gd name="T42" fmla="*/ 224 w 396"/>
              <a:gd name="T43" fmla="*/ 362 h 796"/>
              <a:gd name="T44" fmla="*/ 198 w 396"/>
              <a:gd name="T45" fmla="*/ 388 h 796"/>
              <a:gd name="T46" fmla="*/ 172 w 396"/>
              <a:gd name="T47" fmla="*/ 362 h 796"/>
              <a:gd name="T48" fmla="*/ 196 w 396"/>
              <a:gd name="T49" fmla="*/ 336 h 796"/>
              <a:gd name="T50" fmla="*/ 310 w 396"/>
              <a:gd name="T51" fmla="*/ 663 h 796"/>
              <a:gd name="T52" fmla="*/ 314 w 396"/>
              <a:gd name="T53" fmla="*/ 765 h 796"/>
              <a:gd name="T54" fmla="*/ 198 w 396"/>
              <a:gd name="T55" fmla="*/ 782 h 796"/>
              <a:gd name="T56" fmla="*/ 82 w 396"/>
              <a:gd name="T57" fmla="*/ 765 h 796"/>
              <a:gd name="T58" fmla="*/ 86 w 396"/>
              <a:gd name="T59" fmla="*/ 663 h 796"/>
              <a:gd name="T60" fmla="*/ 105 w 396"/>
              <a:gd name="T61" fmla="*/ 644 h 796"/>
              <a:gd name="T62" fmla="*/ 106 w 396"/>
              <a:gd name="T63" fmla="*/ 644 h 796"/>
              <a:gd name="T64" fmla="*/ 290 w 396"/>
              <a:gd name="T65" fmla="*/ 644 h 796"/>
              <a:gd name="T66" fmla="*/ 291 w 396"/>
              <a:gd name="T67" fmla="*/ 644 h 796"/>
              <a:gd name="T68" fmla="*/ 310 w 396"/>
              <a:gd name="T69" fmla="*/ 663 h 796"/>
              <a:gd name="T70" fmla="*/ 379 w 396"/>
              <a:gd name="T71" fmla="*/ 426 h 796"/>
              <a:gd name="T72" fmla="*/ 283 w 396"/>
              <a:gd name="T73" fmla="*/ 630 h 796"/>
              <a:gd name="T74" fmla="*/ 113 w 396"/>
              <a:gd name="T75" fmla="*/ 630 h 796"/>
              <a:gd name="T76" fmla="*/ 17 w 396"/>
              <a:gd name="T77" fmla="*/ 426 h 796"/>
              <a:gd name="T78" fmla="*/ 16 w 396"/>
              <a:gd name="T79" fmla="*/ 422 h 796"/>
              <a:gd name="T80" fmla="*/ 177 w 396"/>
              <a:gd name="T81" fmla="*/ 16 h 796"/>
              <a:gd name="T82" fmla="*/ 180 w 396"/>
              <a:gd name="T83" fmla="*/ 14 h 796"/>
              <a:gd name="T84" fmla="*/ 191 w 396"/>
              <a:gd name="T85" fmla="*/ 14 h 796"/>
              <a:gd name="T86" fmla="*/ 191 w 396"/>
              <a:gd name="T87" fmla="*/ 323 h 796"/>
              <a:gd name="T88" fmla="*/ 158 w 396"/>
              <a:gd name="T89" fmla="*/ 362 h 796"/>
              <a:gd name="T90" fmla="*/ 198 w 396"/>
              <a:gd name="T91" fmla="*/ 402 h 796"/>
              <a:gd name="T92" fmla="*/ 238 w 396"/>
              <a:gd name="T93" fmla="*/ 362 h 796"/>
              <a:gd name="T94" fmla="*/ 205 w 396"/>
              <a:gd name="T95" fmla="*/ 323 h 796"/>
              <a:gd name="T96" fmla="*/ 205 w 396"/>
              <a:gd name="T97" fmla="*/ 14 h 796"/>
              <a:gd name="T98" fmla="*/ 216 w 396"/>
              <a:gd name="T99" fmla="*/ 14 h 796"/>
              <a:gd name="T100" fmla="*/ 219 w 396"/>
              <a:gd name="T101" fmla="*/ 15 h 796"/>
              <a:gd name="T102" fmla="*/ 380 w 396"/>
              <a:gd name="T103" fmla="*/ 422 h 796"/>
              <a:gd name="T104" fmla="*/ 379 w 396"/>
              <a:gd name="T105" fmla="*/ 426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6" h="796">
                <a:moveTo>
                  <a:pt x="393" y="417"/>
                </a:moveTo>
                <a:cubicBezTo>
                  <a:pt x="232" y="10"/>
                  <a:pt x="232" y="10"/>
                  <a:pt x="232" y="10"/>
                </a:cubicBezTo>
                <a:cubicBezTo>
                  <a:pt x="229" y="4"/>
                  <a:pt x="223" y="0"/>
                  <a:pt x="216" y="0"/>
                </a:cubicBezTo>
                <a:cubicBezTo>
                  <a:pt x="180" y="0"/>
                  <a:pt x="180" y="0"/>
                  <a:pt x="180" y="0"/>
                </a:cubicBezTo>
                <a:cubicBezTo>
                  <a:pt x="173" y="0"/>
                  <a:pt x="167" y="4"/>
                  <a:pt x="164" y="10"/>
                </a:cubicBezTo>
                <a:cubicBezTo>
                  <a:pt x="3" y="417"/>
                  <a:pt x="3" y="417"/>
                  <a:pt x="3" y="417"/>
                </a:cubicBezTo>
                <a:cubicBezTo>
                  <a:pt x="0" y="424"/>
                  <a:pt x="2" y="432"/>
                  <a:pt x="8" y="437"/>
                </a:cubicBezTo>
                <a:cubicBezTo>
                  <a:pt x="66" y="483"/>
                  <a:pt x="95" y="545"/>
                  <a:pt x="99" y="631"/>
                </a:cubicBezTo>
                <a:cubicBezTo>
                  <a:pt x="84" y="634"/>
                  <a:pt x="72" y="647"/>
                  <a:pt x="72" y="662"/>
                </a:cubicBezTo>
                <a:cubicBezTo>
                  <a:pt x="68" y="770"/>
                  <a:pt x="68" y="770"/>
                  <a:pt x="68" y="770"/>
                </a:cubicBezTo>
                <a:cubicBezTo>
                  <a:pt x="68" y="773"/>
                  <a:pt x="70" y="776"/>
                  <a:pt x="73" y="777"/>
                </a:cubicBezTo>
                <a:cubicBezTo>
                  <a:pt x="113" y="790"/>
                  <a:pt x="155" y="796"/>
                  <a:pt x="198" y="796"/>
                </a:cubicBezTo>
                <a:cubicBezTo>
                  <a:pt x="241" y="796"/>
                  <a:pt x="283" y="790"/>
                  <a:pt x="323" y="777"/>
                </a:cubicBezTo>
                <a:cubicBezTo>
                  <a:pt x="326" y="776"/>
                  <a:pt x="328" y="773"/>
                  <a:pt x="328" y="770"/>
                </a:cubicBezTo>
                <a:cubicBezTo>
                  <a:pt x="324" y="662"/>
                  <a:pt x="324" y="662"/>
                  <a:pt x="324" y="662"/>
                </a:cubicBezTo>
                <a:cubicBezTo>
                  <a:pt x="324" y="647"/>
                  <a:pt x="312" y="634"/>
                  <a:pt x="297" y="631"/>
                </a:cubicBezTo>
                <a:cubicBezTo>
                  <a:pt x="302" y="545"/>
                  <a:pt x="330" y="483"/>
                  <a:pt x="388" y="437"/>
                </a:cubicBezTo>
                <a:cubicBezTo>
                  <a:pt x="394" y="432"/>
                  <a:pt x="396" y="424"/>
                  <a:pt x="393" y="417"/>
                </a:cubicBezTo>
                <a:close/>
                <a:moveTo>
                  <a:pt x="196" y="336"/>
                </a:moveTo>
                <a:cubicBezTo>
                  <a:pt x="197" y="336"/>
                  <a:pt x="197" y="336"/>
                  <a:pt x="198" y="336"/>
                </a:cubicBezTo>
                <a:cubicBezTo>
                  <a:pt x="199" y="336"/>
                  <a:pt x="199" y="336"/>
                  <a:pt x="200" y="336"/>
                </a:cubicBezTo>
                <a:cubicBezTo>
                  <a:pt x="213" y="337"/>
                  <a:pt x="224" y="348"/>
                  <a:pt x="224" y="362"/>
                </a:cubicBezTo>
                <a:cubicBezTo>
                  <a:pt x="224" y="376"/>
                  <a:pt x="212" y="388"/>
                  <a:pt x="198" y="388"/>
                </a:cubicBezTo>
                <a:cubicBezTo>
                  <a:pt x="184" y="388"/>
                  <a:pt x="172" y="376"/>
                  <a:pt x="172" y="362"/>
                </a:cubicBezTo>
                <a:cubicBezTo>
                  <a:pt x="172" y="348"/>
                  <a:pt x="183" y="337"/>
                  <a:pt x="196" y="336"/>
                </a:cubicBezTo>
                <a:close/>
                <a:moveTo>
                  <a:pt x="310" y="663"/>
                </a:moveTo>
                <a:cubicBezTo>
                  <a:pt x="314" y="765"/>
                  <a:pt x="314" y="765"/>
                  <a:pt x="314" y="765"/>
                </a:cubicBezTo>
                <a:cubicBezTo>
                  <a:pt x="276" y="777"/>
                  <a:pt x="237" y="782"/>
                  <a:pt x="198" y="782"/>
                </a:cubicBezTo>
                <a:cubicBezTo>
                  <a:pt x="159" y="782"/>
                  <a:pt x="120" y="777"/>
                  <a:pt x="82" y="765"/>
                </a:cubicBezTo>
                <a:cubicBezTo>
                  <a:pt x="86" y="663"/>
                  <a:pt x="86" y="663"/>
                  <a:pt x="86" y="663"/>
                </a:cubicBezTo>
                <a:cubicBezTo>
                  <a:pt x="86" y="652"/>
                  <a:pt x="95" y="644"/>
                  <a:pt x="105" y="644"/>
                </a:cubicBezTo>
                <a:cubicBezTo>
                  <a:pt x="106" y="644"/>
                  <a:pt x="106" y="644"/>
                  <a:pt x="106" y="644"/>
                </a:cubicBezTo>
                <a:cubicBezTo>
                  <a:pt x="290" y="644"/>
                  <a:pt x="290" y="644"/>
                  <a:pt x="290" y="644"/>
                </a:cubicBezTo>
                <a:cubicBezTo>
                  <a:pt x="291" y="644"/>
                  <a:pt x="291" y="644"/>
                  <a:pt x="291" y="644"/>
                </a:cubicBezTo>
                <a:cubicBezTo>
                  <a:pt x="301" y="644"/>
                  <a:pt x="310" y="652"/>
                  <a:pt x="310" y="663"/>
                </a:cubicBezTo>
                <a:close/>
                <a:moveTo>
                  <a:pt x="379" y="426"/>
                </a:moveTo>
                <a:cubicBezTo>
                  <a:pt x="318" y="475"/>
                  <a:pt x="288" y="540"/>
                  <a:pt x="283" y="630"/>
                </a:cubicBezTo>
                <a:cubicBezTo>
                  <a:pt x="113" y="630"/>
                  <a:pt x="113" y="630"/>
                  <a:pt x="113" y="630"/>
                </a:cubicBezTo>
                <a:cubicBezTo>
                  <a:pt x="108" y="540"/>
                  <a:pt x="78" y="475"/>
                  <a:pt x="17" y="426"/>
                </a:cubicBezTo>
                <a:cubicBezTo>
                  <a:pt x="16" y="425"/>
                  <a:pt x="15" y="424"/>
                  <a:pt x="16" y="422"/>
                </a:cubicBezTo>
                <a:cubicBezTo>
                  <a:pt x="177" y="16"/>
                  <a:pt x="177" y="16"/>
                  <a:pt x="177" y="16"/>
                </a:cubicBezTo>
                <a:cubicBezTo>
                  <a:pt x="177" y="14"/>
                  <a:pt x="179" y="14"/>
                  <a:pt x="180" y="14"/>
                </a:cubicBezTo>
                <a:cubicBezTo>
                  <a:pt x="191" y="14"/>
                  <a:pt x="191" y="14"/>
                  <a:pt x="191" y="14"/>
                </a:cubicBezTo>
                <a:cubicBezTo>
                  <a:pt x="191" y="323"/>
                  <a:pt x="191" y="323"/>
                  <a:pt x="191" y="323"/>
                </a:cubicBezTo>
                <a:cubicBezTo>
                  <a:pt x="172" y="326"/>
                  <a:pt x="158" y="342"/>
                  <a:pt x="158" y="362"/>
                </a:cubicBezTo>
                <a:cubicBezTo>
                  <a:pt x="158" y="384"/>
                  <a:pt x="176" y="402"/>
                  <a:pt x="198" y="402"/>
                </a:cubicBezTo>
                <a:cubicBezTo>
                  <a:pt x="220" y="402"/>
                  <a:pt x="238" y="384"/>
                  <a:pt x="238" y="362"/>
                </a:cubicBezTo>
                <a:cubicBezTo>
                  <a:pt x="238" y="342"/>
                  <a:pt x="224" y="326"/>
                  <a:pt x="205" y="323"/>
                </a:cubicBezTo>
                <a:cubicBezTo>
                  <a:pt x="205" y="14"/>
                  <a:pt x="205" y="14"/>
                  <a:pt x="205" y="14"/>
                </a:cubicBezTo>
                <a:cubicBezTo>
                  <a:pt x="216" y="14"/>
                  <a:pt x="216" y="14"/>
                  <a:pt x="216" y="14"/>
                </a:cubicBezTo>
                <a:cubicBezTo>
                  <a:pt x="218" y="14"/>
                  <a:pt x="219" y="14"/>
                  <a:pt x="219" y="15"/>
                </a:cubicBezTo>
                <a:cubicBezTo>
                  <a:pt x="380" y="422"/>
                  <a:pt x="380" y="422"/>
                  <a:pt x="380" y="422"/>
                </a:cubicBezTo>
                <a:cubicBezTo>
                  <a:pt x="381" y="424"/>
                  <a:pt x="381" y="425"/>
                  <a:pt x="379" y="42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49" name="TekstSylinder 3">
            <a:extLst>
              <a:ext uri="{FF2B5EF4-FFF2-40B4-BE49-F238E27FC236}">
                <a16:creationId xmlns:a16="http://schemas.microsoft.com/office/drawing/2014/main" id="{AA8B1026-F9EA-4C9E-BB04-6CE2096D4F0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314879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950"/>
                                  </p:stCondLst>
                                  <p:childTnLst>
                                    <p:set>
                                      <p:cBhvr>
                                        <p:cTn id="6" dur="1" fill="hold">
                                          <p:stCondLst>
                                            <p:cond delay="0"/>
                                          </p:stCondLst>
                                        </p:cTn>
                                        <p:tgtEl>
                                          <p:spTgt spid="107"/>
                                        </p:tgtEl>
                                        <p:attrNameLst>
                                          <p:attrName>style.visibility</p:attrName>
                                        </p:attrNameLst>
                                      </p:cBhvr>
                                      <p:to>
                                        <p:strVal val="visible"/>
                                      </p:to>
                                    </p:set>
                                    <p:animEffect transition="in" filter="wipe(right)">
                                      <p:cBhvr>
                                        <p:cTn id="7" dur="250"/>
                                        <p:tgtEl>
                                          <p:spTgt spid="107"/>
                                        </p:tgtEl>
                                      </p:cBhvr>
                                    </p:animEffect>
                                  </p:childTnLst>
                                </p:cTn>
                              </p:par>
                              <p:par>
                                <p:cTn id="8" presetID="10" presetClass="entr" presetSubtype="0" fill="hold" grpId="0" nodeType="withEffect">
                                  <p:stCondLst>
                                    <p:cond delay="110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250"/>
                                        <p:tgtEl>
                                          <p:spTgt spid="68"/>
                                        </p:tgtEl>
                                      </p:cBhvr>
                                    </p:animEffect>
                                  </p:childTnLst>
                                </p:cTn>
                              </p:par>
                              <p:par>
                                <p:cTn id="11" presetID="10" presetClass="entr" presetSubtype="0" fill="hold" nodeType="withEffect">
                                  <p:stCondLst>
                                    <p:cond delay="110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250"/>
                                        <p:tgtEl>
                                          <p:spTgt spid="74"/>
                                        </p:tgtEl>
                                      </p:cBhvr>
                                    </p:animEffect>
                                  </p:childTnLst>
                                </p:cTn>
                              </p:par>
                              <p:par>
                                <p:cTn id="14" presetID="22" presetClass="entr" presetSubtype="2" fill="hold" grpId="0" nodeType="withEffect">
                                  <p:stCondLst>
                                    <p:cond delay="1350"/>
                                  </p:stCondLst>
                                  <p:childTnLst>
                                    <p:set>
                                      <p:cBhvr>
                                        <p:cTn id="15" dur="1" fill="hold">
                                          <p:stCondLst>
                                            <p:cond delay="0"/>
                                          </p:stCondLst>
                                        </p:cTn>
                                        <p:tgtEl>
                                          <p:spTgt spid="113"/>
                                        </p:tgtEl>
                                        <p:attrNameLst>
                                          <p:attrName>style.visibility</p:attrName>
                                        </p:attrNameLst>
                                      </p:cBhvr>
                                      <p:to>
                                        <p:strVal val="visible"/>
                                      </p:to>
                                    </p:set>
                                    <p:animEffect transition="in" filter="wipe(right)">
                                      <p:cBhvr>
                                        <p:cTn id="16" dur="250"/>
                                        <p:tgtEl>
                                          <p:spTgt spid="113"/>
                                        </p:tgtEl>
                                      </p:cBhvr>
                                    </p:animEffect>
                                  </p:childTnLst>
                                </p:cTn>
                              </p:par>
                              <p:par>
                                <p:cTn id="17" presetID="10" presetClass="entr" presetSubtype="0" fill="hold" grpId="0" nodeType="withEffect">
                                  <p:stCondLst>
                                    <p:cond delay="145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250"/>
                                        <p:tgtEl>
                                          <p:spTgt spid="111"/>
                                        </p:tgtEl>
                                      </p:cBhvr>
                                    </p:animEffect>
                                  </p:childTnLst>
                                </p:cTn>
                              </p:par>
                              <p:par>
                                <p:cTn id="20" presetID="22" presetClass="entr" presetSubtype="8" fill="hold" grpId="0" nodeType="withEffect">
                                  <p:stCondLst>
                                    <p:cond delay="1650"/>
                                  </p:stCondLst>
                                  <p:childTnLst>
                                    <p:set>
                                      <p:cBhvr>
                                        <p:cTn id="21" dur="1" fill="hold">
                                          <p:stCondLst>
                                            <p:cond delay="0"/>
                                          </p:stCondLst>
                                        </p:cTn>
                                        <p:tgtEl>
                                          <p:spTgt spid="114"/>
                                        </p:tgtEl>
                                        <p:attrNameLst>
                                          <p:attrName>style.visibility</p:attrName>
                                        </p:attrNameLst>
                                      </p:cBhvr>
                                      <p:to>
                                        <p:strVal val="visible"/>
                                      </p:to>
                                    </p:set>
                                    <p:animEffect transition="in" filter="wipe(left)">
                                      <p:cBhvr>
                                        <p:cTn id="22" dur="250"/>
                                        <p:tgtEl>
                                          <p:spTgt spid="114"/>
                                        </p:tgtEl>
                                      </p:cBhvr>
                                    </p:animEffect>
                                  </p:childTnLst>
                                </p:cTn>
                              </p:par>
                              <p:par>
                                <p:cTn id="23" presetID="10" presetClass="entr" presetSubtype="0" fill="hold" grpId="0" nodeType="withEffect">
                                  <p:stCondLst>
                                    <p:cond delay="1950"/>
                                  </p:stCondLst>
                                  <p:childTnLst>
                                    <p:set>
                                      <p:cBhvr>
                                        <p:cTn id="24" dur="1" fill="hold">
                                          <p:stCondLst>
                                            <p:cond delay="0"/>
                                          </p:stCondLst>
                                        </p:cTn>
                                        <p:tgtEl>
                                          <p:spTgt spid="115"/>
                                        </p:tgtEl>
                                        <p:attrNameLst>
                                          <p:attrName>style.visibility</p:attrName>
                                        </p:attrNameLst>
                                      </p:cBhvr>
                                      <p:to>
                                        <p:strVal val="visible"/>
                                      </p:to>
                                    </p:set>
                                    <p:animEffect transition="in" filter="fade">
                                      <p:cBhvr>
                                        <p:cTn id="25" dur="250"/>
                                        <p:tgtEl>
                                          <p:spTgt spid="115"/>
                                        </p:tgtEl>
                                      </p:cBhvr>
                                    </p:animEffect>
                                  </p:childTnLst>
                                </p:cTn>
                              </p:par>
                              <p:par>
                                <p:cTn id="26" presetID="22" presetClass="entr" presetSubtype="8" fill="hold" grpId="0" nodeType="withEffect">
                                  <p:stCondLst>
                                    <p:cond delay="2000"/>
                                  </p:stCondLst>
                                  <p:childTnLst>
                                    <p:set>
                                      <p:cBhvr>
                                        <p:cTn id="27" dur="1" fill="hold">
                                          <p:stCondLst>
                                            <p:cond delay="0"/>
                                          </p:stCondLst>
                                        </p:cTn>
                                        <p:tgtEl>
                                          <p:spTgt spid="112"/>
                                        </p:tgtEl>
                                        <p:attrNameLst>
                                          <p:attrName>style.visibility</p:attrName>
                                        </p:attrNameLst>
                                      </p:cBhvr>
                                      <p:to>
                                        <p:strVal val="visible"/>
                                      </p:to>
                                    </p:set>
                                    <p:animEffect transition="in" filter="wipe(left)">
                                      <p:cBhvr>
                                        <p:cTn id="28" dur="250"/>
                                        <p:tgtEl>
                                          <p:spTgt spid="112"/>
                                        </p:tgtEl>
                                      </p:cBhvr>
                                    </p:animEffect>
                                  </p:childTnLst>
                                </p:cTn>
                              </p:par>
                              <p:par>
                                <p:cTn id="29" presetID="10" presetClass="entr" presetSubtype="0" fill="hold" grpId="0" nodeType="withEffect">
                                  <p:stCondLst>
                                    <p:cond delay="215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250"/>
                                        <p:tgtEl>
                                          <p:spTgt spid="110"/>
                                        </p:tgtEl>
                                      </p:cBhvr>
                                    </p:animEffect>
                                  </p:childTnLst>
                                </p:cTn>
                              </p:par>
                              <p:par>
                                <p:cTn id="32" presetID="22" presetClass="entr" presetSubtype="8" fill="hold" nodeType="withEffect">
                                  <p:stCondLst>
                                    <p:cond delay="225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250"/>
                                        <p:tgtEl>
                                          <p:spTgt spid="108"/>
                                        </p:tgtEl>
                                      </p:cBhvr>
                                    </p:animEffect>
                                  </p:childTnLst>
                                </p:cTn>
                              </p:par>
                              <p:par>
                                <p:cTn id="35" presetID="10" presetClass="entr" presetSubtype="0" fill="hold" grpId="0" nodeType="withEffect">
                                  <p:stCondLst>
                                    <p:cond delay="2400"/>
                                  </p:stCondLst>
                                  <p:childTnLst>
                                    <p:set>
                                      <p:cBhvr>
                                        <p:cTn id="36" dur="1" fill="hold">
                                          <p:stCondLst>
                                            <p:cond delay="0"/>
                                          </p:stCondLst>
                                        </p:cTn>
                                        <p:tgtEl>
                                          <p:spTgt spid="109"/>
                                        </p:tgtEl>
                                        <p:attrNameLst>
                                          <p:attrName>style.visibility</p:attrName>
                                        </p:attrNameLst>
                                      </p:cBhvr>
                                      <p:to>
                                        <p:strVal val="visible"/>
                                      </p:to>
                                    </p:set>
                                    <p:animEffect transition="in" filter="fade">
                                      <p:cBhvr>
                                        <p:cTn id="37" dur="250"/>
                                        <p:tgtEl>
                                          <p:spTgt spid="109"/>
                                        </p:tgtEl>
                                      </p:cBhvr>
                                    </p:animEffect>
                                  </p:childTnLst>
                                </p:cTn>
                              </p:par>
                              <p:par>
                                <p:cTn id="38" presetID="10" presetClass="entr" presetSubtype="0" fill="hold" nodeType="withEffect">
                                  <p:stCondLst>
                                    <p:cond delay="200"/>
                                  </p:stCondLst>
                                  <p:childTnLst>
                                    <p:set>
                                      <p:cBhvr>
                                        <p:cTn id="39" dur="1" fill="hold">
                                          <p:stCondLst>
                                            <p:cond delay="0"/>
                                          </p:stCondLst>
                                        </p:cTn>
                                        <p:tgtEl>
                                          <p:spTgt spid="119"/>
                                        </p:tgtEl>
                                        <p:attrNameLst>
                                          <p:attrName>style.visibility</p:attrName>
                                        </p:attrNameLst>
                                      </p:cBhvr>
                                      <p:to>
                                        <p:strVal val="visible"/>
                                      </p:to>
                                    </p:set>
                                    <p:animEffect transition="in" filter="fade">
                                      <p:cBhvr>
                                        <p:cTn id="40" dur="200"/>
                                        <p:tgtEl>
                                          <p:spTgt spid="1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2"/>
                                        </p:tgtEl>
                                        <p:attrNameLst>
                                          <p:attrName>style.visibility</p:attrName>
                                        </p:attrNameLst>
                                      </p:cBhvr>
                                      <p:to>
                                        <p:strVal val="visible"/>
                                      </p:to>
                                    </p:set>
                                    <p:animEffect transition="in" filter="fade">
                                      <p:cBhvr>
                                        <p:cTn id="43" dur="3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109" grpId="0"/>
      <p:bldP spid="110" grpId="0"/>
      <p:bldP spid="111" grpId="0"/>
      <p:bldP spid="112" grpId="0" animBg="1"/>
      <p:bldP spid="113" grpId="0" animBg="1"/>
      <p:bldP spid="114" grpId="0" animBg="1"/>
      <p:bldP spid="115" grpId="0"/>
      <p:bldP spid="1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4FEEB7F-71D4-45BF-A780-84728B68DBF4}"/>
              </a:ext>
            </a:extLst>
          </p:cNvPr>
          <p:cNvSpPr>
            <a:spLocks noGrp="1"/>
          </p:cNvSpPr>
          <p:nvPr>
            <p:ph type="title"/>
          </p:nvPr>
        </p:nvSpPr>
        <p:spPr>
          <a:xfrm>
            <a:off x="838200" y="187200"/>
            <a:ext cx="3106692" cy="1325563"/>
          </a:xfrm>
        </p:spPr>
        <p:txBody>
          <a:bodyPr>
            <a:normAutofit/>
          </a:bodyPr>
          <a:lstStyle/>
          <a:p>
            <a:r>
              <a:rPr lang="en-US" sz="3600" dirty="0"/>
              <a:t>Market potential</a:t>
            </a:r>
            <a:endParaRPr lang="nb-NO" sz="3600" dirty="0"/>
          </a:p>
        </p:txBody>
      </p:sp>
      <p:sp>
        <p:nvSpPr>
          <p:cNvPr id="49" name="TekstSylinder 3">
            <a:extLst>
              <a:ext uri="{FF2B5EF4-FFF2-40B4-BE49-F238E27FC236}">
                <a16:creationId xmlns:a16="http://schemas.microsoft.com/office/drawing/2014/main" id="{AA8B1026-F9EA-4C9E-BB04-6CE2096D4F0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1665731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4FEEB7F-71D4-45BF-A780-84728B68DBF4}"/>
              </a:ext>
            </a:extLst>
          </p:cNvPr>
          <p:cNvSpPr>
            <a:spLocks noGrp="1"/>
          </p:cNvSpPr>
          <p:nvPr>
            <p:ph type="title"/>
          </p:nvPr>
        </p:nvSpPr>
        <p:spPr>
          <a:xfrm>
            <a:off x="838200" y="187200"/>
            <a:ext cx="6423212" cy="1325563"/>
          </a:xfrm>
        </p:spPr>
        <p:txBody>
          <a:bodyPr>
            <a:normAutofit/>
          </a:bodyPr>
          <a:lstStyle/>
          <a:p>
            <a:r>
              <a:rPr lang="en-US" sz="3600" dirty="0"/>
              <a:t>Investor packet – Why invest</a:t>
            </a:r>
            <a:endParaRPr lang="nb-NO" sz="3600" dirty="0"/>
          </a:p>
        </p:txBody>
      </p:sp>
      <p:sp>
        <p:nvSpPr>
          <p:cNvPr id="49" name="TekstSylinder 3">
            <a:extLst>
              <a:ext uri="{FF2B5EF4-FFF2-40B4-BE49-F238E27FC236}">
                <a16:creationId xmlns:a16="http://schemas.microsoft.com/office/drawing/2014/main" id="{AA8B1026-F9EA-4C9E-BB04-6CE2096D4F0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2539547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FA4A60B-1BCF-420C-8D8C-4F3345BDC9FF}"/>
              </a:ext>
            </a:extLst>
          </p:cNvPr>
          <p:cNvSpPr>
            <a:spLocks noGrp="1"/>
          </p:cNvSpPr>
          <p:nvPr>
            <p:ph type="title"/>
          </p:nvPr>
        </p:nvSpPr>
        <p:spPr>
          <a:xfrm>
            <a:off x="838200" y="187200"/>
            <a:ext cx="10515600" cy="1325563"/>
          </a:xfrm>
        </p:spPr>
        <p:txBody>
          <a:bodyPr>
            <a:normAutofit/>
          </a:bodyPr>
          <a:lstStyle/>
          <a:p>
            <a:r>
              <a:rPr lang="nb-NO" sz="3600" dirty="0"/>
              <a:t>Strengths and weaknesses</a:t>
            </a:r>
          </a:p>
        </p:txBody>
      </p:sp>
      <p:sp>
        <p:nvSpPr>
          <p:cNvPr id="7" name="Rectangle 6">
            <a:extLst>
              <a:ext uri="{FF2B5EF4-FFF2-40B4-BE49-F238E27FC236}">
                <a16:creationId xmlns:a16="http://schemas.microsoft.com/office/drawing/2014/main" id="{619393E0-848E-4A57-9629-6B86D84A1C40}"/>
              </a:ext>
            </a:extLst>
          </p:cNvPr>
          <p:cNvSpPr/>
          <p:nvPr/>
        </p:nvSpPr>
        <p:spPr>
          <a:xfrm>
            <a:off x="2293493" y="2350092"/>
            <a:ext cx="3222887" cy="3348816"/>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285750" lvl="0" indent="-285750">
              <a:buFont typeface="Arial" panose="020B0604020202020204" pitchFamily="34" charset="0"/>
              <a:buChar char="•"/>
            </a:pPr>
            <a:r>
              <a:rPr lang="nb-NO" sz="1600" dirty="0"/>
              <a:t>Inngående kjennskap til bransjen – bank og livslivselskap.</a:t>
            </a:r>
          </a:p>
          <a:p>
            <a:pPr marL="285750" lvl="0" indent="-285750">
              <a:buFont typeface="Arial" panose="020B0604020202020204" pitchFamily="34" charset="0"/>
              <a:buChar char="•"/>
            </a:pPr>
            <a:r>
              <a:rPr lang="nb-NO" sz="1600" dirty="0"/>
              <a:t>Nettverk i bransjen – bank, livselskap og forsikring.</a:t>
            </a:r>
          </a:p>
          <a:p>
            <a:pPr marL="285750" lvl="0" indent="-285750">
              <a:buFont typeface="Arial" panose="020B0604020202020204" pitchFamily="34" charset="0"/>
              <a:buChar char="•"/>
            </a:pPr>
            <a:r>
              <a:rPr lang="nb-NO" sz="1600" dirty="0"/>
              <a:t>Brukerinnsikt – problemet. </a:t>
            </a:r>
          </a:p>
          <a:p>
            <a:pPr marL="285750" lvl="0" indent="-285750">
              <a:buFont typeface="Arial" panose="020B0604020202020204" pitchFamily="34" charset="0"/>
              <a:buChar char="•"/>
            </a:pPr>
            <a:r>
              <a:rPr lang="nb-NO" sz="1600" dirty="0"/>
              <a:t>Personlig historie – alvorlig syk datter.</a:t>
            </a:r>
          </a:p>
        </p:txBody>
      </p:sp>
      <p:sp>
        <p:nvSpPr>
          <p:cNvPr id="8" name="Rectangle 7">
            <a:extLst>
              <a:ext uri="{FF2B5EF4-FFF2-40B4-BE49-F238E27FC236}">
                <a16:creationId xmlns:a16="http://schemas.microsoft.com/office/drawing/2014/main" id="{73EE8964-CB90-483B-BA3C-DEFB0279718C}"/>
              </a:ext>
            </a:extLst>
          </p:cNvPr>
          <p:cNvSpPr/>
          <p:nvPr/>
        </p:nvSpPr>
        <p:spPr>
          <a:xfrm>
            <a:off x="6374003" y="2350092"/>
            <a:ext cx="3222000" cy="3348816"/>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285750" lvl="0" indent="-285750">
              <a:buFont typeface="Arial" panose="020B0604020202020204" pitchFamily="34" charset="0"/>
              <a:buChar char="•"/>
            </a:pPr>
            <a:r>
              <a:rPr lang="nb-NO" sz="1600" dirty="0"/>
              <a:t>Behov for starthjelp til å pitche. </a:t>
            </a:r>
          </a:p>
          <a:p>
            <a:pPr marL="285750" lvl="0" indent="-285750">
              <a:buFont typeface="Arial" panose="020B0604020202020204" pitchFamily="34" charset="0"/>
              <a:buChar char="•"/>
            </a:pPr>
            <a:r>
              <a:rPr lang="nb-NO" sz="1600" dirty="0"/>
              <a:t>Muligheten til å delta i nettverk, sparre, bli utfordret, mm. </a:t>
            </a:r>
          </a:p>
          <a:p>
            <a:pPr marL="285750" lvl="0" indent="-285750">
              <a:buFont typeface="Arial" panose="020B0604020202020204" pitchFamily="34" charset="0"/>
              <a:buChar char="•"/>
            </a:pPr>
            <a:r>
              <a:rPr lang="nb-NO" sz="1600" dirty="0"/>
              <a:t>Støtte i utvikling og testing av forretningsmodell. </a:t>
            </a:r>
          </a:p>
          <a:p>
            <a:pPr marL="285750" lvl="0" indent="-285750">
              <a:buFont typeface="Arial" panose="020B0604020202020204" pitchFamily="34" charset="0"/>
              <a:buChar char="•"/>
            </a:pPr>
            <a:r>
              <a:rPr lang="nb-NO" sz="1600" dirty="0"/>
              <a:t>Hjelp til å rekruttere riktig kompetanse.</a:t>
            </a:r>
          </a:p>
          <a:p>
            <a:pPr marL="285750" lvl="0" indent="-285750">
              <a:buFont typeface="Arial" panose="020B0604020202020204" pitchFamily="34" charset="0"/>
              <a:buChar char="•"/>
            </a:pPr>
            <a:r>
              <a:rPr lang="nb-NO" sz="1600" dirty="0"/>
              <a:t>Behov for funding i etableringsperioden</a:t>
            </a:r>
          </a:p>
        </p:txBody>
      </p:sp>
      <p:sp>
        <p:nvSpPr>
          <p:cNvPr id="9" name="Rectangle 8">
            <a:extLst>
              <a:ext uri="{FF2B5EF4-FFF2-40B4-BE49-F238E27FC236}">
                <a16:creationId xmlns:a16="http://schemas.microsoft.com/office/drawing/2014/main" id="{0E3D2071-5852-46EA-9E4C-005BCD2DC098}"/>
              </a:ext>
            </a:extLst>
          </p:cNvPr>
          <p:cNvSpPr/>
          <p:nvPr/>
        </p:nvSpPr>
        <p:spPr>
          <a:xfrm>
            <a:off x="1915887" y="1479799"/>
            <a:ext cx="3600494" cy="867930"/>
          </a:xfrm>
          <a:prstGeom prst="rect">
            <a:avLst/>
          </a:prstGeom>
          <a:solidFill>
            <a:srgbClr val="EA0038"/>
          </a:solidFill>
          <a:ln w="25400" cap="flat" cmpd="sng" algn="ctr">
            <a:noFill/>
            <a:prstDash val="solid"/>
          </a:ln>
          <a:effectLst/>
        </p:spPr>
        <p:txBody>
          <a:bodyPr spcFirstLastPara="0" vert="horz" wrap="square" lIns="243840" tIns="121920" rIns="243840" bIns="243840" numCol="1" spcCol="1270" anchor="t" anchorCtr="0">
            <a:spAutoFit/>
          </a:bodyPr>
          <a:lstStyle/>
          <a:p>
            <a:pPr marL="0" marR="0" lvl="0" indent="0" defTabSz="888978" eaLnBrk="1" fontAlgn="auto" latinLnBrk="0" hangingPunct="1">
              <a:lnSpc>
                <a:spcPct val="90000"/>
              </a:lnSpc>
              <a:spcBef>
                <a:spcPct val="0"/>
              </a:spcBef>
              <a:spcAft>
                <a:spcPts val="267"/>
              </a:spcAft>
              <a:buClrTx/>
              <a:buSzTx/>
              <a:buFontTx/>
              <a:buNone/>
              <a:tabLst/>
              <a:defRPr/>
            </a:pPr>
            <a:r>
              <a:rPr kumimoji="0" lang="en-US" sz="3600" b="0" i="0" u="none" strike="noStrike" kern="0" cap="none" spc="0" normalizeH="0" baseline="0" noProof="0" dirty="0">
                <a:ln>
                  <a:noFill/>
                </a:ln>
                <a:solidFill>
                  <a:srgbClr val="FFFFFF"/>
                </a:solidFill>
                <a:effectLst/>
                <a:uLnTx/>
                <a:uFillTx/>
                <a:latin typeface="Open Sans Light"/>
                <a:ea typeface="+mn-ea"/>
                <a:cs typeface="+mn-cs"/>
              </a:rPr>
              <a:t>Strengths</a:t>
            </a:r>
          </a:p>
        </p:txBody>
      </p:sp>
      <p:sp>
        <p:nvSpPr>
          <p:cNvPr id="10" name="Rectangle 9">
            <a:extLst>
              <a:ext uri="{FF2B5EF4-FFF2-40B4-BE49-F238E27FC236}">
                <a16:creationId xmlns:a16="http://schemas.microsoft.com/office/drawing/2014/main" id="{F3BBDC5B-2D10-4FFB-AB0B-DF64A514A38A}"/>
              </a:ext>
            </a:extLst>
          </p:cNvPr>
          <p:cNvSpPr/>
          <p:nvPr/>
        </p:nvSpPr>
        <p:spPr>
          <a:xfrm>
            <a:off x="6374003" y="1479800"/>
            <a:ext cx="3639428" cy="867930"/>
          </a:xfrm>
          <a:prstGeom prst="rect">
            <a:avLst/>
          </a:prstGeom>
          <a:solidFill>
            <a:srgbClr val="F70000"/>
          </a:solidFill>
          <a:ln w="25400" cap="flat" cmpd="sng" algn="ctr">
            <a:noFill/>
            <a:prstDash val="solid"/>
          </a:ln>
          <a:effectLst/>
        </p:spPr>
        <p:txBody>
          <a:bodyPr spcFirstLastPara="0" vert="horz" wrap="square" lIns="243840" tIns="121920" rIns="243840" bIns="243840" numCol="1" spcCol="1270" anchor="t" anchorCtr="0">
            <a:spAutoFit/>
          </a:bodyPr>
          <a:lstStyle/>
          <a:p>
            <a:pPr marL="0" marR="0" lvl="0" indent="0" defTabSz="888978" eaLnBrk="1" fontAlgn="auto" latinLnBrk="0" hangingPunct="1">
              <a:lnSpc>
                <a:spcPct val="90000"/>
              </a:lnSpc>
              <a:spcBef>
                <a:spcPct val="0"/>
              </a:spcBef>
              <a:spcAft>
                <a:spcPts val="267"/>
              </a:spcAft>
              <a:buClrTx/>
              <a:buSzTx/>
              <a:buFontTx/>
              <a:buNone/>
              <a:tabLst/>
              <a:defRPr/>
            </a:pPr>
            <a:r>
              <a:rPr kumimoji="0" lang="en-US" sz="3600" b="0" i="0" u="none" strike="noStrike" kern="0" cap="none" spc="0" normalizeH="0" baseline="0" noProof="0" dirty="0">
                <a:ln>
                  <a:noFill/>
                </a:ln>
                <a:solidFill>
                  <a:srgbClr val="FFFFFF"/>
                </a:solidFill>
                <a:effectLst/>
                <a:uLnTx/>
                <a:uFillTx/>
                <a:latin typeface="Open Sans Light"/>
                <a:ea typeface="+mn-ea"/>
                <a:cs typeface="+mn-cs"/>
              </a:rPr>
              <a:t>Weaknesses</a:t>
            </a:r>
          </a:p>
        </p:txBody>
      </p:sp>
      <p:sp>
        <p:nvSpPr>
          <p:cNvPr id="17" name="Rectangle 16">
            <a:hlinkClick r:id="" action="ppaction://noaction"/>
            <a:extLst>
              <a:ext uri="{FF2B5EF4-FFF2-40B4-BE49-F238E27FC236}">
                <a16:creationId xmlns:a16="http://schemas.microsoft.com/office/drawing/2014/main" id="{1BC22648-9C0F-4339-B0D8-6926F195C4D7}"/>
              </a:ext>
            </a:extLst>
          </p:cNvPr>
          <p:cNvSpPr/>
          <p:nvPr/>
        </p:nvSpPr>
        <p:spPr>
          <a:xfrm>
            <a:off x="2293493" y="5698908"/>
            <a:ext cx="3222887" cy="467820"/>
          </a:xfrm>
          <a:prstGeom prst="rect">
            <a:avLst/>
          </a:prstGeom>
          <a:solidFill>
            <a:srgbClr val="39393B">
              <a:lumMod val="75000"/>
              <a:alpha val="20000"/>
            </a:srgbClr>
          </a:solidFill>
          <a:ln w="25400" cap="flat" cmpd="sng" algn="ctr">
            <a:noFill/>
            <a:prstDash val="solid"/>
          </a:ln>
          <a:effectLst/>
        </p:spPr>
        <p:txBody>
          <a:bodyPr spcFirstLastPara="0" vert="horz" wrap="square" lIns="121920" tIns="121920" rIns="121920" bIns="121920" numCol="1" spcCol="1270" anchor="t" anchorCtr="0">
            <a:spAutoFit/>
          </a:bodyPr>
          <a:lstStyle/>
          <a:p>
            <a:pPr marL="0" marR="0" lvl="0" indent="0" algn="r" defTabSz="888978" eaLnBrk="1" fontAlgn="auto" latinLnBrk="0" hangingPunct="1">
              <a:lnSpc>
                <a:spcPct val="90000"/>
              </a:lnSpc>
              <a:spcBef>
                <a:spcPct val="0"/>
              </a:spcBef>
              <a:spcAft>
                <a:spcPts val="267"/>
              </a:spcAft>
              <a:buClrTx/>
              <a:buSzTx/>
              <a:buFontTx/>
              <a:buNone/>
              <a:tabLst/>
              <a:defRPr/>
            </a:pPr>
            <a:endParaRPr kumimoji="0" lang="en-US" sz="1600" b="0" i="0" u="none" strike="noStrike" kern="0" cap="none" spc="0" normalizeH="0" baseline="0" noProof="0" dirty="0">
              <a:ln>
                <a:noFill/>
              </a:ln>
              <a:solidFill>
                <a:srgbClr val="39393B"/>
              </a:solidFill>
              <a:effectLst/>
              <a:uLnTx/>
              <a:uFillTx/>
              <a:latin typeface="Open Sans Light"/>
              <a:ea typeface="+mn-ea"/>
              <a:cs typeface="+mn-cs"/>
            </a:endParaRPr>
          </a:p>
        </p:txBody>
      </p:sp>
      <p:sp>
        <p:nvSpPr>
          <p:cNvPr id="18" name="Rectangle 17">
            <a:extLst>
              <a:ext uri="{FF2B5EF4-FFF2-40B4-BE49-F238E27FC236}">
                <a16:creationId xmlns:a16="http://schemas.microsoft.com/office/drawing/2014/main" id="{FEA2B74B-C21F-4C67-964C-E311F452C01C}"/>
              </a:ext>
            </a:extLst>
          </p:cNvPr>
          <p:cNvSpPr/>
          <p:nvPr/>
        </p:nvSpPr>
        <p:spPr>
          <a:xfrm>
            <a:off x="6374003" y="5683909"/>
            <a:ext cx="3222000" cy="467820"/>
          </a:xfrm>
          <a:prstGeom prst="rect">
            <a:avLst/>
          </a:prstGeom>
          <a:solidFill>
            <a:srgbClr val="39393B">
              <a:lumMod val="75000"/>
              <a:alpha val="20000"/>
            </a:srgbClr>
          </a:solidFill>
          <a:ln w="25400" cap="flat" cmpd="sng" algn="ctr">
            <a:noFill/>
            <a:prstDash val="solid"/>
          </a:ln>
          <a:effectLst/>
        </p:spPr>
        <p:txBody>
          <a:bodyPr spcFirstLastPara="0" vert="horz" wrap="square" lIns="121920" tIns="121920" rIns="121920" bIns="121920" numCol="1" spcCol="1270" anchor="t" anchorCtr="0">
            <a:spAutoFit/>
          </a:bodyPr>
          <a:lstStyle/>
          <a:p>
            <a:pPr marL="0" marR="0" lvl="0" indent="0" algn="r" defTabSz="888978" eaLnBrk="1" fontAlgn="auto" latinLnBrk="0" hangingPunct="1">
              <a:lnSpc>
                <a:spcPct val="90000"/>
              </a:lnSpc>
              <a:spcBef>
                <a:spcPct val="0"/>
              </a:spcBef>
              <a:spcAft>
                <a:spcPts val="267"/>
              </a:spcAft>
              <a:buClrTx/>
              <a:buSzTx/>
              <a:buFontTx/>
              <a:buNone/>
              <a:tabLst/>
              <a:defRPr/>
            </a:pPr>
            <a:endParaRPr kumimoji="0" lang="en-US" sz="1600" b="0" i="0" u="none" strike="noStrike" kern="0" cap="none" spc="0" normalizeH="0" baseline="0" noProof="0" dirty="0">
              <a:ln>
                <a:noFill/>
              </a:ln>
              <a:solidFill>
                <a:srgbClr val="39393B"/>
              </a:solidFill>
              <a:effectLst/>
              <a:uLnTx/>
              <a:uFillTx/>
              <a:latin typeface="Open Sans Light"/>
              <a:ea typeface="+mn-ea"/>
              <a:cs typeface="+mn-cs"/>
            </a:endParaRPr>
          </a:p>
        </p:txBody>
      </p:sp>
      <p:sp>
        <p:nvSpPr>
          <p:cNvPr id="21" name="TekstSylinder 3">
            <a:extLst>
              <a:ext uri="{FF2B5EF4-FFF2-40B4-BE49-F238E27FC236}">
                <a16:creationId xmlns:a16="http://schemas.microsoft.com/office/drawing/2014/main" id="{8F43A777-2CF6-436A-A411-7C907B2D77B9}"/>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
        <p:nvSpPr>
          <p:cNvPr id="22" name="TextBox 21">
            <a:extLst>
              <a:ext uri="{FF2B5EF4-FFF2-40B4-BE49-F238E27FC236}">
                <a16:creationId xmlns:a16="http://schemas.microsoft.com/office/drawing/2014/main" id="{E624EE89-096C-41BB-A50E-22432269023F}"/>
              </a:ext>
            </a:extLst>
          </p:cNvPr>
          <p:cNvSpPr txBox="1"/>
          <p:nvPr/>
        </p:nvSpPr>
        <p:spPr>
          <a:xfrm>
            <a:off x="4862286" y="1509484"/>
            <a:ext cx="439544" cy="707886"/>
          </a:xfrm>
          <a:prstGeom prst="rect">
            <a:avLst/>
          </a:prstGeom>
          <a:noFill/>
        </p:spPr>
        <p:txBody>
          <a:bodyPr wrap="none" rtlCol="0">
            <a:spAutoFit/>
          </a:bodyPr>
          <a:lstStyle/>
          <a:p>
            <a:r>
              <a:rPr lang="en-US" sz="4000" dirty="0">
                <a:solidFill>
                  <a:schemeClr val="bg1"/>
                </a:solidFill>
              </a:rPr>
              <a:t>+</a:t>
            </a:r>
            <a:endParaRPr lang="nb-NO" sz="4000" dirty="0">
              <a:solidFill>
                <a:schemeClr val="bg1"/>
              </a:solidFill>
            </a:endParaRPr>
          </a:p>
        </p:txBody>
      </p:sp>
      <p:sp>
        <p:nvSpPr>
          <p:cNvPr id="23" name="TextBox 22">
            <a:extLst>
              <a:ext uri="{FF2B5EF4-FFF2-40B4-BE49-F238E27FC236}">
                <a16:creationId xmlns:a16="http://schemas.microsoft.com/office/drawing/2014/main" id="{D16D0A17-5B5C-4784-AFB7-01AEFB8774AA}"/>
              </a:ext>
            </a:extLst>
          </p:cNvPr>
          <p:cNvSpPr txBox="1"/>
          <p:nvPr/>
        </p:nvSpPr>
        <p:spPr>
          <a:xfrm>
            <a:off x="9427032" y="1502230"/>
            <a:ext cx="341760" cy="707886"/>
          </a:xfrm>
          <a:prstGeom prst="rect">
            <a:avLst/>
          </a:prstGeom>
          <a:noFill/>
        </p:spPr>
        <p:txBody>
          <a:bodyPr wrap="none" rtlCol="0">
            <a:spAutoFit/>
          </a:bodyPr>
          <a:lstStyle/>
          <a:p>
            <a:r>
              <a:rPr lang="en-US" sz="4000" dirty="0">
                <a:solidFill>
                  <a:schemeClr val="bg1"/>
                </a:solidFill>
              </a:rPr>
              <a:t>-</a:t>
            </a:r>
            <a:endParaRPr lang="nb-NO" sz="4000" dirty="0">
              <a:solidFill>
                <a:schemeClr val="bg1"/>
              </a:solidFill>
            </a:endParaRPr>
          </a:p>
        </p:txBody>
      </p:sp>
    </p:spTree>
    <p:extLst>
      <p:ext uri="{BB962C8B-B14F-4D97-AF65-F5344CB8AC3E}">
        <p14:creationId xmlns:p14="http://schemas.microsoft.com/office/powerpoint/2010/main" val="93241097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6667">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6667">
                                          <p:cBhvr additive="base">
                                            <p:cTn id="7" dur="9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8" dur="9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6667">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14:bounceEnd="66667">
                                          <p:cBhvr additive="base">
                                            <p:cTn id="11" dur="9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12" dur="900" fill="hold"/>
                                            <p:tgtEl>
                                              <p:spTgt spid="10"/>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4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900" fill="hold"/>
                                            <p:tgtEl>
                                              <p:spTgt spid="9"/>
                                            </p:tgtEl>
                                            <p:attrNameLst>
                                              <p:attrName>ppt_x</p:attrName>
                                            </p:attrNameLst>
                                          </p:cBhvr>
                                          <p:tavLst>
                                            <p:tav tm="0">
                                              <p:val>
                                                <p:strVal val="#ppt_x"/>
                                              </p:val>
                                            </p:tav>
                                            <p:tav tm="100000">
                                              <p:val>
                                                <p:strVal val="#ppt_x"/>
                                              </p:val>
                                            </p:tav>
                                          </p:tavLst>
                                        </p:anim>
                                        <p:anim calcmode="lin" valueType="num">
                                          <p:cBhvr additive="base">
                                            <p:cTn id="8" dur="9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900" fill="hold"/>
                                            <p:tgtEl>
                                              <p:spTgt spid="10"/>
                                            </p:tgtEl>
                                            <p:attrNameLst>
                                              <p:attrName>ppt_x</p:attrName>
                                            </p:attrNameLst>
                                          </p:cBhvr>
                                          <p:tavLst>
                                            <p:tav tm="0">
                                              <p:val>
                                                <p:strVal val="#ppt_x"/>
                                              </p:val>
                                            </p:tav>
                                            <p:tav tm="100000">
                                              <p:val>
                                                <p:strVal val="#ppt_x"/>
                                              </p:val>
                                            </p:tav>
                                          </p:tavLst>
                                        </p:anim>
                                        <p:anim calcmode="lin" valueType="num">
                                          <p:cBhvr additive="base">
                                            <p:cTn id="12" dur="900" fill="hold"/>
                                            <p:tgtEl>
                                              <p:spTgt spid="10"/>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4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animBg="1"/>
          <p:bldP spid="18"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CD5132-D734-48FA-B729-459F29179596}"/>
              </a:ext>
            </a:extLst>
          </p:cNvPr>
          <p:cNvSpPr/>
          <p:nvPr/>
        </p:nvSpPr>
        <p:spPr>
          <a:xfrm>
            <a:off x="265041" y="286850"/>
            <a:ext cx="11781183" cy="6480313"/>
          </a:xfrm>
          <a:prstGeom prst="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nb-NO" dirty="0">
              <a:highlight>
                <a:srgbClr val="FF0000"/>
              </a:highlight>
            </a:endParaRPr>
          </a:p>
        </p:txBody>
      </p:sp>
      <p:sp>
        <p:nvSpPr>
          <p:cNvPr id="5" name="TextBox 4">
            <a:extLst>
              <a:ext uri="{FF2B5EF4-FFF2-40B4-BE49-F238E27FC236}">
                <a16:creationId xmlns:a16="http://schemas.microsoft.com/office/drawing/2014/main" id="{846BD5F3-D12B-411A-A76F-7DB7AD632236}"/>
              </a:ext>
            </a:extLst>
          </p:cNvPr>
          <p:cNvSpPr txBox="1"/>
          <p:nvPr/>
        </p:nvSpPr>
        <p:spPr>
          <a:xfrm>
            <a:off x="357924" y="713989"/>
            <a:ext cx="1521442" cy="369332"/>
          </a:xfrm>
          <a:prstGeom prst="rect">
            <a:avLst/>
          </a:prstGeom>
          <a:noFill/>
        </p:spPr>
        <p:txBody>
          <a:bodyPr wrap="none" rtlCol="0">
            <a:spAutoFit/>
          </a:bodyPr>
          <a:lstStyle/>
          <a:p>
            <a:r>
              <a:rPr lang="en-US" dirty="0"/>
              <a:t>Key Partners</a:t>
            </a:r>
            <a:endParaRPr lang="nb-NO" dirty="0"/>
          </a:p>
        </p:txBody>
      </p:sp>
      <p:cxnSp>
        <p:nvCxnSpPr>
          <p:cNvPr id="7" name="Straight Connector 6">
            <a:extLst>
              <a:ext uri="{FF2B5EF4-FFF2-40B4-BE49-F238E27FC236}">
                <a16:creationId xmlns:a16="http://schemas.microsoft.com/office/drawing/2014/main" id="{9F74431E-A3F1-49A1-93E8-77BC66DC4FC3}"/>
              </a:ext>
            </a:extLst>
          </p:cNvPr>
          <p:cNvCxnSpPr/>
          <p:nvPr/>
        </p:nvCxnSpPr>
        <p:spPr>
          <a:xfrm>
            <a:off x="265041" y="4797285"/>
            <a:ext cx="117720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A927E51-E5FA-4063-ACAA-2F5F74D589CF}"/>
              </a:ext>
            </a:extLst>
          </p:cNvPr>
          <p:cNvCxnSpPr>
            <a:cxnSpLocks/>
          </p:cNvCxnSpPr>
          <p:nvPr/>
        </p:nvCxnSpPr>
        <p:spPr>
          <a:xfrm>
            <a:off x="2510435" y="159023"/>
            <a:ext cx="0" cy="463691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C16216A-DD42-46BA-907D-8A6572C3D50A}"/>
              </a:ext>
            </a:extLst>
          </p:cNvPr>
          <p:cNvCxnSpPr>
            <a:cxnSpLocks/>
          </p:cNvCxnSpPr>
          <p:nvPr/>
        </p:nvCxnSpPr>
        <p:spPr>
          <a:xfrm>
            <a:off x="4989445" y="159025"/>
            <a:ext cx="0" cy="463691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F64DDC-2747-4922-8610-C7B4749094F0}"/>
              </a:ext>
            </a:extLst>
          </p:cNvPr>
          <p:cNvCxnSpPr>
            <a:cxnSpLocks/>
          </p:cNvCxnSpPr>
          <p:nvPr/>
        </p:nvCxnSpPr>
        <p:spPr>
          <a:xfrm>
            <a:off x="7427845" y="159024"/>
            <a:ext cx="0" cy="463691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D03705-684D-4E7B-9F7D-237838EFB294}"/>
              </a:ext>
            </a:extLst>
          </p:cNvPr>
          <p:cNvCxnSpPr>
            <a:cxnSpLocks/>
          </p:cNvCxnSpPr>
          <p:nvPr/>
        </p:nvCxnSpPr>
        <p:spPr>
          <a:xfrm>
            <a:off x="9760227" y="159023"/>
            <a:ext cx="7268" cy="463691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7BAD077-250A-48BF-B0C2-A509985BBF50}"/>
              </a:ext>
            </a:extLst>
          </p:cNvPr>
          <p:cNvCxnSpPr>
            <a:cxnSpLocks/>
          </p:cNvCxnSpPr>
          <p:nvPr/>
        </p:nvCxnSpPr>
        <p:spPr>
          <a:xfrm>
            <a:off x="6221896" y="4795937"/>
            <a:ext cx="0" cy="190303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4B61F22-E1C7-473A-9036-119ACE8F40F8}"/>
              </a:ext>
            </a:extLst>
          </p:cNvPr>
          <p:cNvCxnSpPr>
            <a:cxnSpLocks/>
          </p:cNvCxnSpPr>
          <p:nvPr/>
        </p:nvCxnSpPr>
        <p:spPr>
          <a:xfrm>
            <a:off x="2510435" y="2650428"/>
            <a:ext cx="247901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E492505-338B-410B-ACAA-D4BA204FD154}"/>
              </a:ext>
            </a:extLst>
          </p:cNvPr>
          <p:cNvCxnSpPr>
            <a:cxnSpLocks/>
          </p:cNvCxnSpPr>
          <p:nvPr/>
        </p:nvCxnSpPr>
        <p:spPr>
          <a:xfrm>
            <a:off x="7427845" y="2617298"/>
            <a:ext cx="233238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5814E67-27E0-409C-86E0-38E049DF352D}"/>
              </a:ext>
            </a:extLst>
          </p:cNvPr>
          <p:cNvSpPr txBox="1"/>
          <p:nvPr/>
        </p:nvSpPr>
        <p:spPr>
          <a:xfrm>
            <a:off x="2583324" y="705081"/>
            <a:ext cx="1615763" cy="369332"/>
          </a:xfrm>
          <a:prstGeom prst="rect">
            <a:avLst/>
          </a:prstGeom>
          <a:noFill/>
        </p:spPr>
        <p:txBody>
          <a:bodyPr wrap="none" rtlCol="0">
            <a:spAutoFit/>
          </a:bodyPr>
          <a:lstStyle/>
          <a:p>
            <a:r>
              <a:rPr lang="en-US" dirty="0"/>
              <a:t>Key Activities</a:t>
            </a:r>
            <a:endParaRPr lang="nb-NO" dirty="0"/>
          </a:p>
        </p:txBody>
      </p:sp>
      <p:sp>
        <p:nvSpPr>
          <p:cNvPr id="24" name="TextBox 23">
            <a:extLst>
              <a:ext uri="{FF2B5EF4-FFF2-40B4-BE49-F238E27FC236}">
                <a16:creationId xmlns:a16="http://schemas.microsoft.com/office/drawing/2014/main" id="{E51083D6-F2F0-4AB5-98F6-D60CEF625A6E}"/>
              </a:ext>
            </a:extLst>
          </p:cNvPr>
          <p:cNvSpPr txBox="1"/>
          <p:nvPr/>
        </p:nvSpPr>
        <p:spPr>
          <a:xfrm>
            <a:off x="2583324" y="2703438"/>
            <a:ext cx="1721753" cy="369332"/>
          </a:xfrm>
          <a:prstGeom prst="rect">
            <a:avLst/>
          </a:prstGeom>
          <a:noFill/>
        </p:spPr>
        <p:txBody>
          <a:bodyPr wrap="none" rtlCol="0">
            <a:spAutoFit/>
          </a:bodyPr>
          <a:lstStyle/>
          <a:p>
            <a:r>
              <a:rPr lang="en-US" dirty="0"/>
              <a:t>Key Resources</a:t>
            </a:r>
            <a:endParaRPr lang="nb-NO" dirty="0"/>
          </a:p>
        </p:txBody>
      </p:sp>
      <p:sp>
        <p:nvSpPr>
          <p:cNvPr id="25" name="TextBox 24">
            <a:extLst>
              <a:ext uri="{FF2B5EF4-FFF2-40B4-BE49-F238E27FC236}">
                <a16:creationId xmlns:a16="http://schemas.microsoft.com/office/drawing/2014/main" id="{2990ACE5-5233-44D6-935D-C77102D9CC9A}"/>
              </a:ext>
            </a:extLst>
          </p:cNvPr>
          <p:cNvSpPr txBox="1"/>
          <p:nvPr/>
        </p:nvSpPr>
        <p:spPr>
          <a:xfrm>
            <a:off x="5136557" y="685167"/>
            <a:ext cx="2144177" cy="369332"/>
          </a:xfrm>
          <a:prstGeom prst="rect">
            <a:avLst/>
          </a:prstGeom>
          <a:noFill/>
        </p:spPr>
        <p:txBody>
          <a:bodyPr wrap="none" rtlCol="0">
            <a:spAutoFit/>
          </a:bodyPr>
          <a:lstStyle/>
          <a:p>
            <a:r>
              <a:rPr lang="en-US" dirty="0"/>
              <a:t>Value Propositions</a:t>
            </a:r>
            <a:endParaRPr lang="nb-NO" dirty="0"/>
          </a:p>
        </p:txBody>
      </p:sp>
      <p:sp>
        <p:nvSpPr>
          <p:cNvPr id="26" name="TextBox 25">
            <a:extLst>
              <a:ext uri="{FF2B5EF4-FFF2-40B4-BE49-F238E27FC236}">
                <a16:creationId xmlns:a16="http://schemas.microsoft.com/office/drawing/2014/main" id="{083F6A77-2C68-4ED7-96E9-23831889BF12}"/>
              </a:ext>
            </a:extLst>
          </p:cNvPr>
          <p:cNvSpPr txBox="1"/>
          <p:nvPr/>
        </p:nvSpPr>
        <p:spPr>
          <a:xfrm>
            <a:off x="7515845" y="685167"/>
            <a:ext cx="1604927" cy="646331"/>
          </a:xfrm>
          <a:prstGeom prst="rect">
            <a:avLst/>
          </a:prstGeom>
          <a:noFill/>
        </p:spPr>
        <p:txBody>
          <a:bodyPr wrap="none" rtlCol="0">
            <a:spAutoFit/>
          </a:bodyPr>
          <a:lstStyle/>
          <a:p>
            <a:r>
              <a:rPr lang="en-US" dirty="0"/>
              <a:t>Customer </a:t>
            </a:r>
          </a:p>
          <a:p>
            <a:r>
              <a:rPr lang="en-US" dirty="0"/>
              <a:t>Relationships</a:t>
            </a:r>
            <a:endParaRPr lang="nb-NO" dirty="0"/>
          </a:p>
        </p:txBody>
      </p:sp>
      <p:sp>
        <p:nvSpPr>
          <p:cNvPr id="27" name="TextBox 26">
            <a:extLst>
              <a:ext uri="{FF2B5EF4-FFF2-40B4-BE49-F238E27FC236}">
                <a16:creationId xmlns:a16="http://schemas.microsoft.com/office/drawing/2014/main" id="{BD85A257-69F9-4C72-8477-0F6EAA0A4B1E}"/>
              </a:ext>
            </a:extLst>
          </p:cNvPr>
          <p:cNvSpPr txBox="1"/>
          <p:nvPr/>
        </p:nvSpPr>
        <p:spPr>
          <a:xfrm>
            <a:off x="9903229" y="623350"/>
            <a:ext cx="1284326" cy="646331"/>
          </a:xfrm>
          <a:prstGeom prst="rect">
            <a:avLst/>
          </a:prstGeom>
          <a:noFill/>
        </p:spPr>
        <p:txBody>
          <a:bodyPr wrap="none" rtlCol="0">
            <a:spAutoFit/>
          </a:bodyPr>
          <a:lstStyle/>
          <a:p>
            <a:r>
              <a:rPr lang="en-US" dirty="0"/>
              <a:t>Customer </a:t>
            </a:r>
          </a:p>
          <a:p>
            <a:r>
              <a:rPr lang="en-US" dirty="0"/>
              <a:t>Segments</a:t>
            </a:r>
            <a:endParaRPr lang="nb-NO" dirty="0"/>
          </a:p>
        </p:txBody>
      </p:sp>
      <p:sp>
        <p:nvSpPr>
          <p:cNvPr id="28" name="TextBox 27">
            <a:extLst>
              <a:ext uri="{FF2B5EF4-FFF2-40B4-BE49-F238E27FC236}">
                <a16:creationId xmlns:a16="http://schemas.microsoft.com/office/drawing/2014/main" id="{B67B90C8-787B-4524-9EE1-D7A7ADDDBA7C}"/>
              </a:ext>
            </a:extLst>
          </p:cNvPr>
          <p:cNvSpPr txBox="1"/>
          <p:nvPr/>
        </p:nvSpPr>
        <p:spPr>
          <a:xfrm>
            <a:off x="7521947" y="2673915"/>
            <a:ext cx="1186543" cy="369332"/>
          </a:xfrm>
          <a:prstGeom prst="rect">
            <a:avLst/>
          </a:prstGeom>
          <a:noFill/>
        </p:spPr>
        <p:txBody>
          <a:bodyPr wrap="none" rtlCol="0">
            <a:spAutoFit/>
          </a:bodyPr>
          <a:lstStyle/>
          <a:p>
            <a:r>
              <a:rPr lang="en-US" dirty="0"/>
              <a:t>Channels</a:t>
            </a:r>
            <a:endParaRPr lang="nb-NO" dirty="0"/>
          </a:p>
        </p:txBody>
      </p:sp>
      <p:sp>
        <p:nvSpPr>
          <p:cNvPr id="29" name="TextBox 28">
            <a:extLst>
              <a:ext uri="{FF2B5EF4-FFF2-40B4-BE49-F238E27FC236}">
                <a16:creationId xmlns:a16="http://schemas.microsoft.com/office/drawing/2014/main" id="{4F92A2BA-4073-4DC8-B865-B5DB7D3A5CBF}"/>
              </a:ext>
            </a:extLst>
          </p:cNvPr>
          <p:cNvSpPr txBox="1"/>
          <p:nvPr/>
        </p:nvSpPr>
        <p:spPr>
          <a:xfrm>
            <a:off x="301253" y="4929807"/>
            <a:ext cx="1681871" cy="369332"/>
          </a:xfrm>
          <a:prstGeom prst="rect">
            <a:avLst/>
          </a:prstGeom>
          <a:noFill/>
        </p:spPr>
        <p:txBody>
          <a:bodyPr wrap="none" rtlCol="0">
            <a:spAutoFit/>
          </a:bodyPr>
          <a:lstStyle/>
          <a:p>
            <a:r>
              <a:rPr lang="en-US" dirty="0"/>
              <a:t>Cost Structure</a:t>
            </a:r>
            <a:endParaRPr lang="nb-NO" dirty="0"/>
          </a:p>
        </p:txBody>
      </p:sp>
      <p:sp>
        <p:nvSpPr>
          <p:cNvPr id="30" name="TextBox 29">
            <a:extLst>
              <a:ext uri="{FF2B5EF4-FFF2-40B4-BE49-F238E27FC236}">
                <a16:creationId xmlns:a16="http://schemas.microsoft.com/office/drawing/2014/main" id="{54828B09-8AEB-44B7-B5C9-7C74483EF5AC}"/>
              </a:ext>
            </a:extLst>
          </p:cNvPr>
          <p:cNvSpPr txBox="1"/>
          <p:nvPr/>
        </p:nvSpPr>
        <p:spPr>
          <a:xfrm>
            <a:off x="6320243" y="4928075"/>
            <a:ext cx="1809278" cy="369332"/>
          </a:xfrm>
          <a:prstGeom prst="rect">
            <a:avLst/>
          </a:prstGeom>
          <a:noFill/>
        </p:spPr>
        <p:txBody>
          <a:bodyPr wrap="none" rtlCol="0">
            <a:spAutoFit/>
          </a:bodyPr>
          <a:lstStyle/>
          <a:p>
            <a:r>
              <a:rPr lang="en-US" dirty="0"/>
              <a:t>Revenue Streams</a:t>
            </a:r>
            <a:endParaRPr lang="nb-NO" b="1" dirty="0"/>
          </a:p>
        </p:txBody>
      </p:sp>
      <p:sp>
        <p:nvSpPr>
          <p:cNvPr id="31" name="TextBox 30">
            <a:extLst>
              <a:ext uri="{FF2B5EF4-FFF2-40B4-BE49-F238E27FC236}">
                <a16:creationId xmlns:a16="http://schemas.microsoft.com/office/drawing/2014/main" id="{CF3B9B5B-1FDB-4DDE-BBAF-20CDC68467AE}"/>
              </a:ext>
            </a:extLst>
          </p:cNvPr>
          <p:cNvSpPr txBox="1"/>
          <p:nvPr/>
        </p:nvSpPr>
        <p:spPr>
          <a:xfrm>
            <a:off x="9797287" y="1389523"/>
            <a:ext cx="2218450"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Alle</a:t>
            </a:r>
            <a:r>
              <a:rPr lang="en-US" sz="1400" dirty="0"/>
              <a:t> </a:t>
            </a:r>
            <a:r>
              <a:rPr lang="en-US" sz="1400" dirty="0" err="1"/>
              <a:t>som</a:t>
            </a:r>
            <a:r>
              <a:rPr lang="en-US" sz="1400" dirty="0"/>
              <a:t> </a:t>
            </a:r>
            <a:r>
              <a:rPr lang="en-US" sz="1400" dirty="0" err="1"/>
              <a:t>har</a:t>
            </a:r>
            <a:r>
              <a:rPr lang="en-US" sz="1400" dirty="0"/>
              <a:t> </a:t>
            </a:r>
            <a:r>
              <a:rPr lang="en-US" sz="1400" dirty="0" err="1"/>
              <a:t>tjenestepensjon</a:t>
            </a:r>
            <a:r>
              <a:rPr lang="en-US" sz="1400" dirty="0"/>
              <a:t>, </a:t>
            </a:r>
            <a:r>
              <a:rPr lang="en-US" sz="1400" dirty="0" err="1"/>
              <a:t>gruppeliv</a:t>
            </a:r>
            <a:r>
              <a:rPr lang="en-US" sz="1400" dirty="0"/>
              <a:t>, mm.</a:t>
            </a:r>
          </a:p>
          <a:p>
            <a:pPr marL="285750" indent="-285750">
              <a:buFont typeface="Arial" panose="020B0604020202020204" pitchFamily="34" charset="0"/>
              <a:buChar char="•"/>
            </a:pPr>
            <a:r>
              <a:rPr lang="en-US" sz="1400" dirty="0"/>
              <a:t>Stand alone </a:t>
            </a:r>
            <a:r>
              <a:rPr lang="en-US" sz="1400" dirty="0" err="1"/>
              <a:t>salg</a:t>
            </a:r>
            <a:r>
              <a:rPr lang="en-US" sz="1400" dirty="0"/>
              <a:t> </a:t>
            </a:r>
            <a:r>
              <a:rPr lang="en-US" sz="1400" dirty="0" err="1"/>
              <a:t>til</a:t>
            </a:r>
            <a:r>
              <a:rPr lang="en-US" sz="1400" dirty="0"/>
              <a:t> </a:t>
            </a:r>
            <a:r>
              <a:rPr lang="en-US" sz="1400" dirty="0" err="1"/>
              <a:t>privat</a:t>
            </a:r>
            <a:r>
              <a:rPr lang="en-US" sz="1400" dirty="0"/>
              <a:t> </a:t>
            </a:r>
            <a:r>
              <a:rPr lang="en-US" sz="1400" dirty="0" err="1"/>
              <a:t>personer</a:t>
            </a:r>
            <a:r>
              <a:rPr lang="en-US" sz="1400" dirty="0"/>
              <a:t>. </a:t>
            </a:r>
          </a:p>
          <a:p>
            <a:pPr marL="285750" indent="-285750">
              <a:buFont typeface="Arial" panose="020B0604020202020204" pitchFamily="34" charset="0"/>
              <a:buChar char="•"/>
            </a:pPr>
            <a:endParaRPr lang="en-US" sz="1400" dirty="0"/>
          </a:p>
          <a:p>
            <a:endParaRPr lang="nb-NO" sz="1400" dirty="0"/>
          </a:p>
        </p:txBody>
      </p:sp>
      <p:sp>
        <p:nvSpPr>
          <p:cNvPr id="32" name="TextBox 31">
            <a:extLst>
              <a:ext uri="{FF2B5EF4-FFF2-40B4-BE49-F238E27FC236}">
                <a16:creationId xmlns:a16="http://schemas.microsoft.com/office/drawing/2014/main" id="{134B5384-3F2E-4FC8-94C1-FE3295CB81A2}"/>
              </a:ext>
            </a:extLst>
          </p:cNvPr>
          <p:cNvSpPr txBox="1"/>
          <p:nvPr/>
        </p:nvSpPr>
        <p:spPr>
          <a:xfrm>
            <a:off x="7511703" y="3059736"/>
            <a:ext cx="2218450"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Sosiale</a:t>
            </a:r>
            <a:r>
              <a:rPr lang="en-US" sz="1400" dirty="0"/>
              <a:t> media</a:t>
            </a:r>
          </a:p>
          <a:p>
            <a:pPr marL="285750" indent="-285750">
              <a:buFont typeface="Arial" panose="020B0604020202020204" pitchFamily="34" charset="0"/>
              <a:buChar char="•"/>
            </a:pPr>
            <a:r>
              <a:rPr lang="en-US" sz="1400" dirty="0"/>
              <a:t>Influencers</a:t>
            </a:r>
          </a:p>
        </p:txBody>
      </p:sp>
      <p:sp>
        <p:nvSpPr>
          <p:cNvPr id="33" name="TextBox 32">
            <a:extLst>
              <a:ext uri="{FF2B5EF4-FFF2-40B4-BE49-F238E27FC236}">
                <a16:creationId xmlns:a16="http://schemas.microsoft.com/office/drawing/2014/main" id="{FB402B11-F1F9-4477-8FD8-C43CB44A5A5C}"/>
              </a:ext>
            </a:extLst>
          </p:cNvPr>
          <p:cNvSpPr txBox="1"/>
          <p:nvPr/>
        </p:nvSpPr>
        <p:spPr>
          <a:xfrm>
            <a:off x="2594293" y="3099323"/>
            <a:ext cx="2218450"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Riktige</a:t>
            </a:r>
            <a:r>
              <a:rPr lang="en-US" sz="1400" dirty="0"/>
              <a:t> folk </a:t>
            </a:r>
            <a:r>
              <a:rPr lang="en-US" sz="1400" dirty="0" err="1"/>
              <a:t>og</a:t>
            </a:r>
            <a:r>
              <a:rPr lang="en-US" sz="1400" dirty="0"/>
              <a:t> team</a:t>
            </a:r>
          </a:p>
          <a:p>
            <a:pPr marL="742950" lvl="1" indent="-285750">
              <a:buFont typeface="Arial" panose="020B0604020202020204" pitchFamily="34" charset="0"/>
              <a:buChar char="•"/>
            </a:pPr>
            <a:r>
              <a:rPr lang="en-US" sz="1400" dirty="0" err="1"/>
              <a:t>Juridisk</a:t>
            </a:r>
            <a:endParaRPr lang="en-US" sz="1400" dirty="0"/>
          </a:p>
          <a:p>
            <a:pPr marL="742950" lvl="1" indent="-285750">
              <a:buFont typeface="Arial" panose="020B0604020202020204" pitchFamily="34" charset="0"/>
              <a:buChar char="•"/>
            </a:pPr>
            <a:r>
              <a:rPr lang="en-US" sz="1400" dirty="0"/>
              <a:t>IT </a:t>
            </a:r>
            <a:r>
              <a:rPr lang="en-US" sz="1400" dirty="0" err="1"/>
              <a:t>utvikling</a:t>
            </a:r>
            <a:endParaRPr lang="en-US" sz="1400" dirty="0"/>
          </a:p>
          <a:p>
            <a:pPr marL="742950" lvl="1" indent="-285750">
              <a:buFont typeface="Arial" panose="020B0604020202020204" pitchFamily="34" charset="0"/>
              <a:buChar char="•"/>
            </a:pPr>
            <a:r>
              <a:rPr lang="en-US" sz="1400" dirty="0"/>
              <a:t>UX design</a:t>
            </a:r>
          </a:p>
          <a:p>
            <a:pPr marL="285750" indent="-285750">
              <a:buFont typeface="Arial" panose="020B0604020202020204" pitchFamily="34" charset="0"/>
              <a:buChar char="•"/>
            </a:pPr>
            <a:r>
              <a:rPr lang="en-US" sz="1400" dirty="0" err="1"/>
              <a:t>Finansiering</a:t>
            </a:r>
            <a:endParaRPr lang="nb-NO" sz="1400" dirty="0"/>
          </a:p>
        </p:txBody>
      </p:sp>
      <p:sp>
        <p:nvSpPr>
          <p:cNvPr id="34" name="TextBox 33">
            <a:extLst>
              <a:ext uri="{FF2B5EF4-FFF2-40B4-BE49-F238E27FC236}">
                <a16:creationId xmlns:a16="http://schemas.microsoft.com/office/drawing/2014/main" id="{FA2E4C46-BF41-4DD7-8C3D-C9C00D598982}"/>
              </a:ext>
            </a:extLst>
          </p:cNvPr>
          <p:cNvSpPr txBox="1"/>
          <p:nvPr/>
        </p:nvSpPr>
        <p:spPr>
          <a:xfrm>
            <a:off x="5048122" y="1287666"/>
            <a:ext cx="2218450" cy="1815882"/>
          </a:xfrm>
          <a:prstGeom prst="rect">
            <a:avLst/>
          </a:prstGeom>
          <a:noFill/>
        </p:spPr>
        <p:txBody>
          <a:bodyPr wrap="square" rtlCol="0">
            <a:spAutoFit/>
          </a:bodyPr>
          <a:lstStyle/>
          <a:p>
            <a:pPr marL="285750" indent="-285750">
              <a:buFont typeface="Arial" panose="020B0604020202020204" pitchFamily="34" charset="0"/>
              <a:buChar char="•"/>
            </a:pPr>
            <a:r>
              <a:rPr lang="nb-NO" sz="1400" dirty="0"/>
              <a:t>HelpKit vil utvide finansbransjens verditilbud til egne kunder.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err="1"/>
              <a:t>HelpKit</a:t>
            </a:r>
            <a:r>
              <a:rPr lang="en-US" sz="1400" dirty="0"/>
              <a:t> </a:t>
            </a:r>
            <a:r>
              <a:rPr lang="en-US" sz="1400" dirty="0" err="1"/>
              <a:t>hjelper</a:t>
            </a:r>
            <a:r>
              <a:rPr lang="en-US" sz="1400" dirty="0"/>
              <a:t> </a:t>
            </a:r>
            <a:r>
              <a:rPr lang="en-US" sz="1400" dirty="0" err="1"/>
              <a:t>deg</a:t>
            </a:r>
            <a:r>
              <a:rPr lang="en-US" sz="1400" dirty="0"/>
              <a:t> </a:t>
            </a:r>
            <a:r>
              <a:rPr lang="en-US" sz="1400" dirty="0" err="1"/>
              <a:t>som</a:t>
            </a:r>
            <a:r>
              <a:rPr lang="en-US" sz="1400" dirty="0"/>
              <a:t> </a:t>
            </a:r>
            <a:r>
              <a:rPr lang="en-US" sz="1400" dirty="0" err="1"/>
              <a:t>medlem</a:t>
            </a:r>
            <a:r>
              <a:rPr lang="en-US" sz="1400" dirty="0"/>
              <a:t> </a:t>
            </a:r>
            <a:r>
              <a:rPr lang="en-US" sz="1400" dirty="0" err="1"/>
              <a:t>når</a:t>
            </a:r>
            <a:r>
              <a:rPr lang="en-US" sz="1400" dirty="0"/>
              <a:t> du </a:t>
            </a:r>
            <a:r>
              <a:rPr lang="en-US" sz="1400" dirty="0" err="1"/>
              <a:t>trenger</a:t>
            </a:r>
            <a:r>
              <a:rPr lang="en-US" sz="1400" dirty="0"/>
              <a:t> </a:t>
            </a:r>
            <a:r>
              <a:rPr lang="en-US" sz="1400" dirty="0" err="1"/>
              <a:t>det</a:t>
            </a:r>
            <a:r>
              <a:rPr lang="en-US" sz="1400" dirty="0"/>
              <a:t> </a:t>
            </a:r>
            <a:r>
              <a:rPr lang="en-US" sz="1400" dirty="0" err="1"/>
              <a:t>som</a:t>
            </a:r>
            <a:r>
              <a:rPr lang="en-US" sz="1400" dirty="0"/>
              <a:t> </a:t>
            </a:r>
            <a:r>
              <a:rPr lang="en-US" sz="1400" dirty="0" err="1"/>
              <a:t>mest</a:t>
            </a:r>
            <a:r>
              <a:rPr lang="en-US" sz="1400" dirty="0"/>
              <a:t>.</a:t>
            </a:r>
            <a:endParaRPr lang="nb-NO" sz="1400" dirty="0"/>
          </a:p>
        </p:txBody>
      </p:sp>
      <p:sp>
        <p:nvSpPr>
          <p:cNvPr id="35" name="TextBox 34">
            <a:extLst>
              <a:ext uri="{FF2B5EF4-FFF2-40B4-BE49-F238E27FC236}">
                <a16:creationId xmlns:a16="http://schemas.microsoft.com/office/drawing/2014/main" id="{1E5A1EBF-CBB9-49D4-BA46-D41D5261AF12}"/>
              </a:ext>
            </a:extLst>
          </p:cNvPr>
          <p:cNvSpPr txBox="1"/>
          <p:nvPr/>
        </p:nvSpPr>
        <p:spPr>
          <a:xfrm>
            <a:off x="6412721" y="5313014"/>
            <a:ext cx="4917887"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Egenkapital</a:t>
            </a:r>
            <a:endParaRPr lang="en-US" sz="1400" dirty="0"/>
          </a:p>
          <a:p>
            <a:pPr marL="285750" indent="-285750">
              <a:buFont typeface="Arial" panose="020B0604020202020204" pitchFamily="34" charset="0"/>
              <a:buChar char="•"/>
            </a:pPr>
            <a:r>
              <a:rPr lang="en-US" sz="1400" dirty="0" err="1"/>
              <a:t>Innovasjon</a:t>
            </a:r>
            <a:r>
              <a:rPr lang="en-US" sz="1400" dirty="0"/>
              <a:t> Norge – </a:t>
            </a:r>
            <a:r>
              <a:rPr lang="en-US" sz="1400" dirty="0" err="1"/>
              <a:t>Markedsavklaringstilskudd</a:t>
            </a:r>
            <a:endParaRPr lang="en-US" sz="1400" dirty="0"/>
          </a:p>
          <a:p>
            <a:pPr marL="285750" indent="-285750">
              <a:buFont typeface="Arial" panose="020B0604020202020204" pitchFamily="34" charset="0"/>
              <a:buChar char="•"/>
            </a:pPr>
            <a:r>
              <a:rPr lang="en-US" sz="1400" dirty="0"/>
              <a:t>Crowdfunding</a:t>
            </a:r>
          </a:p>
          <a:p>
            <a:pPr marL="285750" indent="-285750">
              <a:buFont typeface="Arial" panose="020B0604020202020204" pitchFamily="34" charset="0"/>
              <a:buChar char="•"/>
            </a:pPr>
            <a:r>
              <a:rPr lang="en-US" sz="1400" dirty="0"/>
              <a:t>Investors</a:t>
            </a:r>
            <a:endParaRPr lang="nb-NO" sz="1400" dirty="0"/>
          </a:p>
        </p:txBody>
      </p:sp>
      <p:sp>
        <p:nvSpPr>
          <p:cNvPr id="36" name="TextBox 35">
            <a:extLst>
              <a:ext uri="{FF2B5EF4-FFF2-40B4-BE49-F238E27FC236}">
                <a16:creationId xmlns:a16="http://schemas.microsoft.com/office/drawing/2014/main" id="{1B55E7D4-AEBE-413C-8F6E-D7287EA63617}"/>
              </a:ext>
            </a:extLst>
          </p:cNvPr>
          <p:cNvSpPr txBox="1"/>
          <p:nvPr/>
        </p:nvSpPr>
        <p:spPr>
          <a:xfrm>
            <a:off x="2570368" y="1343421"/>
            <a:ext cx="2335437"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Verifisere</a:t>
            </a:r>
            <a:r>
              <a:rPr lang="en-US" sz="1400" dirty="0"/>
              <a:t> </a:t>
            </a:r>
            <a:r>
              <a:rPr lang="en-US" sz="1400" dirty="0" err="1"/>
              <a:t>markeds</a:t>
            </a:r>
            <a:r>
              <a:rPr lang="en-US" sz="1400" dirty="0"/>
              <a:t> </a:t>
            </a:r>
            <a:r>
              <a:rPr lang="en-US" sz="1400" dirty="0" err="1"/>
              <a:t>interesse</a:t>
            </a:r>
            <a:endParaRPr lang="en-US" sz="1400" dirty="0"/>
          </a:p>
          <a:p>
            <a:pPr marL="285750" indent="-285750">
              <a:buFont typeface="Arial" panose="020B0604020202020204" pitchFamily="34" charset="0"/>
              <a:buChar char="•"/>
            </a:pPr>
            <a:r>
              <a:rPr lang="en-US" sz="1400" dirty="0" err="1"/>
              <a:t>Utvikle</a:t>
            </a:r>
            <a:r>
              <a:rPr lang="en-US" sz="1400" dirty="0"/>
              <a:t> prototype</a:t>
            </a:r>
          </a:p>
          <a:p>
            <a:pPr marL="285750" indent="-285750">
              <a:buFont typeface="Arial" panose="020B0604020202020204" pitchFamily="34" charset="0"/>
              <a:buChar char="•"/>
            </a:pPr>
            <a:r>
              <a:rPr lang="en-US" sz="1400" dirty="0" err="1"/>
              <a:t>Brukertesting</a:t>
            </a:r>
            <a:endParaRPr lang="en-US" sz="1400" dirty="0"/>
          </a:p>
          <a:p>
            <a:pPr marL="285750" indent="-285750">
              <a:buFont typeface="Arial" panose="020B0604020202020204" pitchFamily="34" charset="0"/>
              <a:buChar char="•"/>
            </a:pPr>
            <a:r>
              <a:rPr lang="en-US" sz="1400" dirty="0" err="1"/>
              <a:t>Utvikle</a:t>
            </a:r>
            <a:r>
              <a:rPr lang="en-US" sz="1400" dirty="0"/>
              <a:t> </a:t>
            </a:r>
            <a:r>
              <a:rPr lang="en-US" sz="1400" dirty="0" err="1"/>
              <a:t>forretningsmodell</a:t>
            </a:r>
            <a:endParaRPr lang="nb-NO" sz="1400" dirty="0"/>
          </a:p>
        </p:txBody>
      </p:sp>
      <p:sp>
        <p:nvSpPr>
          <p:cNvPr id="37" name="TextBox 36">
            <a:extLst>
              <a:ext uri="{FF2B5EF4-FFF2-40B4-BE49-F238E27FC236}">
                <a16:creationId xmlns:a16="http://schemas.microsoft.com/office/drawing/2014/main" id="{7033FA8C-A9C8-4AC9-9D56-3AE25E169938}"/>
              </a:ext>
            </a:extLst>
          </p:cNvPr>
          <p:cNvSpPr txBox="1"/>
          <p:nvPr/>
        </p:nvSpPr>
        <p:spPr>
          <a:xfrm>
            <a:off x="419965" y="1329639"/>
            <a:ext cx="2142997"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Impact Challenge</a:t>
            </a:r>
          </a:p>
          <a:p>
            <a:pPr marL="285750" indent="-285750">
              <a:buFont typeface="Arial" panose="020B0604020202020204" pitchFamily="34" charset="0"/>
              <a:buChar char="•"/>
            </a:pPr>
            <a:r>
              <a:rPr lang="en-US" sz="1400" dirty="0" err="1"/>
              <a:t>Innovasjon</a:t>
            </a:r>
            <a:r>
              <a:rPr lang="en-US" sz="1400" dirty="0"/>
              <a:t> Norge</a:t>
            </a:r>
          </a:p>
          <a:p>
            <a:pPr marL="285750" indent="-285750">
              <a:buFont typeface="Arial" panose="020B0604020202020204" pitchFamily="34" charset="0"/>
              <a:buChar char="•"/>
            </a:pPr>
            <a:r>
              <a:rPr lang="en-US" sz="1400" dirty="0"/>
              <a:t>Angel investors</a:t>
            </a:r>
          </a:p>
        </p:txBody>
      </p:sp>
      <p:sp>
        <p:nvSpPr>
          <p:cNvPr id="38" name="TextBox 37">
            <a:extLst>
              <a:ext uri="{FF2B5EF4-FFF2-40B4-BE49-F238E27FC236}">
                <a16:creationId xmlns:a16="http://schemas.microsoft.com/office/drawing/2014/main" id="{310276AD-4E1B-470C-8A96-6C476BEF57EB}"/>
              </a:ext>
            </a:extLst>
          </p:cNvPr>
          <p:cNvSpPr txBox="1"/>
          <p:nvPr/>
        </p:nvSpPr>
        <p:spPr>
          <a:xfrm>
            <a:off x="391423" y="5248976"/>
            <a:ext cx="4917887"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Lønn</a:t>
            </a:r>
            <a:endParaRPr lang="en-US" sz="1400" dirty="0"/>
          </a:p>
          <a:p>
            <a:pPr marL="285750" indent="-285750">
              <a:buFont typeface="Arial" panose="020B0604020202020204" pitchFamily="34" charset="0"/>
              <a:buChar char="•"/>
            </a:pPr>
            <a:r>
              <a:rPr lang="en-US" sz="1400" dirty="0" err="1"/>
              <a:t>Reisekostnader</a:t>
            </a:r>
            <a:endParaRPr lang="en-US" sz="1400" dirty="0"/>
          </a:p>
          <a:p>
            <a:pPr marL="285750" indent="-285750">
              <a:buFont typeface="Arial" panose="020B0604020202020204" pitchFamily="34" charset="0"/>
              <a:buChar char="•"/>
            </a:pPr>
            <a:r>
              <a:rPr lang="en-US" sz="1400" dirty="0" err="1"/>
              <a:t>Utviklings</a:t>
            </a:r>
            <a:r>
              <a:rPr lang="en-US" sz="1400" dirty="0"/>
              <a:t> </a:t>
            </a:r>
            <a:r>
              <a:rPr lang="en-US" sz="1400" dirty="0" err="1"/>
              <a:t>kostnader</a:t>
            </a:r>
            <a:r>
              <a:rPr lang="en-US" sz="1400" dirty="0"/>
              <a:t> for prototype</a:t>
            </a:r>
          </a:p>
          <a:p>
            <a:pPr marL="285750" indent="-285750">
              <a:buFont typeface="Arial" panose="020B0604020202020204" pitchFamily="34" charset="0"/>
              <a:buChar char="•"/>
            </a:pPr>
            <a:r>
              <a:rPr lang="en-US" sz="1400" dirty="0" err="1"/>
              <a:t>Juridisk</a:t>
            </a:r>
            <a:r>
              <a:rPr lang="en-US" sz="1400" dirty="0"/>
              <a:t> </a:t>
            </a:r>
            <a:r>
              <a:rPr lang="en-US" sz="1400" dirty="0" err="1"/>
              <a:t>bistand</a:t>
            </a:r>
            <a:endParaRPr lang="nb-NO" sz="1400" dirty="0"/>
          </a:p>
        </p:txBody>
      </p:sp>
      <p:sp>
        <p:nvSpPr>
          <p:cNvPr id="39" name="TextBox 38">
            <a:extLst>
              <a:ext uri="{FF2B5EF4-FFF2-40B4-BE49-F238E27FC236}">
                <a16:creationId xmlns:a16="http://schemas.microsoft.com/office/drawing/2014/main" id="{E4A9C530-B675-47E0-9E73-FAF395905AC4}"/>
              </a:ext>
            </a:extLst>
          </p:cNvPr>
          <p:cNvSpPr txBox="1"/>
          <p:nvPr/>
        </p:nvSpPr>
        <p:spPr>
          <a:xfrm>
            <a:off x="7511492" y="1451078"/>
            <a:ext cx="2218450"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Bedriftsklubb</a:t>
            </a:r>
            <a:endParaRPr lang="en-US" sz="1400" dirty="0"/>
          </a:p>
          <a:p>
            <a:pPr marL="285750" indent="-285750">
              <a:buFont typeface="Arial" panose="020B0604020202020204" pitchFamily="34" charset="0"/>
              <a:buChar char="•"/>
            </a:pPr>
            <a:r>
              <a:rPr lang="en-US" sz="1400" dirty="0" err="1"/>
              <a:t>Medlemsklubb</a:t>
            </a:r>
            <a:endParaRPr lang="en-US" sz="1400" dirty="0"/>
          </a:p>
        </p:txBody>
      </p:sp>
      <p:sp>
        <p:nvSpPr>
          <p:cNvPr id="2" name="Rektangel 1">
            <a:extLst>
              <a:ext uri="{FF2B5EF4-FFF2-40B4-BE49-F238E27FC236}">
                <a16:creationId xmlns:a16="http://schemas.microsoft.com/office/drawing/2014/main" id="{D416BDF6-27FA-474F-95A3-C3FF93CF31AF}"/>
              </a:ext>
            </a:extLst>
          </p:cNvPr>
          <p:cNvSpPr/>
          <p:nvPr/>
        </p:nvSpPr>
        <p:spPr>
          <a:xfrm>
            <a:off x="205266" y="161509"/>
            <a:ext cx="11839967" cy="478828"/>
          </a:xfrm>
          <a:prstGeom prst="rect">
            <a:avLst/>
          </a:prstGeom>
          <a:solidFill>
            <a:srgbClr val="DC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TekstSylinder 2">
            <a:extLst>
              <a:ext uri="{FF2B5EF4-FFF2-40B4-BE49-F238E27FC236}">
                <a16:creationId xmlns:a16="http://schemas.microsoft.com/office/drawing/2014/main" id="{1623FEBD-76DE-4623-8875-64427B0739E2}"/>
              </a:ext>
            </a:extLst>
          </p:cNvPr>
          <p:cNvSpPr txBox="1"/>
          <p:nvPr/>
        </p:nvSpPr>
        <p:spPr>
          <a:xfrm>
            <a:off x="2850367" y="171544"/>
            <a:ext cx="7045716" cy="461665"/>
          </a:xfrm>
          <a:prstGeom prst="rect">
            <a:avLst/>
          </a:prstGeom>
          <a:noFill/>
        </p:spPr>
        <p:txBody>
          <a:bodyPr wrap="square" rtlCol="0">
            <a:spAutoFit/>
          </a:bodyPr>
          <a:lstStyle/>
          <a:p>
            <a:r>
              <a:rPr lang="nb-NO" sz="2400" dirty="0">
                <a:solidFill>
                  <a:schemeClr val="bg1"/>
                </a:solidFill>
              </a:rPr>
              <a:t>Business Canvas Modell – startup-phase for HelpKit</a:t>
            </a:r>
          </a:p>
        </p:txBody>
      </p:sp>
      <p:sp>
        <p:nvSpPr>
          <p:cNvPr id="44" name="Freeform 112">
            <a:extLst>
              <a:ext uri="{FF2B5EF4-FFF2-40B4-BE49-F238E27FC236}">
                <a16:creationId xmlns:a16="http://schemas.microsoft.com/office/drawing/2014/main" id="{73C99A32-D0CE-4DC3-AD75-370D4CDE6A0D}"/>
              </a:ext>
            </a:extLst>
          </p:cNvPr>
          <p:cNvSpPr>
            <a:spLocks noEditPoints="1"/>
          </p:cNvSpPr>
          <p:nvPr/>
        </p:nvSpPr>
        <p:spPr bwMode="auto">
          <a:xfrm>
            <a:off x="4031213" y="5675246"/>
            <a:ext cx="540060" cy="603787"/>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TekstSylinder 3">
            <a:extLst>
              <a:ext uri="{FF2B5EF4-FFF2-40B4-BE49-F238E27FC236}">
                <a16:creationId xmlns:a16="http://schemas.microsoft.com/office/drawing/2014/main" id="{EB3E422C-979A-46E3-816B-C208DDE05B48}"/>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
        <p:nvSpPr>
          <p:cNvPr id="53" name="Freeform 80">
            <a:extLst>
              <a:ext uri="{FF2B5EF4-FFF2-40B4-BE49-F238E27FC236}">
                <a16:creationId xmlns:a16="http://schemas.microsoft.com/office/drawing/2014/main" id="{577EEC11-C505-4B48-B5E6-4FD8C0D699AC}"/>
              </a:ext>
            </a:extLst>
          </p:cNvPr>
          <p:cNvSpPr>
            <a:spLocks noEditPoints="1"/>
          </p:cNvSpPr>
          <p:nvPr/>
        </p:nvSpPr>
        <p:spPr bwMode="auto">
          <a:xfrm>
            <a:off x="9152831" y="847136"/>
            <a:ext cx="469107" cy="452779"/>
          </a:xfrm>
          <a:custGeom>
            <a:avLst/>
            <a:gdLst>
              <a:gd name="T0" fmla="*/ 314 w 628"/>
              <a:gd name="T1" fmla="*/ 583 h 583"/>
              <a:gd name="T2" fmla="*/ 0 w 628"/>
              <a:gd name="T3" fmla="*/ 194 h 583"/>
              <a:gd name="T4" fmla="*/ 160 w 628"/>
              <a:gd name="T5" fmla="*/ 0 h 583"/>
              <a:gd name="T6" fmla="*/ 314 w 628"/>
              <a:gd name="T7" fmla="*/ 84 h 583"/>
              <a:gd name="T8" fmla="*/ 467 w 628"/>
              <a:gd name="T9" fmla="*/ 0 h 583"/>
              <a:gd name="T10" fmla="*/ 628 w 628"/>
              <a:gd name="T11" fmla="*/ 194 h 583"/>
              <a:gd name="T12" fmla="*/ 314 w 628"/>
              <a:gd name="T13" fmla="*/ 583 h 583"/>
              <a:gd name="T14" fmla="*/ 160 w 628"/>
              <a:gd name="T15" fmla="*/ 14 h 583"/>
              <a:gd name="T16" fmla="*/ 14 w 628"/>
              <a:gd name="T17" fmla="*/ 194 h 583"/>
              <a:gd name="T18" fmla="*/ 140 w 628"/>
              <a:gd name="T19" fmla="*/ 458 h 583"/>
              <a:gd name="T20" fmla="*/ 314 w 628"/>
              <a:gd name="T21" fmla="*/ 569 h 583"/>
              <a:gd name="T22" fmla="*/ 488 w 628"/>
              <a:gd name="T23" fmla="*/ 458 h 583"/>
              <a:gd name="T24" fmla="*/ 614 w 628"/>
              <a:gd name="T25" fmla="*/ 194 h 583"/>
              <a:gd name="T26" fmla="*/ 467 w 628"/>
              <a:gd name="T27" fmla="*/ 14 h 583"/>
              <a:gd name="T28" fmla="*/ 321 w 628"/>
              <a:gd name="T29" fmla="*/ 116 h 583"/>
              <a:gd name="T30" fmla="*/ 314 w 628"/>
              <a:gd name="T31" fmla="*/ 123 h 583"/>
              <a:gd name="T32" fmla="*/ 307 w 628"/>
              <a:gd name="T33" fmla="*/ 116 h 583"/>
              <a:gd name="T34" fmla="*/ 160 w 628"/>
              <a:gd name="T35" fmla="*/ 14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8" h="583">
                <a:moveTo>
                  <a:pt x="314" y="583"/>
                </a:moveTo>
                <a:cubicBezTo>
                  <a:pt x="239" y="583"/>
                  <a:pt x="0" y="403"/>
                  <a:pt x="0" y="194"/>
                </a:cubicBezTo>
                <a:cubicBezTo>
                  <a:pt x="0" y="102"/>
                  <a:pt x="68" y="0"/>
                  <a:pt x="160" y="0"/>
                </a:cubicBezTo>
                <a:cubicBezTo>
                  <a:pt x="230" y="0"/>
                  <a:pt x="294" y="37"/>
                  <a:pt x="314" y="84"/>
                </a:cubicBezTo>
                <a:cubicBezTo>
                  <a:pt x="335" y="37"/>
                  <a:pt x="398" y="0"/>
                  <a:pt x="467" y="0"/>
                </a:cubicBezTo>
                <a:cubicBezTo>
                  <a:pt x="559" y="0"/>
                  <a:pt x="628" y="102"/>
                  <a:pt x="628" y="194"/>
                </a:cubicBezTo>
                <a:cubicBezTo>
                  <a:pt x="628" y="403"/>
                  <a:pt x="388" y="583"/>
                  <a:pt x="314" y="583"/>
                </a:cubicBezTo>
                <a:close/>
                <a:moveTo>
                  <a:pt x="160" y="14"/>
                </a:moveTo>
                <a:cubicBezTo>
                  <a:pt x="91" y="14"/>
                  <a:pt x="14" y="91"/>
                  <a:pt x="14" y="194"/>
                </a:cubicBezTo>
                <a:cubicBezTo>
                  <a:pt x="14" y="312"/>
                  <a:pt x="93" y="410"/>
                  <a:pt x="140" y="458"/>
                </a:cubicBezTo>
                <a:cubicBezTo>
                  <a:pt x="207" y="526"/>
                  <a:pt x="282" y="569"/>
                  <a:pt x="314" y="569"/>
                </a:cubicBezTo>
                <a:cubicBezTo>
                  <a:pt x="345" y="569"/>
                  <a:pt x="421" y="526"/>
                  <a:pt x="488" y="458"/>
                </a:cubicBezTo>
                <a:cubicBezTo>
                  <a:pt x="535" y="410"/>
                  <a:pt x="614" y="312"/>
                  <a:pt x="614" y="194"/>
                </a:cubicBezTo>
                <a:cubicBezTo>
                  <a:pt x="614" y="91"/>
                  <a:pt x="536" y="14"/>
                  <a:pt x="467" y="14"/>
                </a:cubicBezTo>
                <a:cubicBezTo>
                  <a:pt x="383" y="14"/>
                  <a:pt x="321" y="68"/>
                  <a:pt x="321" y="116"/>
                </a:cubicBezTo>
                <a:cubicBezTo>
                  <a:pt x="321" y="120"/>
                  <a:pt x="318" y="123"/>
                  <a:pt x="314" y="123"/>
                </a:cubicBezTo>
                <a:cubicBezTo>
                  <a:pt x="310" y="123"/>
                  <a:pt x="307" y="120"/>
                  <a:pt x="307" y="116"/>
                </a:cubicBezTo>
                <a:cubicBezTo>
                  <a:pt x="307" y="58"/>
                  <a:pt x="229" y="14"/>
                  <a:pt x="160" y="1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55" name="Freeform 133">
            <a:extLst>
              <a:ext uri="{FF2B5EF4-FFF2-40B4-BE49-F238E27FC236}">
                <a16:creationId xmlns:a16="http://schemas.microsoft.com/office/drawing/2014/main" id="{58BD7CA2-15E4-4938-81C9-C0C3E318E1D9}"/>
              </a:ext>
            </a:extLst>
          </p:cNvPr>
          <p:cNvSpPr>
            <a:spLocks noEditPoints="1"/>
          </p:cNvSpPr>
          <p:nvPr/>
        </p:nvSpPr>
        <p:spPr bwMode="auto">
          <a:xfrm>
            <a:off x="4260720" y="870610"/>
            <a:ext cx="473669" cy="444054"/>
          </a:xfrm>
          <a:custGeom>
            <a:avLst/>
            <a:gdLst>
              <a:gd name="T0" fmla="*/ 417 w 527"/>
              <a:gd name="T1" fmla="*/ 263 h 567"/>
              <a:gd name="T2" fmla="*/ 311 w 527"/>
              <a:gd name="T3" fmla="*/ 210 h 567"/>
              <a:gd name="T4" fmla="*/ 261 w 527"/>
              <a:gd name="T5" fmla="*/ 130 h 567"/>
              <a:gd name="T6" fmla="*/ 291 w 527"/>
              <a:gd name="T7" fmla="*/ 34 h 567"/>
              <a:gd name="T8" fmla="*/ 363 w 527"/>
              <a:gd name="T9" fmla="*/ 0 h 567"/>
              <a:gd name="T10" fmla="*/ 467 w 527"/>
              <a:gd name="T11" fmla="*/ 54 h 567"/>
              <a:gd name="T12" fmla="*/ 514 w 527"/>
              <a:gd name="T13" fmla="*/ 126 h 567"/>
              <a:gd name="T14" fmla="*/ 488 w 527"/>
              <a:gd name="T15" fmla="*/ 231 h 567"/>
              <a:gd name="T16" fmla="*/ 417 w 527"/>
              <a:gd name="T17" fmla="*/ 263 h 567"/>
              <a:gd name="T18" fmla="*/ 363 w 527"/>
              <a:gd name="T19" fmla="*/ 14 h 567"/>
              <a:gd name="T20" fmla="*/ 301 w 527"/>
              <a:gd name="T21" fmla="*/ 44 h 567"/>
              <a:gd name="T22" fmla="*/ 274 w 527"/>
              <a:gd name="T23" fmla="*/ 127 h 567"/>
              <a:gd name="T24" fmla="*/ 321 w 527"/>
              <a:gd name="T25" fmla="*/ 200 h 567"/>
              <a:gd name="T26" fmla="*/ 417 w 527"/>
              <a:gd name="T27" fmla="*/ 249 h 567"/>
              <a:gd name="T28" fmla="*/ 478 w 527"/>
              <a:gd name="T29" fmla="*/ 221 h 567"/>
              <a:gd name="T30" fmla="*/ 501 w 527"/>
              <a:gd name="T31" fmla="*/ 131 h 567"/>
              <a:gd name="T32" fmla="*/ 457 w 527"/>
              <a:gd name="T33" fmla="*/ 64 h 567"/>
              <a:gd name="T34" fmla="*/ 363 w 527"/>
              <a:gd name="T35" fmla="*/ 14 h 567"/>
              <a:gd name="T36" fmla="*/ 12 w 527"/>
              <a:gd name="T37" fmla="*/ 519 h 567"/>
              <a:gd name="T38" fmla="*/ 321 w 527"/>
              <a:gd name="T39" fmla="*/ 210 h 567"/>
              <a:gd name="T40" fmla="*/ 321 w 527"/>
              <a:gd name="T41" fmla="*/ 200 h 567"/>
              <a:gd name="T42" fmla="*/ 311 w 527"/>
              <a:gd name="T43" fmla="*/ 200 h 567"/>
              <a:gd name="T44" fmla="*/ 2 w 527"/>
              <a:gd name="T45" fmla="*/ 509 h 567"/>
              <a:gd name="T46" fmla="*/ 2 w 527"/>
              <a:gd name="T47" fmla="*/ 519 h 567"/>
              <a:gd name="T48" fmla="*/ 7 w 527"/>
              <a:gd name="T49" fmla="*/ 521 h 567"/>
              <a:gd name="T50" fmla="*/ 12 w 527"/>
              <a:gd name="T51" fmla="*/ 519 h 567"/>
              <a:gd name="T52" fmla="*/ 98 w 527"/>
              <a:gd name="T53" fmla="*/ 565 h 567"/>
              <a:gd name="T54" fmla="*/ 203 w 527"/>
              <a:gd name="T55" fmla="*/ 460 h 567"/>
              <a:gd name="T56" fmla="*/ 203 w 527"/>
              <a:gd name="T57" fmla="*/ 450 h 567"/>
              <a:gd name="T58" fmla="*/ 137 w 527"/>
              <a:gd name="T59" fmla="*/ 384 h 567"/>
              <a:gd name="T60" fmla="*/ 127 w 527"/>
              <a:gd name="T61" fmla="*/ 384 h 567"/>
              <a:gd name="T62" fmla="*/ 127 w 527"/>
              <a:gd name="T63" fmla="*/ 394 h 567"/>
              <a:gd name="T64" fmla="*/ 188 w 527"/>
              <a:gd name="T65" fmla="*/ 455 h 567"/>
              <a:gd name="T66" fmla="*/ 93 w 527"/>
              <a:gd name="T67" fmla="*/ 550 h 567"/>
              <a:gd name="T68" fmla="*/ 32 w 527"/>
              <a:gd name="T69" fmla="*/ 489 h 567"/>
              <a:gd name="T70" fmla="*/ 22 w 527"/>
              <a:gd name="T71" fmla="*/ 489 h 567"/>
              <a:gd name="T72" fmla="*/ 22 w 527"/>
              <a:gd name="T73" fmla="*/ 499 h 567"/>
              <a:gd name="T74" fmla="*/ 88 w 527"/>
              <a:gd name="T75" fmla="*/ 565 h 567"/>
              <a:gd name="T76" fmla="*/ 93 w 527"/>
              <a:gd name="T77" fmla="*/ 567 h 567"/>
              <a:gd name="T78" fmla="*/ 98 w 527"/>
              <a:gd name="T79" fmla="*/ 565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7" h="567">
                <a:moveTo>
                  <a:pt x="417" y="263"/>
                </a:moveTo>
                <a:cubicBezTo>
                  <a:pt x="371" y="263"/>
                  <a:pt x="331" y="230"/>
                  <a:pt x="311" y="210"/>
                </a:cubicBezTo>
                <a:cubicBezTo>
                  <a:pt x="284" y="183"/>
                  <a:pt x="267" y="156"/>
                  <a:pt x="261" y="130"/>
                </a:cubicBezTo>
                <a:cubicBezTo>
                  <a:pt x="252" y="95"/>
                  <a:pt x="262" y="63"/>
                  <a:pt x="291" y="34"/>
                </a:cubicBezTo>
                <a:cubicBezTo>
                  <a:pt x="313" y="12"/>
                  <a:pt x="337" y="0"/>
                  <a:pt x="363" y="0"/>
                </a:cubicBezTo>
                <a:cubicBezTo>
                  <a:pt x="396" y="0"/>
                  <a:pt x="431" y="19"/>
                  <a:pt x="467" y="54"/>
                </a:cubicBezTo>
                <a:cubicBezTo>
                  <a:pt x="483" y="70"/>
                  <a:pt x="504" y="96"/>
                  <a:pt x="514" y="126"/>
                </a:cubicBezTo>
                <a:cubicBezTo>
                  <a:pt x="527" y="165"/>
                  <a:pt x="518" y="200"/>
                  <a:pt x="488" y="231"/>
                </a:cubicBezTo>
                <a:cubicBezTo>
                  <a:pt x="466" y="252"/>
                  <a:pt x="443" y="263"/>
                  <a:pt x="417" y="263"/>
                </a:cubicBezTo>
                <a:close/>
                <a:moveTo>
                  <a:pt x="363" y="14"/>
                </a:moveTo>
                <a:cubicBezTo>
                  <a:pt x="341" y="14"/>
                  <a:pt x="320" y="24"/>
                  <a:pt x="301" y="44"/>
                </a:cubicBezTo>
                <a:cubicBezTo>
                  <a:pt x="275" y="69"/>
                  <a:pt x="267" y="97"/>
                  <a:pt x="274" y="127"/>
                </a:cubicBezTo>
                <a:cubicBezTo>
                  <a:pt x="280" y="150"/>
                  <a:pt x="296" y="175"/>
                  <a:pt x="321" y="200"/>
                </a:cubicBezTo>
                <a:cubicBezTo>
                  <a:pt x="340" y="218"/>
                  <a:pt x="376" y="249"/>
                  <a:pt x="417" y="249"/>
                </a:cubicBezTo>
                <a:cubicBezTo>
                  <a:pt x="439" y="249"/>
                  <a:pt x="459" y="239"/>
                  <a:pt x="478" y="221"/>
                </a:cubicBezTo>
                <a:cubicBezTo>
                  <a:pt x="504" y="194"/>
                  <a:pt x="512" y="164"/>
                  <a:pt x="501" y="131"/>
                </a:cubicBezTo>
                <a:cubicBezTo>
                  <a:pt x="491" y="102"/>
                  <a:pt x="469" y="77"/>
                  <a:pt x="457" y="64"/>
                </a:cubicBezTo>
                <a:cubicBezTo>
                  <a:pt x="424" y="31"/>
                  <a:pt x="392" y="14"/>
                  <a:pt x="363" y="14"/>
                </a:cubicBezTo>
                <a:close/>
                <a:moveTo>
                  <a:pt x="12" y="519"/>
                </a:moveTo>
                <a:cubicBezTo>
                  <a:pt x="321" y="210"/>
                  <a:pt x="321" y="210"/>
                  <a:pt x="321" y="210"/>
                </a:cubicBezTo>
                <a:cubicBezTo>
                  <a:pt x="324" y="207"/>
                  <a:pt x="324" y="203"/>
                  <a:pt x="321" y="200"/>
                </a:cubicBezTo>
                <a:cubicBezTo>
                  <a:pt x="319" y="197"/>
                  <a:pt x="314" y="197"/>
                  <a:pt x="311" y="200"/>
                </a:cubicBezTo>
                <a:cubicBezTo>
                  <a:pt x="2" y="509"/>
                  <a:pt x="2" y="509"/>
                  <a:pt x="2" y="509"/>
                </a:cubicBezTo>
                <a:cubicBezTo>
                  <a:pt x="0" y="512"/>
                  <a:pt x="0" y="516"/>
                  <a:pt x="2" y="519"/>
                </a:cubicBezTo>
                <a:cubicBezTo>
                  <a:pt x="4" y="520"/>
                  <a:pt x="6" y="521"/>
                  <a:pt x="7" y="521"/>
                </a:cubicBezTo>
                <a:cubicBezTo>
                  <a:pt x="9" y="521"/>
                  <a:pt x="11" y="520"/>
                  <a:pt x="12" y="519"/>
                </a:cubicBezTo>
                <a:close/>
                <a:moveTo>
                  <a:pt x="98" y="565"/>
                </a:moveTo>
                <a:cubicBezTo>
                  <a:pt x="203" y="460"/>
                  <a:pt x="203" y="460"/>
                  <a:pt x="203" y="460"/>
                </a:cubicBezTo>
                <a:cubicBezTo>
                  <a:pt x="206" y="458"/>
                  <a:pt x="206" y="453"/>
                  <a:pt x="203" y="450"/>
                </a:cubicBezTo>
                <a:cubicBezTo>
                  <a:pt x="137" y="384"/>
                  <a:pt x="137" y="384"/>
                  <a:pt x="137" y="384"/>
                </a:cubicBezTo>
                <a:cubicBezTo>
                  <a:pt x="134" y="382"/>
                  <a:pt x="130" y="382"/>
                  <a:pt x="127" y="384"/>
                </a:cubicBezTo>
                <a:cubicBezTo>
                  <a:pt x="124" y="387"/>
                  <a:pt x="124" y="391"/>
                  <a:pt x="127" y="394"/>
                </a:cubicBezTo>
                <a:cubicBezTo>
                  <a:pt x="188" y="455"/>
                  <a:pt x="188" y="455"/>
                  <a:pt x="188" y="455"/>
                </a:cubicBezTo>
                <a:cubicBezTo>
                  <a:pt x="93" y="550"/>
                  <a:pt x="93" y="550"/>
                  <a:pt x="93" y="550"/>
                </a:cubicBezTo>
                <a:cubicBezTo>
                  <a:pt x="32" y="489"/>
                  <a:pt x="32" y="489"/>
                  <a:pt x="32" y="489"/>
                </a:cubicBezTo>
                <a:cubicBezTo>
                  <a:pt x="30" y="486"/>
                  <a:pt x="25" y="486"/>
                  <a:pt x="22" y="489"/>
                </a:cubicBezTo>
                <a:cubicBezTo>
                  <a:pt x="20" y="492"/>
                  <a:pt x="20" y="496"/>
                  <a:pt x="22" y="499"/>
                </a:cubicBezTo>
                <a:cubicBezTo>
                  <a:pt x="88" y="565"/>
                  <a:pt x="88" y="565"/>
                  <a:pt x="88" y="565"/>
                </a:cubicBezTo>
                <a:cubicBezTo>
                  <a:pt x="90" y="566"/>
                  <a:pt x="92" y="567"/>
                  <a:pt x="93" y="567"/>
                </a:cubicBezTo>
                <a:cubicBezTo>
                  <a:pt x="95" y="567"/>
                  <a:pt x="97" y="566"/>
                  <a:pt x="98" y="565"/>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57" name="Freeform 133">
            <a:extLst>
              <a:ext uri="{FF2B5EF4-FFF2-40B4-BE49-F238E27FC236}">
                <a16:creationId xmlns:a16="http://schemas.microsoft.com/office/drawing/2014/main" id="{F52C19A6-5EB6-4041-8B0D-A30904D9CD10}"/>
              </a:ext>
            </a:extLst>
          </p:cNvPr>
          <p:cNvSpPr>
            <a:spLocks noEditPoints="1"/>
          </p:cNvSpPr>
          <p:nvPr/>
        </p:nvSpPr>
        <p:spPr bwMode="auto">
          <a:xfrm>
            <a:off x="4265639" y="4105421"/>
            <a:ext cx="473669" cy="444054"/>
          </a:xfrm>
          <a:custGeom>
            <a:avLst/>
            <a:gdLst>
              <a:gd name="T0" fmla="*/ 417 w 527"/>
              <a:gd name="T1" fmla="*/ 263 h 567"/>
              <a:gd name="T2" fmla="*/ 311 w 527"/>
              <a:gd name="T3" fmla="*/ 210 h 567"/>
              <a:gd name="T4" fmla="*/ 261 w 527"/>
              <a:gd name="T5" fmla="*/ 130 h 567"/>
              <a:gd name="T6" fmla="*/ 291 w 527"/>
              <a:gd name="T7" fmla="*/ 34 h 567"/>
              <a:gd name="T8" fmla="*/ 363 w 527"/>
              <a:gd name="T9" fmla="*/ 0 h 567"/>
              <a:gd name="T10" fmla="*/ 467 w 527"/>
              <a:gd name="T11" fmla="*/ 54 h 567"/>
              <a:gd name="T12" fmla="*/ 514 w 527"/>
              <a:gd name="T13" fmla="*/ 126 h 567"/>
              <a:gd name="T14" fmla="*/ 488 w 527"/>
              <a:gd name="T15" fmla="*/ 231 h 567"/>
              <a:gd name="T16" fmla="*/ 417 w 527"/>
              <a:gd name="T17" fmla="*/ 263 h 567"/>
              <a:gd name="T18" fmla="*/ 363 w 527"/>
              <a:gd name="T19" fmla="*/ 14 h 567"/>
              <a:gd name="T20" fmla="*/ 301 w 527"/>
              <a:gd name="T21" fmla="*/ 44 h 567"/>
              <a:gd name="T22" fmla="*/ 274 w 527"/>
              <a:gd name="T23" fmla="*/ 127 h 567"/>
              <a:gd name="T24" fmla="*/ 321 w 527"/>
              <a:gd name="T25" fmla="*/ 200 h 567"/>
              <a:gd name="T26" fmla="*/ 417 w 527"/>
              <a:gd name="T27" fmla="*/ 249 h 567"/>
              <a:gd name="T28" fmla="*/ 478 w 527"/>
              <a:gd name="T29" fmla="*/ 221 h 567"/>
              <a:gd name="T30" fmla="*/ 501 w 527"/>
              <a:gd name="T31" fmla="*/ 131 h 567"/>
              <a:gd name="T32" fmla="*/ 457 w 527"/>
              <a:gd name="T33" fmla="*/ 64 h 567"/>
              <a:gd name="T34" fmla="*/ 363 w 527"/>
              <a:gd name="T35" fmla="*/ 14 h 567"/>
              <a:gd name="T36" fmla="*/ 12 w 527"/>
              <a:gd name="T37" fmla="*/ 519 h 567"/>
              <a:gd name="T38" fmla="*/ 321 w 527"/>
              <a:gd name="T39" fmla="*/ 210 h 567"/>
              <a:gd name="T40" fmla="*/ 321 w 527"/>
              <a:gd name="T41" fmla="*/ 200 h 567"/>
              <a:gd name="T42" fmla="*/ 311 w 527"/>
              <a:gd name="T43" fmla="*/ 200 h 567"/>
              <a:gd name="T44" fmla="*/ 2 w 527"/>
              <a:gd name="T45" fmla="*/ 509 h 567"/>
              <a:gd name="T46" fmla="*/ 2 w 527"/>
              <a:gd name="T47" fmla="*/ 519 h 567"/>
              <a:gd name="T48" fmla="*/ 7 w 527"/>
              <a:gd name="T49" fmla="*/ 521 h 567"/>
              <a:gd name="T50" fmla="*/ 12 w 527"/>
              <a:gd name="T51" fmla="*/ 519 h 567"/>
              <a:gd name="T52" fmla="*/ 98 w 527"/>
              <a:gd name="T53" fmla="*/ 565 h 567"/>
              <a:gd name="T54" fmla="*/ 203 w 527"/>
              <a:gd name="T55" fmla="*/ 460 h 567"/>
              <a:gd name="T56" fmla="*/ 203 w 527"/>
              <a:gd name="T57" fmla="*/ 450 h 567"/>
              <a:gd name="T58" fmla="*/ 137 w 527"/>
              <a:gd name="T59" fmla="*/ 384 h 567"/>
              <a:gd name="T60" fmla="*/ 127 w 527"/>
              <a:gd name="T61" fmla="*/ 384 h 567"/>
              <a:gd name="T62" fmla="*/ 127 w 527"/>
              <a:gd name="T63" fmla="*/ 394 h 567"/>
              <a:gd name="T64" fmla="*/ 188 w 527"/>
              <a:gd name="T65" fmla="*/ 455 h 567"/>
              <a:gd name="T66" fmla="*/ 93 w 527"/>
              <a:gd name="T67" fmla="*/ 550 h 567"/>
              <a:gd name="T68" fmla="*/ 32 w 527"/>
              <a:gd name="T69" fmla="*/ 489 h 567"/>
              <a:gd name="T70" fmla="*/ 22 w 527"/>
              <a:gd name="T71" fmla="*/ 489 h 567"/>
              <a:gd name="T72" fmla="*/ 22 w 527"/>
              <a:gd name="T73" fmla="*/ 499 h 567"/>
              <a:gd name="T74" fmla="*/ 88 w 527"/>
              <a:gd name="T75" fmla="*/ 565 h 567"/>
              <a:gd name="T76" fmla="*/ 93 w 527"/>
              <a:gd name="T77" fmla="*/ 567 h 567"/>
              <a:gd name="T78" fmla="*/ 98 w 527"/>
              <a:gd name="T79" fmla="*/ 565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7" h="567">
                <a:moveTo>
                  <a:pt x="417" y="263"/>
                </a:moveTo>
                <a:cubicBezTo>
                  <a:pt x="371" y="263"/>
                  <a:pt x="331" y="230"/>
                  <a:pt x="311" y="210"/>
                </a:cubicBezTo>
                <a:cubicBezTo>
                  <a:pt x="284" y="183"/>
                  <a:pt x="267" y="156"/>
                  <a:pt x="261" y="130"/>
                </a:cubicBezTo>
                <a:cubicBezTo>
                  <a:pt x="252" y="95"/>
                  <a:pt x="262" y="63"/>
                  <a:pt x="291" y="34"/>
                </a:cubicBezTo>
                <a:cubicBezTo>
                  <a:pt x="313" y="12"/>
                  <a:pt x="337" y="0"/>
                  <a:pt x="363" y="0"/>
                </a:cubicBezTo>
                <a:cubicBezTo>
                  <a:pt x="396" y="0"/>
                  <a:pt x="431" y="19"/>
                  <a:pt x="467" y="54"/>
                </a:cubicBezTo>
                <a:cubicBezTo>
                  <a:pt x="483" y="70"/>
                  <a:pt x="504" y="96"/>
                  <a:pt x="514" y="126"/>
                </a:cubicBezTo>
                <a:cubicBezTo>
                  <a:pt x="527" y="165"/>
                  <a:pt x="518" y="200"/>
                  <a:pt x="488" y="231"/>
                </a:cubicBezTo>
                <a:cubicBezTo>
                  <a:pt x="466" y="252"/>
                  <a:pt x="443" y="263"/>
                  <a:pt x="417" y="263"/>
                </a:cubicBezTo>
                <a:close/>
                <a:moveTo>
                  <a:pt x="363" y="14"/>
                </a:moveTo>
                <a:cubicBezTo>
                  <a:pt x="341" y="14"/>
                  <a:pt x="320" y="24"/>
                  <a:pt x="301" y="44"/>
                </a:cubicBezTo>
                <a:cubicBezTo>
                  <a:pt x="275" y="69"/>
                  <a:pt x="267" y="97"/>
                  <a:pt x="274" y="127"/>
                </a:cubicBezTo>
                <a:cubicBezTo>
                  <a:pt x="280" y="150"/>
                  <a:pt x="296" y="175"/>
                  <a:pt x="321" y="200"/>
                </a:cubicBezTo>
                <a:cubicBezTo>
                  <a:pt x="340" y="218"/>
                  <a:pt x="376" y="249"/>
                  <a:pt x="417" y="249"/>
                </a:cubicBezTo>
                <a:cubicBezTo>
                  <a:pt x="439" y="249"/>
                  <a:pt x="459" y="239"/>
                  <a:pt x="478" y="221"/>
                </a:cubicBezTo>
                <a:cubicBezTo>
                  <a:pt x="504" y="194"/>
                  <a:pt x="512" y="164"/>
                  <a:pt x="501" y="131"/>
                </a:cubicBezTo>
                <a:cubicBezTo>
                  <a:pt x="491" y="102"/>
                  <a:pt x="469" y="77"/>
                  <a:pt x="457" y="64"/>
                </a:cubicBezTo>
                <a:cubicBezTo>
                  <a:pt x="424" y="31"/>
                  <a:pt x="392" y="14"/>
                  <a:pt x="363" y="14"/>
                </a:cubicBezTo>
                <a:close/>
                <a:moveTo>
                  <a:pt x="12" y="519"/>
                </a:moveTo>
                <a:cubicBezTo>
                  <a:pt x="321" y="210"/>
                  <a:pt x="321" y="210"/>
                  <a:pt x="321" y="210"/>
                </a:cubicBezTo>
                <a:cubicBezTo>
                  <a:pt x="324" y="207"/>
                  <a:pt x="324" y="203"/>
                  <a:pt x="321" y="200"/>
                </a:cubicBezTo>
                <a:cubicBezTo>
                  <a:pt x="319" y="197"/>
                  <a:pt x="314" y="197"/>
                  <a:pt x="311" y="200"/>
                </a:cubicBezTo>
                <a:cubicBezTo>
                  <a:pt x="2" y="509"/>
                  <a:pt x="2" y="509"/>
                  <a:pt x="2" y="509"/>
                </a:cubicBezTo>
                <a:cubicBezTo>
                  <a:pt x="0" y="512"/>
                  <a:pt x="0" y="516"/>
                  <a:pt x="2" y="519"/>
                </a:cubicBezTo>
                <a:cubicBezTo>
                  <a:pt x="4" y="520"/>
                  <a:pt x="6" y="521"/>
                  <a:pt x="7" y="521"/>
                </a:cubicBezTo>
                <a:cubicBezTo>
                  <a:pt x="9" y="521"/>
                  <a:pt x="11" y="520"/>
                  <a:pt x="12" y="519"/>
                </a:cubicBezTo>
                <a:close/>
                <a:moveTo>
                  <a:pt x="98" y="565"/>
                </a:moveTo>
                <a:cubicBezTo>
                  <a:pt x="203" y="460"/>
                  <a:pt x="203" y="460"/>
                  <a:pt x="203" y="460"/>
                </a:cubicBezTo>
                <a:cubicBezTo>
                  <a:pt x="206" y="458"/>
                  <a:pt x="206" y="453"/>
                  <a:pt x="203" y="450"/>
                </a:cubicBezTo>
                <a:cubicBezTo>
                  <a:pt x="137" y="384"/>
                  <a:pt x="137" y="384"/>
                  <a:pt x="137" y="384"/>
                </a:cubicBezTo>
                <a:cubicBezTo>
                  <a:pt x="134" y="382"/>
                  <a:pt x="130" y="382"/>
                  <a:pt x="127" y="384"/>
                </a:cubicBezTo>
                <a:cubicBezTo>
                  <a:pt x="124" y="387"/>
                  <a:pt x="124" y="391"/>
                  <a:pt x="127" y="394"/>
                </a:cubicBezTo>
                <a:cubicBezTo>
                  <a:pt x="188" y="455"/>
                  <a:pt x="188" y="455"/>
                  <a:pt x="188" y="455"/>
                </a:cubicBezTo>
                <a:cubicBezTo>
                  <a:pt x="93" y="550"/>
                  <a:pt x="93" y="550"/>
                  <a:pt x="93" y="550"/>
                </a:cubicBezTo>
                <a:cubicBezTo>
                  <a:pt x="32" y="489"/>
                  <a:pt x="32" y="489"/>
                  <a:pt x="32" y="489"/>
                </a:cubicBezTo>
                <a:cubicBezTo>
                  <a:pt x="30" y="486"/>
                  <a:pt x="25" y="486"/>
                  <a:pt x="22" y="489"/>
                </a:cubicBezTo>
                <a:cubicBezTo>
                  <a:pt x="20" y="492"/>
                  <a:pt x="20" y="496"/>
                  <a:pt x="22" y="499"/>
                </a:cubicBezTo>
                <a:cubicBezTo>
                  <a:pt x="88" y="565"/>
                  <a:pt x="88" y="565"/>
                  <a:pt x="88" y="565"/>
                </a:cubicBezTo>
                <a:cubicBezTo>
                  <a:pt x="90" y="566"/>
                  <a:pt x="92" y="567"/>
                  <a:pt x="93" y="567"/>
                </a:cubicBezTo>
                <a:cubicBezTo>
                  <a:pt x="95" y="567"/>
                  <a:pt x="97" y="566"/>
                  <a:pt x="98" y="565"/>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63" name="Freeform 112">
            <a:extLst>
              <a:ext uri="{FF2B5EF4-FFF2-40B4-BE49-F238E27FC236}">
                <a16:creationId xmlns:a16="http://schemas.microsoft.com/office/drawing/2014/main" id="{1C941941-8EAA-45BE-95AB-93A429EC03D9}"/>
              </a:ext>
            </a:extLst>
          </p:cNvPr>
          <p:cNvSpPr>
            <a:spLocks noEditPoints="1"/>
          </p:cNvSpPr>
          <p:nvPr/>
        </p:nvSpPr>
        <p:spPr bwMode="auto">
          <a:xfrm>
            <a:off x="5369085" y="5093434"/>
            <a:ext cx="478886" cy="581804"/>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64" name="Freeform 112">
            <a:extLst>
              <a:ext uri="{FF2B5EF4-FFF2-40B4-BE49-F238E27FC236}">
                <a16:creationId xmlns:a16="http://schemas.microsoft.com/office/drawing/2014/main" id="{202A0905-A668-4ADD-851D-0E582EEF5C6E}"/>
              </a:ext>
            </a:extLst>
          </p:cNvPr>
          <p:cNvSpPr>
            <a:spLocks noEditPoints="1"/>
          </p:cNvSpPr>
          <p:nvPr/>
        </p:nvSpPr>
        <p:spPr bwMode="auto">
          <a:xfrm>
            <a:off x="11330608" y="5113101"/>
            <a:ext cx="465876" cy="562138"/>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68" name="Freeform 18">
            <a:extLst>
              <a:ext uri="{FF2B5EF4-FFF2-40B4-BE49-F238E27FC236}">
                <a16:creationId xmlns:a16="http://schemas.microsoft.com/office/drawing/2014/main" id="{67C28A17-5E9B-4041-AC62-9BF9C503E12C}"/>
              </a:ext>
            </a:extLst>
          </p:cNvPr>
          <p:cNvSpPr>
            <a:spLocks noEditPoints="1"/>
          </p:cNvSpPr>
          <p:nvPr/>
        </p:nvSpPr>
        <p:spPr bwMode="auto">
          <a:xfrm>
            <a:off x="9135308" y="3991587"/>
            <a:ext cx="498115" cy="636334"/>
          </a:xfrm>
          <a:custGeom>
            <a:avLst/>
            <a:gdLst>
              <a:gd name="T0" fmla="*/ 162 w 324"/>
              <a:gd name="T1" fmla="*/ 41 h 463"/>
              <a:gd name="T2" fmla="*/ 171 w 324"/>
              <a:gd name="T3" fmla="*/ 33 h 463"/>
              <a:gd name="T4" fmla="*/ 162 w 324"/>
              <a:gd name="T5" fmla="*/ 24 h 463"/>
              <a:gd name="T6" fmla="*/ 154 w 324"/>
              <a:gd name="T7" fmla="*/ 33 h 463"/>
              <a:gd name="T8" fmla="*/ 162 w 324"/>
              <a:gd name="T9" fmla="*/ 41 h 463"/>
              <a:gd name="T10" fmla="*/ 162 w 324"/>
              <a:gd name="T11" fmla="*/ 32 h 463"/>
              <a:gd name="T12" fmla="*/ 163 w 324"/>
              <a:gd name="T13" fmla="*/ 33 h 463"/>
              <a:gd name="T14" fmla="*/ 162 w 324"/>
              <a:gd name="T15" fmla="*/ 33 h 463"/>
              <a:gd name="T16" fmla="*/ 161 w 324"/>
              <a:gd name="T17" fmla="*/ 33 h 463"/>
              <a:gd name="T18" fmla="*/ 162 w 324"/>
              <a:gd name="T19" fmla="*/ 32 h 463"/>
              <a:gd name="T20" fmla="*/ 280 w 324"/>
              <a:gd name="T21" fmla="*/ 50 h 463"/>
              <a:gd name="T22" fmla="*/ 44 w 324"/>
              <a:gd name="T23" fmla="*/ 50 h 463"/>
              <a:gd name="T24" fmla="*/ 29 w 324"/>
              <a:gd name="T25" fmla="*/ 65 h 463"/>
              <a:gd name="T26" fmla="*/ 29 w 324"/>
              <a:gd name="T27" fmla="*/ 371 h 463"/>
              <a:gd name="T28" fmla="*/ 44 w 324"/>
              <a:gd name="T29" fmla="*/ 386 h 463"/>
              <a:gd name="T30" fmla="*/ 280 w 324"/>
              <a:gd name="T31" fmla="*/ 386 h 463"/>
              <a:gd name="T32" fmla="*/ 296 w 324"/>
              <a:gd name="T33" fmla="*/ 371 h 463"/>
              <a:gd name="T34" fmla="*/ 296 w 324"/>
              <a:gd name="T35" fmla="*/ 65 h 463"/>
              <a:gd name="T36" fmla="*/ 280 w 324"/>
              <a:gd name="T37" fmla="*/ 50 h 463"/>
              <a:gd name="T38" fmla="*/ 286 w 324"/>
              <a:gd name="T39" fmla="*/ 371 h 463"/>
              <a:gd name="T40" fmla="*/ 280 w 324"/>
              <a:gd name="T41" fmla="*/ 377 h 463"/>
              <a:gd name="T42" fmla="*/ 44 w 324"/>
              <a:gd name="T43" fmla="*/ 377 h 463"/>
              <a:gd name="T44" fmla="*/ 38 w 324"/>
              <a:gd name="T45" fmla="*/ 371 h 463"/>
              <a:gd name="T46" fmla="*/ 38 w 324"/>
              <a:gd name="T47" fmla="*/ 65 h 463"/>
              <a:gd name="T48" fmla="*/ 44 w 324"/>
              <a:gd name="T49" fmla="*/ 60 h 463"/>
              <a:gd name="T50" fmla="*/ 280 w 324"/>
              <a:gd name="T51" fmla="*/ 60 h 463"/>
              <a:gd name="T52" fmla="*/ 286 w 324"/>
              <a:gd name="T53" fmla="*/ 65 h 463"/>
              <a:gd name="T54" fmla="*/ 286 w 324"/>
              <a:gd name="T55" fmla="*/ 371 h 463"/>
              <a:gd name="T56" fmla="*/ 289 w 324"/>
              <a:gd name="T57" fmla="*/ 0 h 463"/>
              <a:gd name="T58" fmla="*/ 36 w 324"/>
              <a:gd name="T59" fmla="*/ 0 h 463"/>
              <a:gd name="T60" fmla="*/ 0 w 324"/>
              <a:gd name="T61" fmla="*/ 35 h 463"/>
              <a:gd name="T62" fmla="*/ 0 w 324"/>
              <a:gd name="T63" fmla="*/ 427 h 463"/>
              <a:gd name="T64" fmla="*/ 36 w 324"/>
              <a:gd name="T65" fmla="*/ 463 h 463"/>
              <a:gd name="T66" fmla="*/ 289 w 324"/>
              <a:gd name="T67" fmla="*/ 463 h 463"/>
              <a:gd name="T68" fmla="*/ 324 w 324"/>
              <a:gd name="T69" fmla="*/ 427 h 463"/>
              <a:gd name="T70" fmla="*/ 324 w 324"/>
              <a:gd name="T71" fmla="*/ 35 h 463"/>
              <a:gd name="T72" fmla="*/ 289 w 324"/>
              <a:gd name="T73" fmla="*/ 0 h 463"/>
              <a:gd name="T74" fmla="*/ 315 w 324"/>
              <a:gd name="T75" fmla="*/ 427 h 463"/>
              <a:gd name="T76" fmla="*/ 289 w 324"/>
              <a:gd name="T77" fmla="*/ 454 h 463"/>
              <a:gd name="T78" fmla="*/ 36 w 324"/>
              <a:gd name="T79" fmla="*/ 454 h 463"/>
              <a:gd name="T80" fmla="*/ 10 w 324"/>
              <a:gd name="T81" fmla="*/ 427 h 463"/>
              <a:gd name="T82" fmla="*/ 10 w 324"/>
              <a:gd name="T83" fmla="*/ 35 h 463"/>
              <a:gd name="T84" fmla="*/ 36 w 324"/>
              <a:gd name="T85" fmla="*/ 9 h 463"/>
              <a:gd name="T86" fmla="*/ 289 w 324"/>
              <a:gd name="T87" fmla="*/ 9 h 463"/>
              <a:gd name="T88" fmla="*/ 315 w 324"/>
              <a:gd name="T89" fmla="*/ 35 h 463"/>
              <a:gd name="T90" fmla="*/ 315 w 324"/>
              <a:gd name="T91" fmla="*/ 427 h 463"/>
              <a:gd name="T92" fmla="*/ 162 w 324"/>
              <a:gd name="T93" fmla="*/ 400 h 463"/>
              <a:gd name="T94" fmla="*/ 142 w 324"/>
              <a:gd name="T95" fmla="*/ 421 h 463"/>
              <a:gd name="T96" fmla="*/ 162 w 324"/>
              <a:gd name="T97" fmla="*/ 442 h 463"/>
              <a:gd name="T98" fmla="*/ 183 w 324"/>
              <a:gd name="T99" fmla="*/ 421 h 463"/>
              <a:gd name="T100" fmla="*/ 162 w 324"/>
              <a:gd name="T101" fmla="*/ 400 h 463"/>
              <a:gd name="T102" fmla="*/ 162 w 324"/>
              <a:gd name="T103" fmla="*/ 432 h 463"/>
              <a:gd name="T104" fmla="*/ 151 w 324"/>
              <a:gd name="T105" fmla="*/ 421 h 463"/>
              <a:gd name="T106" fmla="*/ 162 w 324"/>
              <a:gd name="T107" fmla="*/ 410 h 463"/>
              <a:gd name="T108" fmla="*/ 174 w 324"/>
              <a:gd name="T109" fmla="*/ 421 h 463"/>
              <a:gd name="T110" fmla="*/ 162 w 324"/>
              <a:gd name="T111" fmla="*/ 43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4" h="463">
                <a:moveTo>
                  <a:pt x="162" y="41"/>
                </a:moveTo>
                <a:cubicBezTo>
                  <a:pt x="167" y="41"/>
                  <a:pt x="171" y="37"/>
                  <a:pt x="171" y="33"/>
                </a:cubicBezTo>
                <a:cubicBezTo>
                  <a:pt x="171" y="28"/>
                  <a:pt x="167" y="24"/>
                  <a:pt x="162" y="24"/>
                </a:cubicBezTo>
                <a:cubicBezTo>
                  <a:pt x="158" y="24"/>
                  <a:pt x="154" y="28"/>
                  <a:pt x="154" y="33"/>
                </a:cubicBezTo>
                <a:cubicBezTo>
                  <a:pt x="154" y="37"/>
                  <a:pt x="158" y="41"/>
                  <a:pt x="162" y="41"/>
                </a:cubicBezTo>
                <a:close/>
                <a:moveTo>
                  <a:pt x="162" y="32"/>
                </a:moveTo>
                <a:cubicBezTo>
                  <a:pt x="163" y="32"/>
                  <a:pt x="163" y="32"/>
                  <a:pt x="163" y="33"/>
                </a:cubicBezTo>
                <a:cubicBezTo>
                  <a:pt x="163" y="33"/>
                  <a:pt x="163" y="33"/>
                  <a:pt x="162" y="33"/>
                </a:cubicBezTo>
                <a:cubicBezTo>
                  <a:pt x="162" y="33"/>
                  <a:pt x="161" y="33"/>
                  <a:pt x="161" y="33"/>
                </a:cubicBezTo>
                <a:cubicBezTo>
                  <a:pt x="161" y="32"/>
                  <a:pt x="162" y="32"/>
                  <a:pt x="162" y="32"/>
                </a:cubicBezTo>
                <a:close/>
                <a:moveTo>
                  <a:pt x="280" y="50"/>
                </a:moveTo>
                <a:cubicBezTo>
                  <a:pt x="44" y="50"/>
                  <a:pt x="44" y="50"/>
                  <a:pt x="44" y="50"/>
                </a:cubicBezTo>
                <a:cubicBezTo>
                  <a:pt x="36" y="50"/>
                  <a:pt x="29" y="57"/>
                  <a:pt x="29" y="65"/>
                </a:cubicBezTo>
                <a:cubicBezTo>
                  <a:pt x="29" y="371"/>
                  <a:pt x="29" y="371"/>
                  <a:pt x="29" y="371"/>
                </a:cubicBezTo>
                <a:cubicBezTo>
                  <a:pt x="29" y="379"/>
                  <a:pt x="36" y="386"/>
                  <a:pt x="44" y="386"/>
                </a:cubicBezTo>
                <a:cubicBezTo>
                  <a:pt x="280" y="386"/>
                  <a:pt x="280" y="386"/>
                  <a:pt x="280" y="386"/>
                </a:cubicBezTo>
                <a:cubicBezTo>
                  <a:pt x="289" y="386"/>
                  <a:pt x="296" y="379"/>
                  <a:pt x="296" y="371"/>
                </a:cubicBezTo>
                <a:cubicBezTo>
                  <a:pt x="296" y="65"/>
                  <a:pt x="296" y="65"/>
                  <a:pt x="296" y="65"/>
                </a:cubicBezTo>
                <a:cubicBezTo>
                  <a:pt x="296" y="57"/>
                  <a:pt x="289" y="50"/>
                  <a:pt x="280" y="50"/>
                </a:cubicBezTo>
                <a:close/>
                <a:moveTo>
                  <a:pt x="286" y="371"/>
                </a:moveTo>
                <a:cubicBezTo>
                  <a:pt x="286" y="374"/>
                  <a:pt x="284" y="377"/>
                  <a:pt x="280" y="377"/>
                </a:cubicBezTo>
                <a:cubicBezTo>
                  <a:pt x="44" y="377"/>
                  <a:pt x="44" y="377"/>
                  <a:pt x="44" y="377"/>
                </a:cubicBezTo>
                <a:cubicBezTo>
                  <a:pt x="41" y="377"/>
                  <a:pt x="38" y="374"/>
                  <a:pt x="38" y="371"/>
                </a:cubicBezTo>
                <a:cubicBezTo>
                  <a:pt x="38" y="65"/>
                  <a:pt x="38" y="65"/>
                  <a:pt x="38" y="65"/>
                </a:cubicBezTo>
                <a:cubicBezTo>
                  <a:pt x="38" y="62"/>
                  <a:pt x="41" y="60"/>
                  <a:pt x="44" y="60"/>
                </a:cubicBezTo>
                <a:cubicBezTo>
                  <a:pt x="280" y="60"/>
                  <a:pt x="280" y="60"/>
                  <a:pt x="280" y="60"/>
                </a:cubicBezTo>
                <a:cubicBezTo>
                  <a:pt x="284" y="60"/>
                  <a:pt x="286" y="62"/>
                  <a:pt x="286" y="65"/>
                </a:cubicBezTo>
                <a:lnTo>
                  <a:pt x="286" y="371"/>
                </a:lnTo>
                <a:close/>
                <a:moveTo>
                  <a:pt x="289" y="0"/>
                </a:moveTo>
                <a:cubicBezTo>
                  <a:pt x="36" y="0"/>
                  <a:pt x="36" y="0"/>
                  <a:pt x="36" y="0"/>
                </a:cubicBezTo>
                <a:cubicBezTo>
                  <a:pt x="16" y="0"/>
                  <a:pt x="0" y="16"/>
                  <a:pt x="0" y="35"/>
                </a:cubicBezTo>
                <a:cubicBezTo>
                  <a:pt x="0" y="427"/>
                  <a:pt x="0" y="427"/>
                  <a:pt x="0" y="427"/>
                </a:cubicBezTo>
                <a:cubicBezTo>
                  <a:pt x="0" y="447"/>
                  <a:pt x="16" y="463"/>
                  <a:pt x="36" y="463"/>
                </a:cubicBezTo>
                <a:cubicBezTo>
                  <a:pt x="289" y="463"/>
                  <a:pt x="289" y="463"/>
                  <a:pt x="289" y="463"/>
                </a:cubicBezTo>
                <a:cubicBezTo>
                  <a:pt x="308" y="463"/>
                  <a:pt x="324" y="447"/>
                  <a:pt x="324" y="427"/>
                </a:cubicBezTo>
                <a:cubicBezTo>
                  <a:pt x="324" y="35"/>
                  <a:pt x="324" y="35"/>
                  <a:pt x="324" y="35"/>
                </a:cubicBezTo>
                <a:cubicBezTo>
                  <a:pt x="324" y="16"/>
                  <a:pt x="308" y="0"/>
                  <a:pt x="289" y="0"/>
                </a:cubicBezTo>
                <a:close/>
                <a:moveTo>
                  <a:pt x="315" y="427"/>
                </a:moveTo>
                <a:cubicBezTo>
                  <a:pt x="315" y="442"/>
                  <a:pt x="303" y="454"/>
                  <a:pt x="289" y="454"/>
                </a:cubicBezTo>
                <a:cubicBezTo>
                  <a:pt x="36" y="454"/>
                  <a:pt x="36" y="454"/>
                  <a:pt x="36" y="454"/>
                </a:cubicBezTo>
                <a:cubicBezTo>
                  <a:pt x="21" y="454"/>
                  <a:pt x="10" y="442"/>
                  <a:pt x="10" y="427"/>
                </a:cubicBezTo>
                <a:cubicBezTo>
                  <a:pt x="10" y="35"/>
                  <a:pt x="10" y="35"/>
                  <a:pt x="10" y="35"/>
                </a:cubicBezTo>
                <a:cubicBezTo>
                  <a:pt x="10" y="21"/>
                  <a:pt x="21" y="9"/>
                  <a:pt x="36" y="9"/>
                </a:cubicBezTo>
                <a:cubicBezTo>
                  <a:pt x="289" y="9"/>
                  <a:pt x="289" y="9"/>
                  <a:pt x="289" y="9"/>
                </a:cubicBezTo>
                <a:cubicBezTo>
                  <a:pt x="303" y="9"/>
                  <a:pt x="315" y="21"/>
                  <a:pt x="315" y="35"/>
                </a:cubicBezTo>
                <a:lnTo>
                  <a:pt x="315" y="427"/>
                </a:lnTo>
                <a:close/>
                <a:moveTo>
                  <a:pt x="162" y="400"/>
                </a:moveTo>
                <a:cubicBezTo>
                  <a:pt x="151" y="400"/>
                  <a:pt x="142" y="410"/>
                  <a:pt x="142" y="421"/>
                </a:cubicBezTo>
                <a:cubicBezTo>
                  <a:pt x="142" y="432"/>
                  <a:pt x="151" y="442"/>
                  <a:pt x="162" y="442"/>
                </a:cubicBezTo>
                <a:cubicBezTo>
                  <a:pt x="174" y="442"/>
                  <a:pt x="183" y="432"/>
                  <a:pt x="183" y="421"/>
                </a:cubicBezTo>
                <a:cubicBezTo>
                  <a:pt x="183" y="410"/>
                  <a:pt x="174" y="400"/>
                  <a:pt x="162" y="400"/>
                </a:cubicBezTo>
                <a:close/>
                <a:moveTo>
                  <a:pt x="162" y="432"/>
                </a:moveTo>
                <a:cubicBezTo>
                  <a:pt x="156" y="432"/>
                  <a:pt x="151" y="427"/>
                  <a:pt x="151" y="421"/>
                </a:cubicBezTo>
                <a:cubicBezTo>
                  <a:pt x="151" y="415"/>
                  <a:pt x="156" y="410"/>
                  <a:pt x="162" y="410"/>
                </a:cubicBezTo>
                <a:cubicBezTo>
                  <a:pt x="169" y="410"/>
                  <a:pt x="174" y="415"/>
                  <a:pt x="174" y="421"/>
                </a:cubicBezTo>
                <a:cubicBezTo>
                  <a:pt x="174" y="427"/>
                  <a:pt x="169" y="432"/>
                  <a:pt x="162" y="43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70" name="Freeform 112">
            <a:extLst>
              <a:ext uri="{FF2B5EF4-FFF2-40B4-BE49-F238E27FC236}">
                <a16:creationId xmlns:a16="http://schemas.microsoft.com/office/drawing/2014/main" id="{46071C97-E685-4BB0-A7F9-F9686D6064F1}"/>
              </a:ext>
            </a:extLst>
          </p:cNvPr>
          <p:cNvSpPr>
            <a:spLocks noEditPoints="1"/>
          </p:cNvSpPr>
          <p:nvPr/>
        </p:nvSpPr>
        <p:spPr bwMode="auto">
          <a:xfrm>
            <a:off x="6567946" y="4013581"/>
            <a:ext cx="628631" cy="587121"/>
          </a:xfrm>
          <a:custGeom>
            <a:avLst/>
            <a:gdLst>
              <a:gd name="T0" fmla="*/ 359 w 584"/>
              <a:gd name="T1" fmla="*/ 163 h 595"/>
              <a:gd name="T2" fmla="*/ 7 w 584"/>
              <a:gd name="T3" fmla="*/ 163 h 595"/>
              <a:gd name="T4" fmla="*/ 0 w 584"/>
              <a:gd name="T5" fmla="*/ 281 h 595"/>
              <a:gd name="T6" fmla="*/ 30 w 584"/>
              <a:gd name="T7" fmla="*/ 288 h 595"/>
              <a:gd name="T8" fmla="*/ 37 w 584"/>
              <a:gd name="T9" fmla="*/ 595 h 595"/>
              <a:gd name="T10" fmla="*/ 359 w 584"/>
              <a:gd name="T11" fmla="*/ 595 h 595"/>
              <a:gd name="T12" fmla="*/ 554 w 584"/>
              <a:gd name="T13" fmla="*/ 588 h 595"/>
              <a:gd name="T14" fmla="*/ 577 w 584"/>
              <a:gd name="T15" fmla="*/ 288 h 595"/>
              <a:gd name="T16" fmla="*/ 584 w 584"/>
              <a:gd name="T17" fmla="*/ 170 h 595"/>
              <a:gd name="T18" fmla="*/ 14 w 584"/>
              <a:gd name="T19" fmla="*/ 177 h 595"/>
              <a:gd name="T20" fmla="*/ 218 w 584"/>
              <a:gd name="T21" fmla="*/ 274 h 595"/>
              <a:gd name="T22" fmla="*/ 14 w 584"/>
              <a:gd name="T23" fmla="*/ 177 h 595"/>
              <a:gd name="T24" fmla="*/ 218 w 584"/>
              <a:gd name="T25" fmla="*/ 288 h 595"/>
              <a:gd name="T26" fmla="*/ 44 w 584"/>
              <a:gd name="T27" fmla="*/ 581 h 595"/>
              <a:gd name="T28" fmla="*/ 232 w 584"/>
              <a:gd name="T29" fmla="*/ 581 h 595"/>
              <a:gd name="T30" fmla="*/ 352 w 584"/>
              <a:gd name="T31" fmla="*/ 177 h 595"/>
              <a:gd name="T32" fmla="*/ 232 w 584"/>
              <a:gd name="T33" fmla="*/ 581 h 595"/>
              <a:gd name="T34" fmla="*/ 366 w 584"/>
              <a:gd name="T35" fmla="*/ 581 h 595"/>
              <a:gd name="T36" fmla="*/ 540 w 584"/>
              <a:gd name="T37" fmla="*/ 288 h 595"/>
              <a:gd name="T38" fmla="*/ 570 w 584"/>
              <a:gd name="T39" fmla="*/ 274 h 595"/>
              <a:gd name="T40" fmla="*/ 366 w 584"/>
              <a:gd name="T41" fmla="*/ 177 h 595"/>
              <a:gd name="T42" fmla="*/ 570 w 584"/>
              <a:gd name="T43" fmla="*/ 274 h 595"/>
              <a:gd name="T44" fmla="*/ 292 w 584"/>
              <a:gd name="T45" fmla="*/ 141 h 595"/>
              <a:gd name="T46" fmla="*/ 480 w 584"/>
              <a:gd name="T47" fmla="*/ 114 h 595"/>
              <a:gd name="T48" fmla="*/ 451 w 584"/>
              <a:gd name="T49" fmla="*/ 0 h 595"/>
              <a:gd name="T50" fmla="*/ 292 w 584"/>
              <a:gd name="T51" fmla="*/ 127 h 595"/>
              <a:gd name="T52" fmla="*/ 133 w 584"/>
              <a:gd name="T53" fmla="*/ 0 h 595"/>
              <a:gd name="T54" fmla="*/ 104 w 584"/>
              <a:gd name="T55" fmla="*/ 114 h 595"/>
              <a:gd name="T56" fmla="*/ 369 w 584"/>
              <a:gd name="T57" fmla="*/ 77 h 595"/>
              <a:gd name="T58" fmla="*/ 492 w 584"/>
              <a:gd name="T59" fmla="*/ 57 h 595"/>
              <a:gd name="T60" fmla="*/ 400 w 584"/>
              <a:gd name="T61" fmla="*/ 127 h 595"/>
              <a:gd name="T62" fmla="*/ 369 w 584"/>
              <a:gd name="T63" fmla="*/ 77 h 595"/>
              <a:gd name="T64" fmla="*/ 215 w 584"/>
              <a:gd name="T65" fmla="*/ 77 h 595"/>
              <a:gd name="T66" fmla="*/ 184 w 584"/>
              <a:gd name="T67" fmla="*/ 127 h 595"/>
              <a:gd name="T68" fmla="*/ 91 w 584"/>
              <a:gd name="T69" fmla="*/ 5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4" h="595">
                <a:moveTo>
                  <a:pt x="577" y="163"/>
                </a:moveTo>
                <a:cubicBezTo>
                  <a:pt x="359" y="163"/>
                  <a:pt x="359" y="163"/>
                  <a:pt x="359" y="163"/>
                </a:cubicBezTo>
                <a:cubicBezTo>
                  <a:pt x="225" y="163"/>
                  <a:pt x="225" y="163"/>
                  <a:pt x="225" y="163"/>
                </a:cubicBezTo>
                <a:cubicBezTo>
                  <a:pt x="7" y="163"/>
                  <a:pt x="7" y="163"/>
                  <a:pt x="7" y="163"/>
                </a:cubicBezTo>
                <a:cubicBezTo>
                  <a:pt x="3" y="163"/>
                  <a:pt x="0" y="166"/>
                  <a:pt x="0" y="170"/>
                </a:cubicBezTo>
                <a:cubicBezTo>
                  <a:pt x="0" y="281"/>
                  <a:pt x="0" y="281"/>
                  <a:pt x="0" y="281"/>
                </a:cubicBezTo>
                <a:cubicBezTo>
                  <a:pt x="0" y="285"/>
                  <a:pt x="3" y="288"/>
                  <a:pt x="7" y="288"/>
                </a:cubicBezTo>
                <a:cubicBezTo>
                  <a:pt x="30" y="288"/>
                  <a:pt x="30" y="288"/>
                  <a:pt x="30" y="288"/>
                </a:cubicBezTo>
                <a:cubicBezTo>
                  <a:pt x="30" y="588"/>
                  <a:pt x="30" y="588"/>
                  <a:pt x="30" y="588"/>
                </a:cubicBezTo>
                <a:cubicBezTo>
                  <a:pt x="30" y="592"/>
                  <a:pt x="33" y="595"/>
                  <a:pt x="37" y="595"/>
                </a:cubicBezTo>
                <a:cubicBezTo>
                  <a:pt x="225" y="595"/>
                  <a:pt x="225" y="595"/>
                  <a:pt x="225" y="595"/>
                </a:cubicBezTo>
                <a:cubicBezTo>
                  <a:pt x="359" y="595"/>
                  <a:pt x="359" y="595"/>
                  <a:pt x="359" y="595"/>
                </a:cubicBezTo>
                <a:cubicBezTo>
                  <a:pt x="547" y="595"/>
                  <a:pt x="547" y="595"/>
                  <a:pt x="547" y="595"/>
                </a:cubicBezTo>
                <a:cubicBezTo>
                  <a:pt x="551" y="595"/>
                  <a:pt x="554" y="592"/>
                  <a:pt x="554" y="588"/>
                </a:cubicBezTo>
                <a:cubicBezTo>
                  <a:pt x="554" y="288"/>
                  <a:pt x="554" y="288"/>
                  <a:pt x="554" y="288"/>
                </a:cubicBezTo>
                <a:cubicBezTo>
                  <a:pt x="577" y="288"/>
                  <a:pt x="577" y="288"/>
                  <a:pt x="577" y="288"/>
                </a:cubicBezTo>
                <a:cubicBezTo>
                  <a:pt x="581" y="288"/>
                  <a:pt x="584" y="285"/>
                  <a:pt x="584" y="281"/>
                </a:cubicBezTo>
                <a:cubicBezTo>
                  <a:pt x="584" y="170"/>
                  <a:pt x="584" y="170"/>
                  <a:pt x="584" y="170"/>
                </a:cubicBezTo>
                <a:cubicBezTo>
                  <a:pt x="584" y="166"/>
                  <a:pt x="581" y="163"/>
                  <a:pt x="577" y="163"/>
                </a:cubicBezTo>
                <a:close/>
                <a:moveTo>
                  <a:pt x="14" y="177"/>
                </a:moveTo>
                <a:cubicBezTo>
                  <a:pt x="218" y="177"/>
                  <a:pt x="218" y="177"/>
                  <a:pt x="218" y="177"/>
                </a:cubicBezTo>
                <a:cubicBezTo>
                  <a:pt x="218" y="274"/>
                  <a:pt x="218" y="274"/>
                  <a:pt x="218" y="274"/>
                </a:cubicBezTo>
                <a:cubicBezTo>
                  <a:pt x="14" y="274"/>
                  <a:pt x="14" y="274"/>
                  <a:pt x="14" y="274"/>
                </a:cubicBezTo>
                <a:lnTo>
                  <a:pt x="14" y="177"/>
                </a:lnTo>
                <a:close/>
                <a:moveTo>
                  <a:pt x="44" y="288"/>
                </a:moveTo>
                <a:cubicBezTo>
                  <a:pt x="218" y="288"/>
                  <a:pt x="218" y="288"/>
                  <a:pt x="218" y="288"/>
                </a:cubicBezTo>
                <a:cubicBezTo>
                  <a:pt x="218" y="581"/>
                  <a:pt x="218" y="581"/>
                  <a:pt x="218" y="581"/>
                </a:cubicBezTo>
                <a:cubicBezTo>
                  <a:pt x="44" y="581"/>
                  <a:pt x="44" y="581"/>
                  <a:pt x="44" y="581"/>
                </a:cubicBezTo>
                <a:lnTo>
                  <a:pt x="44" y="288"/>
                </a:lnTo>
                <a:close/>
                <a:moveTo>
                  <a:pt x="232" y="581"/>
                </a:moveTo>
                <a:cubicBezTo>
                  <a:pt x="232" y="177"/>
                  <a:pt x="232" y="177"/>
                  <a:pt x="232" y="177"/>
                </a:cubicBezTo>
                <a:cubicBezTo>
                  <a:pt x="352" y="177"/>
                  <a:pt x="352" y="177"/>
                  <a:pt x="352" y="177"/>
                </a:cubicBezTo>
                <a:cubicBezTo>
                  <a:pt x="352" y="581"/>
                  <a:pt x="352" y="581"/>
                  <a:pt x="352" y="581"/>
                </a:cubicBezTo>
                <a:lnTo>
                  <a:pt x="232" y="581"/>
                </a:lnTo>
                <a:close/>
                <a:moveTo>
                  <a:pt x="540" y="581"/>
                </a:moveTo>
                <a:cubicBezTo>
                  <a:pt x="366" y="581"/>
                  <a:pt x="366" y="581"/>
                  <a:pt x="366" y="581"/>
                </a:cubicBezTo>
                <a:cubicBezTo>
                  <a:pt x="366" y="288"/>
                  <a:pt x="366" y="288"/>
                  <a:pt x="366" y="288"/>
                </a:cubicBezTo>
                <a:cubicBezTo>
                  <a:pt x="540" y="288"/>
                  <a:pt x="540" y="288"/>
                  <a:pt x="540" y="288"/>
                </a:cubicBezTo>
                <a:lnTo>
                  <a:pt x="540" y="581"/>
                </a:lnTo>
                <a:close/>
                <a:moveTo>
                  <a:pt x="570" y="274"/>
                </a:moveTo>
                <a:cubicBezTo>
                  <a:pt x="366" y="274"/>
                  <a:pt x="366" y="274"/>
                  <a:pt x="366" y="274"/>
                </a:cubicBezTo>
                <a:cubicBezTo>
                  <a:pt x="366" y="177"/>
                  <a:pt x="366" y="177"/>
                  <a:pt x="366" y="177"/>
                </a:cubicBezTo>
                <a:cubicBezTo>
                  <a:pt x="570" y="177"/>
                  <a:pt x="570" y="177"/>
                  <a:pt x="570" y="177"/>
                </a:cubicBezTo>
                <a:lnTo>
                  <a:pt x="570" y="274"/>
                </a:lnTo>
                <a:close/>
                <a:moveTo>
                  <a:pt x="184" y="141"/>
                </a:moveTo>
                <a:cubicBezTo>
                  <a:pt x="292" y="141"/>
                  <a:pt x="292" y="141"/>
                  <a:pt x="292" y="141"/>
                </a:cubicBezTo>
                <a:cubicBezTo>
                  <a:pt x="400" y="141"/>
                  <a:pt x="400" y="141"/>
                  <a:pt x="400" y="141"/>
                </a:cubicBezTo>
                <a:cubicBezTo>
                  <a:pt x="433" y="141"/>
                  <a:pt x="461" y="132"/>
                  <a:pt x="480" y="114"/>
                </a:cubicBezTo>
                <a:cubicBezTo>
                  <a:pt x="497" y="99"/>
                  <a:pt x="506" y="78"/>
                  <a:pt x="506" y="57"/>
                </a:cubicBezTo>
                <a:cubicBezTo>
                  <a:pt x="506" y="24"/>
                  <a:pt x="484" y="0"/>
                  <a:pt x="451" y="0"/>
                </a:cubicBezTo>
                <a:cubicBezTo>
                  <a:pt x="398" y="0"/>
                  <a:pt x="376" y="37"/>
                  <a:pt x="357" y="69"/>
                </a:cubicBezTo>
                <a:cubicBezTo>
                  <a:pt x="340" y="97"/>
                  <a:pt x="325" y="123"/>
                  <a:pt x="292" y="127"/>
                </a:cubicBezTo>
                <a:cubicBezTo>
                  <a:pt x="259" y="123"/>
                  <a:pt x="243" y="97"/>
                  <a:pt x="227" y="69"/>
                </a:cubicBezTo>
                <a:cubicBezTo>
                  <a:pt x="207" y="37"/>
                  <a:pt x="186" y="0"/>
                  <a:pt x="133" y="0"/>
                </a:cubicBezTo>
                <a:cubicBezTo>
                  <a:pt x="100" y="0"/>
                  <a:pt x="77" y="24"/>
                  <a:pt x="77" y="57"/>
                </a:cubicBezTo>
                <a:cubicBezTo>
                  <a:pt x="77" y="78"/>
                  <a:pt x="87" y="99"/>
                  <a:pt x="104" y="114"/>
                </a:cubicBezTo>
                <a:cubicBezTo>
                  <a:pt x="123" y="132"/>
                  <a:pt x="151" y="141"/>
                  <a:pt x="184" y="141"/>
                </a:cubicBezTo>
                <a:close/>
                <a:moveTo>
                  <a:pt x="369" y="77"/>
                </a:moveTo>
                <a:cubicBezTo>
                  <a:pt x="388" y="45"/>
                  <a:pt x="406" y="14"/>
                  <a:pt x="451" y="14"/>
                </a:cubicBezTo>
                <a:cubicBezTo>
                  <a:pt x="480" y="14"/>
                  <a:pt x="492" y="36"/>
                  <a:pt x="492" y="57"/>
                </a:cubicBezTo>
                <a:cubicBezTo>
                  <a:pt x="492" y="74"/>
                  <a:pt x="484" y="91"/>
                  <a:pt x="471" y="104"/>
                </a:cubicBezTo>
                <a:cubicBezTo>
                  <a:pt x="454" y="119"/>
                  <a:pt x="429" y="127"/>
                  <a:pt x="400" y="127"/>
                </a:cubicBezTo>
                <a:cubicBezTo>
                  <a:pt x="329" y="127"/>
                  <a:pt x="329" y="127"/>
                  <a:pt x="329" y="127"/>
                </a:cubicBezTo>
                <a:cubicBezTo>
                  <a:pt x="346" y="114"/>
                  <a:pt x="358" y="95"/>
                  <a:pt x="369" y="77"/>
                </a:cubicBezTo>
                <a:close/>
                <a:moveTo>
                  <a:pt x="133" y="14"/>
                </a:moveTo>
                <a:cubicBezTo>
                  <a:pt x="178" y="14"/>
                  <a:pt x="196" y="45"/>
                  <a:pt x="215" y="77"/>
                </a:cubicBezTo>
                <a:cubicBezTo>
                  <a:pt x="226" y="95"/>
                  <a:pt x="237" y="114"/>
                  <a:pt x="254" y="127"/>
                </a:cubicBezTo>
                <a:cubicBezTo>
                  <a:pt x="184" y="127"/>
                  <a:pt x="184" y="127"/>
                  <a:pt x="184" y="127"/>
                </a:cubicBezTo>
                <a:cubicBezTo>
                  <a:pt x="154" y="127"/>
                  <a:pt x="130" y="119"/>
                  <a:pt x="113" y="104"/>
                </a:cubicBezTo>
                <a:cubicBezTo>
                  <a:pt x="99" y="91"/>
                  <a:pt x="91" y="74"/>
                  <a:pt x="91" y="57"/>
                </a:cubicBezTo>
                <a:cubicBezTo>
                  <a:pt x="91" y="36"/>
                  <a:pt x="104" y="14"/>
                  <a:pt x="133" y="14"/>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3">
            <a:extLst>
              <a:ext uri="{FF2B5EF4-FFF2-40B4-BE49-F238E27FC236}">
                <a16:creationId xmlns:a16="http://schemas.microsoft.com/office/drawing/2014/main" id="{5BE7CC0E-76ED-4344-BEF4-1A3B7188F141}"/>
              </a:ext>
            </a:extLst>
          </p:cNvPr>
          <p:cNvSpPr>
            <a:spLocks noEditPoints="1"/>
          </p:cNvSpPr>
          <p:nvPr/>
        </p:nvSpPr>
        <p:spPr bwMode="auto">
          <a:xfrm>
            <a:off x="1696065" y="3991587"/>
            <a:ext cx="578825" cy="603834"/>
          </a:xfrm>
          <a:custGeom>
            <a:avLst/>
            <a:gdLst>
              <a:gd name="T0" fmla="*/ 311 w 453"/>
              <a:gd name="T1" fmla="*/ 43 h 454"/>
              <a:gd name="T2" fmla="*/ 354 w 453"/>
              <a:gd name="T3" fmla="*/ 77 h 454"/>
              <a:gd name="T4" fmla="*/ 448 w 453"/>
              <a:gd name="T5" fmla="*/ 177 h 454"/>
              <a:gd name="T6" fmla="*/ 304 w 453"/>
              <a:gd name="T7" fmla="*/ 122 h 454"/>
              <a:gd name="T8" fmla="*/ 185 w 453"/>
              <a:gd name="T9" fmla="*/ 185 h 454"/>
              <a:gd name="T10" fmla="*/ 97 w 453"/>
              <a:gd name="T11" fmla="*/ 96 h 454"/>
              <a:gd name="T12" fmla="*/ 4 w 453"/>
              <a:gd name="T13" fmla="*/ 204 h 454"/>
              <a:gd name="T14" fmla="*/ 51 w 453"/>
              <a:gd name="T15" fmla="*/ 436 h 454"/>
              <a:gd name="T16" fmla="*/ 100 w 453"/>
              <a:gd name="T17" fmla="*/ 342 h 454"/>
              <a:gd name="T18" fmla="*/ 149 w 453"/>
              <a:gd name="T19" fmla="*/ 437 h 454"/>
              <a:gd name="T20" fmla="*/ 157 w 453"/>
              <a:gd name="T21" fmla="*/ 219 h 454"/>
              <a:gd name="T22" fmla="*/ 237 w 453"/>
              <a:gd name="T23" fmla="*/ 252 h 454"/>
              <a:gd name="T24" fmla="*/ 303 w 453"/>
              <a:gd name="T25" fmla="*/ 436 h 454"/>
              <a:gd name="T26" fmla="*/ 353 w 453"/>
              <a:gd name="T27" fmla="*/ 342 h 454"/>
              <a:gd name="T28" fmla="*/ 402 w 453"/>
              <a:gd name="T29" fmla="*/ 437 h 454"/>
              <a:gd name="T30" fmla="*/ 418 w 453"/>
              <a:gd name="T31" fmla="*/ 277 h 454"/>
              <a:gd name="T32" fmla="*/ 220 w 453"/>
              <a:gd name="T33" fmla="*/ 243 h 454"/>
              <a:gd name="T34" fmla="*/ 137 w 453"/>
              <a:gd name="T35" fmla="*/ 145 h 454"/>
              <a:gd name="T36" fmla="*/ 133 w 453"/>
              <a:gd name="T37" fmla="*/ 185 h 454"/>
              <a:gd name="T38" fmla="*/ 140 w 453"/>
              <a:gd name="T39" fmla="*/ 436 h 454"/>
              <a:gd name="T40" fmla="*/ 105 w 453"/>
              <a:gd name="T41" fmla="*/ 281 h 454"/>
              <a:gd name="T42" fmla="*/ 72 w 453"/>
              <a:gd name="T43" fmla="*/ 444 h 454"/>
              <a:gd name="T44" fmla="*/ 61 w 453"/>
              <a:gd name="T45" fmla="*/ 386 h 454"/>
              <a:gd name="T46" fmla="*/ 62 w 453"/>
              <a:gd name="T47" fmla="*/ 249 h 454"/>
              <a:gd name="T48" fmla="*/ 35 w 453"/>
              <a:gd name="T49" fmla="*/ 193 h 454"/>
              <a:gd name="T50" fmla="*/ 53 w 453"/>
              <a:gd name="T51" fmla="*/ 252 h 454"/>
              <a:gd name="T52" fmla="*/ 53 w 453"/>
              <a:gd name="T53" fmla="*/ 276 h 454"/>
              <a:gd name="T54" fmla="*/ 47 w 453"/>
              <a:gd name="T55" fmla="*/ 128 h 454"/>
              <a:gd name="T56" fmla="*/ 141 w 453"/>
              <a:gd name="T57" fmla="*/ 127 h 454"/>
              <a:gd name="T58" fmla="*/ 222 w 453"/>
              <a:gd name="T59" fmla="*/ 225 h 454"/>
              <a:gd name="T60" fmla="*/ 53 w 453"/>
              <a:gd name="T61" fmla="*/ 183 h 454"/>
              <a:gd name="T62" fmla="*/ 440 w 453"/>
              <a:gd name="T63" fmla="*/ 201 h 454"/>
              <a:gd name="T64" fmla="*/ 394 w 453"/>
              <a:gd name="T65" fmla="*/ 267 h 454"/>
              <a:gd name="T66" fmla="*/ 407 w 453"/>
              <a:gd name="T67" fmla="*/ 232 h 454"/>
              <a:gd name="T68" fmla="*/ 393 w 453"/>
              <a:gd name="T69" fmla="*/ 165 h 454"/>
              <a:gd name="T70" fmla="*/ 385 w 453"/>
              <a:gd name="T71" fmla="*/ 265 h 454"/>
              <a:gd name="T72" fmla="*/ 392 w 453"/>
              <a:gd name="T73" fmla="*/ 436 h 454"/>
              <a:gd name="T74" fmla="*/ 357 w 453"/>
              <a:gd name="T75" fmla="*/ 281 h 454"/>
              <a:gd name="T76" fmla="*/ 325 w 453"/>
              <a:gd name="T77" fmla="*/ 444 h 454"/>
              <a:gd name="T78" fmla="*/ 314 w 453"/>
              <a:gd name="T79" fmla="*/ 392 h 454"/>
              <a:gd name="T80" fmla="*/ 320 w 453"/>
              <a:gd name="T81" fmla="*/ 150 h 454"/>
              <a:gd name="T82" fmla="*/ 310 w 453"/>
              <a:gd name="T83" fmla="*/ 183 h 454"/>
              <a:gd name="T84" fmla="*/ 236 w 453"/>
              <a:gd name="T85" fmla="*/ 223 h 454"/>
              <a:gd name="T86" fmla="*/ 312 w 453"/>
              <a:gd name="T87" fmla="*/ 127 h 454"/>
              <a:gd name="T88" fmla="*/ 406 w 453"/>
              <a:gd name="T89" fmla="*/ 128 h 454"/>
              <a:gd name="T90" fmla="*/ 409 w 453"/>
              <a:gd name="T91" fmla="*/ 196 h 454"/>
              <a:gd name="T92" fmla="*/ 142 w 453"/>
              <a:gd name="T93" fmla="*/ 43 h 454"/>
              <a:gd name="T94" fmla="*/ 99 w 453"/>
              <a:gd name="T95" fmla="*/ 9 h 454"/>
              <a:gd name="T96" fmla="*/ 99 w 453"/>
              <a:gd name="T97" fmla="*/ 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3" h="454">
                <a:moveTo>
                  <a:pt x="354" y="86"/>
                </a:moveTo>
                <a:cubicBezTo>
                  <a:pt x="378" y="86"/>
                  <a:pt x="398" y="67"/>
                  <a:pt x="398" y="43"/>
                </a:cubicBezTo>
                <a:cubicBezTo>
                  <a:pt x="398" y="19"/>
                  <a:pt x="378" y="0"/>
                  <a:pt x="354" y="0"/>
                </a:cubicBezTo>
                <a:cubicBezTo>
                  <a:pt x="330" y="0"/>
                  <a:pt x="311" y="19"/>
                  <a:pt x="311" y="43"/>
                </a:cubicBezTo>
                <a:cubicBezTo>
                  <a:pt x="311" y="67"/>
                  <a:pt x="330" y="86"/>
                  <a:pt x="354" y="86"/>
                </a:cubicBezTo>
                <a:close/>
                <a:moveTo>
                  <a:pt x="354" y="9"/>
                </a:moveTo>
                <a:cubicBezTo>
                  <a:pt x="373" y="9"/>
                  <a:pt x="388" y="24"/>
                  <a:pt x="388" y="43"/>
                </a:cubicBezTo>
                <a:cubicBezTo>
                  <a:pt x="388" y="62"/>
                  <a:pt x="373" y="77"/>
                  <a:pt x="354" y="77"/>
                </a:cubicBezTo>
                <a:cubicBezTo>
                  <a:pt x="336" y="77"/>
                  <a:pt x="320" y="62"/>
                  <a:pt x="320" y="43"/>
                </a:cubicBezTo>
                <a:cubicBezTo>
                  <a:pt x="320" y="24"/>
                  <a:pt x="336" y="9"/>
                  <a:pt x="354" y="9"/>
                </a:cubicBezTo>
                <a:close/>
                <a:moveTo>
                  <a:pt x="448" y="177"/>
                </a:moveTo>
                <a:cubicBezTo>
                  <a:pt x="448" y="177"/>
                  <a:pt x="448" y="177"/>
                  <a:pt x="448" y="177"/>
                </a:cubicBezTo>
                <a:cubicBezTo>
                  <a:pt x="414" y="123"/>
                  <a:pt x="414" y="123"/>
                  <a:pt x="414" y="123"/>
                </a:cubicBezTo>
                <a:cubicBezTo>
                  <a:pt x="401" y="104"/>
                  <a:pt x="393" y="96"/>
                  <a:pt x="356" y="96"/>
                </a:cubicBezTo>
                <a:cubicBezTo>
                  <a:pt x="356" y="96"/>
                  <a:pt x="356" y="96"/>
                  <a:pt x="356" y="96"/>
                </a:cubicBezTo>
                <a:cubicBezTo>
                  <a:pt x="319" y="96"/>
                  <a:pt x="309" y="113"/>
                  <a:pt x="304" y="122"/>
                </a:cubicBezTo>
                <a:cubicBezTo>
                  <a:pt x="304" y="122"/>
                  <a:pt x="304" y="122"/>
                  <a:pt x="304" y="122"/>
                </a:cubicBezTo>
                <a:cubicBezTo>
                  <a:pt x="297" y="136"/>
                  <a:pt x="272" y="179"/>
                  <a:pt x="268" y="185"/>
                </a:cubicBezTo>
                <a:cubicBezTo>
                  <a:pt x="263" y="188"/>
                  <a:pt x="240" y="206"/>
                  <a:pt x="226" y="217"/>
                </a:cubicBezTo>
                <a:cubicBezTo>
                  <a:pt x="216" y="209"/>
                  <a:pt x="198" y="195"/>
                  <a:pt x="185" y="185"/>
                </a:cubicBezTo>
                <a:cubicBezTo>
                  <a:pt x="181" y="179"/>
                  <a:pt x="156" y="136"/>
                  <a:pt x="149" y="122"/>
                </a:cubicBezTo>
                <a:cubicBezTo>
                  <a:pt x="148" y="122"/>
                  <a:pt x="148" y="122"/>
                  <a:pt x="148" y="122"/>
                </a:cubicBezTo>
                <a:cubicBezTo>
                  <a:pt x="143" y="113"/>
                  <a:pt x="134" y="96"/>
                  <a:pt x="97" y="96"/>
                </a:cubicBezTo>
                <a:cubicBezTo>
                  <a:pt x="97" y="96"/>
                  <a:pt x="97" y="96"/>
                  <a:pt x="97" y="96"/>
                </a:cubicBezTo>
                <a:cubicBezTo>
                  <a:pt x="60" y="96"/>
                  <a:pt x="52" y="104"/>
                  <a:pt x="39" y="123"/>
                </a:cubicBezTo>
                <a:cubicBezTo>
                  <a:pt x="5" y="177"/>
                  <a:pt x="5" y="177"/>
                  <a:pt x="5" y="177"/>
                </a:cubicBezTo>
                <a:cubicBezTo>
                  <a:pt x="5" y="177"/>
                  <a:pt x="5" y="177"/>
                  <a:pt x="5" y="177"/>
                </a:cubicBezTo>
                <a:cubicBezTo>
                  <a:pt x="0" y="186"/>
                  <a:pt x="0" y="195"/>
                  <a:pt x="4" y="204"/>
                </a:cubicBezTo>
                <a:cubicBezTo>
                  <a:pt x="35" y="277"/>
                  <a:pt x="35" y="277"/>
                  <a:pt x="35" y="277"/>
                </a:cubicBezTo>
                <a:cubicBezTo>
                  <a:pt x="38" y="282"/>
                  <a:pt x="44" y="286"/>
                  <a:pt x="50" y="286"/>
                </a:cubicBezTo>
                <a:cubicBezTo>
                  <a:pt x="51" y="286"/>
                  <a:pt x="52" y="286"/>
                  <a:pt x="52" y="286"/>
                </a:cubicBezTo>
                <a:cubicBezTo>
                  <a:pt x="52" y="404"/>
                  <a:pt x="51" y="433"/>
                  <a:pt x="51" y="436"/>
                </a:cubicBezTo>
                <a:cubicBezTo>
                  <a:pt x="51" y="436"/>
                  <a:pt x="51" y="436"/>
                  <a:pt x="51" y="437"/>
                </a:cubicBezTo>
                <a:cubicBezTo>
                  <a:pt x="52" y="447"/>
                  <a:pt x="62" y="454"/>
                  <a:pt x="72" y="454"/>
                </a:cubicBezTo>
                <a:cubicBezTo>
                  <a:pt x="83" y="454"/>
                  <a:pt x="92" y="446"/>
                  <a:pt x="93" y="436"/>
                </a:cubicBezTo>
                <a:cubicBezTo>
                  <a:pt x="100" y="342"/>
                  <a:pt x="100" y="342"/>
                  <a:pt x="100" y="342"/>
                </a:cubicBezTo>
                <a:cubicBezTo>
                  <a:pt x="108" y="436"/>
                  <a:pt x="108" y="436"/>
                  <a:pt x="108" y="436"/>
                </a:cubicBezTo>
                <a:cubicBezTo>
                  <a:pt x="108" y="446"/>
                  <a:pt x="117" y="454"/>
                  <a:pt x="128" y="454"/>
                </a:cubicBezTo>
                <a:cubicBezTo>
                  <a:pt x="128" y="454"/>
                  <a:pt x="128" y="454"/>
                  <a:pt x="129" y="454"/>
                </a:cubicBezTo>
                <a:cubicBezTo>
                  <a:pt x="139" y="454"/>
                  <a:pt x="148" y="446"/>
                  <a:pt x="149" y="437"/>
                </a:cubicBezTo>
                <a:cubicBezTo>
                  <a:pt x="149" y="436"/>
                  <a:pt x="149" y="436"/>
                  <a:pt x="149" y="436"/>
                </a:cubicBezTo>
                <a:cubicBezTo>
                  <a:pt x="149" y="430"/>
                  <a:pt x="146" y="298"/>
                  <a:pt x="143" y="200"/>
                </a:cubicBezTo>
                <a:cubicBezTo>
                  <a:pt x="156" y="218"/>
                  <a:pt x="156" y="218"/>
                  <a:pt x="156" y="218"/>
                </a:cubicBezTo>
                <a:cubicBezTo>
                  <a:pt x="156" y="218"/>
                  <a:pt x="157" y="219"/>
                  <a:pt x="157" y="219"/>
                </a:cubicBezTo>
                <a:cubicBezTo>
                  <a:pt x="215" y="251"/>
                  <a:pt x="215" y="251"/>
                  <a:pt x="215" y="251"/>
                </a:cubicBezTo>
                <a:cubicBezTo>
                  <a:pt x="219" y="254"/>
                  <a:pt x="223" y="254"/>
                  <a:pt x="226" y="253"/>
                </a:cubicBezTo>
                <a:cubicBezTo>
                  <a:pt x="227" y="254"/>
                  <a:pt x="229" y="254"/>
                  <a:pt x="230" y="254"/>
                </a:cubicBezTo>
                <a:cubicBezTo>
                  <a:pt x="232" y="254"/>
                  <a:pt x="235" y="253"/>
                  <a:pt x="237" y="252"/>
                </a:cubicBezTo>
                <a:cubicBezTo>
                  <a:pt x="295" y="219"/>
                  <a:pt x="295" y="219"/>
                  <a:pt x="295" y="219"/>
                </a:cubicBezTo>
                <a:cubicBezTo>
                  <a:pt x="296" y="219"/>
                  <a:pt x="297" y="218"/>
                  <a:pt x="297" y="218"/>
                </a:cubicBezTo>
                <a:cubicBezTo>
                  <a:pt x="310" y="200"/>
                  <a:pt x="310" y="200"/>
                  <a:pt x="310" y="200"/>
                </a:cubicBezTo>
                <a:cubicBezTo>
                  <a:pt x="307" y="298"/>
                  <a:pt x="304" y="430"/>
                  <a:pt x="303" y="436"/>
                </a:cubicBezTo>
                <a:cubicBezTo>
                  <a:pt x="303" y="436"/>
                  <a:pt x="303" y="436"/>
                  <a:pt x="303" y="437"/>
                </a:cubicBezTo>
                <a:cubicBezTo>
                  <a:pt x="305" y="447"/>
                  <a:pt x="314" y="454"/>
                  <a:pt x="325" y="454"/>
                </a:cubicBezTo>
                <a:cubicBezTo>
                  <a:pt x="336" y="454"/>
                  <a:pt x="345" y="446"/>
                  <a:pt x="345" y="436"/>
                </a:cubicBezTo>
                <a:cubicBezTo>
                  <a:pt x="353" y="342"/>
                  <a:pt x="353" y="342"/>
                  <a:pt x="353" y="342"/>
                </a:cubicBezTo>
                <a:cubicBezTo>
                  <a:pt x="360" y="436"/>
                  <a:pt x="360" y="436"/>
                  <a:pt x="360" y="436"/>
                </a:cubicBezTo>
                <a:cubicBezTo>
                  <a:pt x="361" y="446"/>
                  <a:pt x="369" y="454"/>
                  <a:pt x="380" y="454"/>
                </a:cubicBezTo>
                <a:cubicBezTo>
                  <a:pt x="381" y="454"/>
                  <a:pt x="381" y="454"/>
                  <a:pt x="381" y="454"/>
                </a:cubicBezTo>
                <a:cubicBezTo>
                  <a:pt x="392" y="454"/>
                  <a:pt x="401" y="446"/>
                  <a:pt x="402" y="437"/>
                </a:cubicBezTo>
                <a:cubicBezTo>
                  <a:pt x="402" y="436"/>
                  <a:pt x="402" y="436"/>
                  <a:pt x="402" y="436"/>
                </a:cubicBezTo>
                <a:cubicBezTo>
                  <a:pt x="402" y="433"/>
                  <a:pt x="401" y="404"/>
                  <a:pt x="400" y="286"/>
                </a:cubicBezTo>
                <a:cubicBezTo>
                  <a:pt x="401" y="286"/>
                  <a:pt x="402" y="286"/>
                  <a:pt x="403" y="286"/>
                </a:cubicBezTo>
                <a:cubicBezTo>
                  <a:pt x="409" y="286"/>
                  <a:pt x="415" y="282"/>
                  <a:pt x="418" y="277"/>
                </a:cubicBezTo>
                <a:cubicBezTo>
                  <a:pt x="449" y="204"/>
                  <a:pt x="449" y="204"/>
                  <a:pt x="449" y="204"/>
                </a:cubicBezTo>
                <a:cubicBezTo>
                  <a:pt x="453" y="195"/>
                  <a:pt x="452" y="186"/>
                  <a:pt x="448" y="177"/>
                </a:cubicBezTo>
                <a:close/>
                <a:moveTo>
                  <a:pt x="230" y="241"/>
                </a:moveTo>
                <a:cubicBezTo>
                  <a:pt x="227" y="244"/>
                  <a:pt x="223" y="245"/>
                  <a:pt x="220" y="243"/>
                </a:cubicBezTo>
                <a:cubicBezTo>
                  <a:pt x="163" y="211"/>
                  <a:pt x="163" y="211"/>
                  <a:pt x="163" y="211"/>
                </a:cubicBezTo>
                <a:cubicBezTo>
                  <a:pt x="143" y="183"/>
                  <a:pt x="143" y="183"/>
                  <a:pt x="143" y="183"/>
                </a:cubicBezTo>
                <a:cubicBezTo>
                  <a:pt x="142" y="171"/>
                  <a:pt x="142" y="160"/>
                  <a:pt x="142" y="150"/>
                </a:cubicBezTo>
                <a:cubicBezTo>
                  <a:pt x="142" y="147"/>
                  <a:pt x="140" y="145"/>
                  <a:pt x="137" y="145"/>
                </a:cubicBezTo>
                <a:cubicBezTo>
                  <a:pt x="137" y="145"/>
                  <a:pt x="137" y="145"/>
                  <a:pt x="137" y="145"/>
                </a:cubicBezTo>
                <a:cubicBezTo>
                  <a:pt x="134" y="145"/>
                  <a:pt x="132" y="148"/>
                  <a:pt x="132" y="150"/>
                </a:cubicBezTo>
                <a:cubicBezTo>
                  <a:pt x="132" y="150"/>
                  <a:pt x="133" y="164"/>
                  <a:pt x="133" y="185"/>
                </a:cubicBezTo>
                <a:cubicBezTo>
                  <a:pt x="133" y="185"/>
                  <a:pt x="133" y="185"/>
                  <a:pt x="133" y="185"/>
                </a:cubicBezTo>
                <a:cubicBezTo>
                  <a:pt x="134" y="213"/>
                  <a:pt x="135" y="253"/>
                  <a:pt x="136" y="293"/>
                </a:cubicBezTo>
                <a:cubicBezTo>
                  <a:pt x="137" y="329"/>
                  <a:pt x="138" y="365"/>
                  <a:pt x="139" y="392"/>
                </a:cubicBezTo>
                <a:cubicBezTo>
                  <a:pt x="139" y="405"/>
                  <a:pt x="139" y="416"/>
                  <a:pt x="140" y="424"/>
                </a:cubicBezTo>
                <a:cubicBezTo>
                  <a:pt x="140" y="430"/>
                  <a:pt x="140" y="433"/>
                  <a:pt x="140" y="436"/>
                </a:cubicBezTo>
                <a:cubicBezTo>
                  <a:pt x="140" y="436"/>
                  <a:pt x="140" y="436"/>
                  <a:pt x="140" y="436"/>
                </a:cubicBezTo>
                <a:cubicBezTo>
                  <a:pt x="140" y="441"/>
                  <a:pt x="134" y="445"/>
                  <a:pt x="128" y="444"/>
                </a:cubicBezTo>
                <a:cubicBezTo>
                  <a:pt x="122" y="444"/>
                  <a:pt x="117" y="440"/>
                  <a:pt x="117" y="435"/>
                </a:cubicBezTo>
                <a:cubicBezTo>
                  <a:pt x="105" y="281"/>
                  <a:pt x="105" y="281"/>
                  <a:pt x="105" y="281"/>
                </a:cubicBezTo>
                <a:cubicBezTo>
                  <a:pt x="105" y="279"/>
                  <a:pt x="103" y="277"/>
                  <a:pt x="100" y="277"/>
                </a:cubicBezTo>
                <a:cubicBezTo>
                  <a:pt x="98" y="277"/>
                  <a:pt x="96" y="279"/>
                  <a:pt x="96" y="281"/>
                </a:cubicBezTo>
                <a:cubicBezTo>
                  <a:pt x="84" y="435"/>
                  <a:pt x="84" y="435"/>
                  <a:pt x="84" y="435"/>
                </a:cubicBezTo>
                <a:cubicBezTo>
                  <a:pt x="83" y="440"/>
                  <a:pt x="78" y="444"/>
                  <a:pt x="72" y="444"/>
                </a:cubicBezTo>
                <a:cubicBezTo>
                  <a:pt x="66" y="445"/>
                  <a:pt x="61" y="441"/>
                  <a:pt x="60" y="436"/>
                </a:cubicBezTo>
                <a:cubicBezTo>
                  <a:pt x="60" y="436"/>
                  <a:pt x="60" y="436"/>
                  <a:pt x="60" y="436"/>
                </a:cubicBezTo>
                <a:cubicBezTo>
                  <a:pt x="61" y="433"/>
                  <a:pt x="61" y="429"/>
                  <a:pt x="61" y="422"/>
                </a:cubicBezTo>
                <a:cubicBezTo>
                  <a:pt x="61" y="413"/>
                  <a:pt x="61" y="401"/>
                  <a:pt x="61" y="386"/>
                </a:cubicBezTo>
                <a:cubicBezTo>
                  <a:pt x="61" y="357"/>
                  <a:pt x="62" y="318"/>
                  <a:pt x="62" y="281"/>
                </a:cubicBezTo>
                <a:cubicBezTo>
                  <a:pt x="67" y="277"/>
                  <a:pt x="69" y="271"/>
                  <a:pt x="67" y="265"/>
                </a:cubicBezTo>
                <a:cubicBezTo>
                  <a:pt x="67" y="265"/>
                  <a:pt x="67" y="265"/>
                  <a:pt x="67" y="264"/>
                </a:cubicBezTo>
                <a:cubicBezTo>
                  <a:pt x="67" y="263"/>
                  <a:pt x="65" y="258"/>
                  <a:pt x="62" y="249"/>
                </a:cubicBezTo>
                <a:cubicBezTo>
                  <a:pt x="63" y="197"/>
                  <a:pt x="63" y="169"/>
                  <a:pt x="63" y="169"/>
                </a:cubicBezTo>
                <a:cubicBezTo>
                  <a:pt x="63" y="167"/>
                  <a:pt x="61" y="165"/>
                  <a:pt x="59" y="165"/>
                </a:cubicBezTo>
                <a:cubicBezTo>
                  <a:pt x="58" y="164"/>
                  <a:pt x="55" y="165"/>
                  <a:pt x="54" y="166"/>
                </a:cubicBezTo>
                <a:cubicBezTo>
                  <a:pt x="35" y="193"/>
                  <a:pt x="35" y="193"/>
                  <a:pt x="35" y="193"/>
                </a:cubicBezTo>
                <a:cubicBezTo>
                  <a:pt x="34" y="194"/>
                  <a:pt x="34" y="195"/>
                  <a:pt x="34" y="197"/>
                </a:cubicBezTo>
                <a:cubicBezTo>
                  <a:pt x="34" y="197"/>
                  <a:pt x="40" y="215"/>
                  <a:pt x="46" y="232"/>
                </a:cubicBezTo>
                <a:cubicBezTo>
                  <a:pt x="49" y="239"/>
                  <a:pt x="51" y="246"/>
                  <a:pt x="53" y="252"/>
                </a:cubicBezTo>
                <a:cubicBezTo>
                  <a:pt x="53" y="252"/>
                  <a:pt x="53" y="252"/>
                  <a:pt x="53" y="252"/>
                </a:cubicBezTo>
                <a:cubicBezTo>
                  <a:pt x="54" y="254"/>
                  <a:pt x="54" y="255"/>
                  <a:pt x="55" y="257"/>
                </a:cubicBezTo>
                <a:cubicBezTo>
                  <a:pt x="56" y="262"/>
                  <a:pt x="58" y="265"/>
                  <a:pt x="59" y="267"/>
                </a:cubicBezTo>
                <a:cubicBezTo>
                  <a:pt x="58" y="267"/>
                  <a:pt x="58" y="267"/>
                  <a:pt x="58" y="267"/>
                </a:cubicBezTo>
                <a:cubicBezTo>
                  <a:pt x="59" y="271"/>
                  <a:pt x="57" y="274"/>
                  <a:pt x="53" y="276"/>
                </a:cubicBezTo>
                <a:cubicBezTo>
                  <a:pt x="49" y="277"/>
                  <a:pt x="45" y="276"/>
                  <a:pt x="44" y="273"/>
                </a:cubicBezTo>
                <a:cubicBezTo>
                  <a:pt x="12" y="201"/>
                  <a:pt x="12" y="201"/>
                  <a:pt x="12" y="201"/>
                </a:cubicBezTo>
                <a:cubicBezTo>
                  <a:pt x="10" y="194"/>
                  <a:pt x="10" y="188"/>
                  <a:pt x="13" y="182"/>
                </a:cubicBezTo>
                <a:cubicBezTo>
                  <a:pt x="47" y="128"/>
                  <a:pt x="47" y="128"/>
                  <a:pt x="47" y="128"/>
                </a:cubicBezTo>
                <a:cubicBezTo>
                  <a:pt x="58" y="112"/>
                  <a:pt x="63" y="105"/>
                  <a:pt x="97" y="105"/>
                </a:cubicBezTo>
                <a:cubicBezTo>
                  <a:pt x="97" y="105"/>
                  <a:pt x="97" y="105"/>
                  <a:pt x="97" y="105"/>
                </a:cubicBezTo>
                <a:cubicBezTo>
                  <a:pt x="128" y="105"/>
                  <a:pt x="136" y="118"/>
                  <a:pt x="140" y="126"/>
                </a:cubicBezTo>
                <a:cubicBezTo>
                  <a:pt x="141" y="127"/>
                  <a:pt x="141" y="127"/>
                  <a:pt x="141" y="127"/>
                </a:cubicBezTo>
                <a:cubicBezTo>
                  <a:pt x="149" y="141"/>
                  <a:pt x="177" y="190"/>
                  <a:pt x="177" y="191"/>
                </a:cubicBezTo>
                <a:cubicBezTo>
                  <a:pt x="178" y="191"/>
                  <a:pt x="178" y="192"/>
                  <a:pt x="178" y="192"/>
                </a:cubicBezTo>
                <a:cubicBezTo>
                  <a:pt x="178" y="192"/>
                  <a:pt x="191" y="202"/>
                  <a:pt x="204" y="212"/>
                </a:cubicBezTo>
                <a:cubicBezTo>
                  <a:pt x="211" y="217"/>
                  <a:pt x="217" y="221"/>
                  <a:pt x="222" y="225"/>
                </a:cubicBezTo>
                <a:cubicBezTo>
                  <a:pt x="226" y="228"/>
                  <a:pt x="228" y="230"/>
                  <a:pt x="230" y="231"/>
                </a:cubicBezTo>
                <a:cubicBezTo>
                  <a:pt x="230" y="231"/>
                  <a:pt x="230" y="231"/>
                  <a:pt x="230" y="231"/>
                </a:cubicBezTo>
                <a:cubicBezTo>
                  <a:pt x="232" y="233"/>
                  <a:pt x="232" y="238"/>
                  <a:pt x="230" y="241"/>
                </a:cubicBezTo>
                <a:close/>
                <a:moveTo>
                  <a:pt x="53" y="183"/>
                </a:moveTo>
                <a:cubicBezTo>
                  <a:pt x="53" y="192"/>
                  <a:pt x="53" y="206"/>
                  <a:pt x="53" y="223"/>
                </a:cubicBezTo>
                <a:cubicBezTo>
                  <a:pt x="50" y="214"/>
                  <a:pt x="47" y="204"/>
                  <a:pt x="44" y="196"/>
                </a:cubicBezTo>
                <a:lnTo>
                  <a:pt x="53" y="183"/>
                </a:lnTo>
                <a:close/>
                <a:moveTo>
                  <a:pt x="440" y="201"/>
                </a:moveTo>
                <a:cubicBezTo>
                  <a:pt x="409" y="273"/>
                  <a:pt x="409" y="273"/>
                  <a:pt x="409" y="273"/>
                </a:cubicBezTo>
                <a:cubicBezTo>
                  <a:pt x="408" y="276"/>
                  <a:pt x="404" y="277"/>
                  <a:pt x="400" y="276"/>
                </a:cubicBezTo>
                <a:cubicBezTo>
                  <a:pt x="396" y="274"/>
                  <a:pt x="394" y="271"/>
                  <a:pt x="394" y="267"/>
                </a:cubicBezTo>
                <a:cubicBezTo>
                  <a:pt x="394" y="267"/>
                  <a:pt x="394" y="267"/>
                  <a:pt x="394" y="267"/>
                </a:cubicBezTo>
                <a:cubicBezTo>
                  <a:pt x="395" y="265"/>
                  <a:pt x="396" y="262"/>
                  <a:pt x="398" y="257"/>
                </a:cubicBezTo>
                <a:cubicBezTo>
                  <a:pt x="399" y="255"/>
                  <a:pt x="399" y="254"/>
                  <a:pt x="400" y="252"/>
                </a:cubicBezTo>
                <a:cubicBezTo>
                  <a:pt x="400" y="252"/>
                  <a:pt x="400" y="252"/>
                  <a:pt x="400" y="252"/>
                </a:cubicBezTo>
                <a:cubicBezTo>
                  <a:pt x="402" y="246"/>
                  <a:pt x="404" y="239"/>
                  <a:pt x="407" y="232"/>
                </a:cubicBezTo>
                <a:cubicBezTo>
                  <a:pt x="413" y="215"/>
                  <a:pt x="419" y="197"/>
                  <a:pt x="419" y="197"/>
                </a:cubicBezTo>
                <a:cubicBezTo>
                  <a:pt x="419" y="195"/>
                  <a:pt x="419" y="194"/>
                  <a:pt x="418" y="193"/>
                </a:cubicBezTo>
                <a:cubicBezTo>
                  <a:pt x="399" y="166"/>
                  <a:pt x="399" y="166"/>
                  <a:pt x="399" y="166"/>
                </a:cubicBezTo>
                <a:cubicBezTo>
                  <a:pt x="397" y="165"/>
                  <a:pt x="395" y="164"/>
                  <a:pt x="393" y="165"/>
                </a:cubicBezTo>
                <a:cubicBezTo>
                  <a:pt x="391" y="165"/>
                  <a:pt x="390" y="167"/>
                  <a:pt x="390" y="169"/>
                </a:cubicBezTo>
                <a:cubicBezTo>
                  <a:pt x="390" y="169"/>
                  <a:pt x="390" y="197"/>
                  <a:pt x="391" y="249"/>
                </a:cubicBezTo>
                <a:cubicBezTo>
                  <a:pt x="388" y="258"/>
                  <a:pt x="386" y="263"/>
                  <a:pt x="386" y="264"/>
                </a:cubicBezTo>
                <a:cubicBezTo>
                  <a:pt x="386" y="265"/>
                  <a:pt x="385" y="265"/>
                  <a:pt x="385" y="265"/>
                </a:cubicBezTo>
                <a:cubicBezTo>
                  <a:pt x="384" y="271"/>
                  <a:pt x="386" y="277"/>
                  <a:pt x="391" y="281"/>
                </a:cubicBezTo>
                <a:cubicBezTo>
                  <a:pt x="391" y="318"/>
                  <a:pt x="392" y="357"/>
                  <a:pt x="392" y="386"/>
                </a:cubicBezTo>
                <a:cubicBezTo>
                  <a:pt x="392" y="401"/>
                  <a:pt x="392" y="413"/>
                  <a:pt x="392" y="422"/>
                </a:cubicBezTo>
                <a:cubicBezTo>
                  <a:pt x="392" y="429"/>
                  <a:pt x="392" y="433"/>
                  <a:pt x="392" y="436"/>
                </a:cubicBezTo>
                <a:cubicBezTo>
                  <a:pt x="392" y="436"/>
                  <a:pt x="392" y="436"/>
                  <a:pt x="392" y="436"/>
                </a:cubicBezTo>
                <a:cubicBezTo>
                  <a:pt x="392" y="441"/>
                  <a:pt x="387" y="445"/>
                  <a:pt x="381" y="444"/>
                </a:cubicBezTo>
                <a:cubicBezTo>
                  <a:pt x="375" y="444"/>
                  <a:pt x="370" y="440"/>
                  <a:pt x="369" y="435"/>
                </a:cubicBezTo>
                <a:cubicBezTo>
                  <a:pt x="357" y="281"/>
                  <a:pt x="357" y="281"/>
                  <a:pt x="357" y="281"/>
                </a:cubicBezTo>
                <a:cubicBezTo>
                  <a:pt x="357" y="279"/>
                  <a:pt x="355" y="277"/>
                  <a:pt x="353" y="277"/>
                </a:cubicBezTo>
                <a:cubicBezTo>
                  <a:pt x="350" y="277"/>
                  <a:pt x="348" y="279"/>
                  <a:pt x="348" y="281"/>
                </a:cubicBezTo>
                <a:cubicBezTo>
                  <a:pt x="336" y="435"/>
                  <a:pt x="336" y="435"/>
                  <a:pt x="336" y="435"/>
                </a:cubicBezTo>
                <a:cubicBezTo>
                  <a:pt x="336" y="440"/>
                  <a:pt x="331" y="444"/>
                  <a:pt x="325" y="444"/>
                </a:cubicBezTo>
                <a:cubicBezTo>
                  <a:pt x="319" y="445"/>
                  <a:pt x="313" y="441"/>
                  <a:pt x="313" y="436"/>
                </a:cubicBezTo>
                <a:cubicBezTo>
                  <a:pt x="313" y="436"/>
                  <a:pt x="313" y="436"/>
                  <a:pt x="313" y="436"/>
                </a:cubicBezTo>
                <a:cubicBezTo>
                  <a:pt x="313" y="433"/>
                  <a:pt x="313" y="430"/>
                  <a:pt x="313" y="424"/>
                </a:cubicBezTo>
                <a:cubicBezTo>
                  <a:pt x="313" y="416"/>
                  <a:pt x="314" y="405"/>
                  <a:pt x="314" y="392"/>
                </a:cubicBezTo>
                <a:cubicBezTo>
                  <a:pt x="315" y="365"/>
                  <a:pt x="316" y="329"/>
                  <a:pt x="317" y="293"/>
                </a:cubicBezTo>
                <a:cubicBezTo>
                  <a:pt x="318" y="253"/>
                  <a:pt x="319" y="213"/>
                  <a:pt x="320" y="185"/>
                </a:cubicBezTo>
                <a:cubicBezTo>
                  <a:pt x="320" y="185"/>
                  <a:pt x="320" y="185"/>
                  <a:pt x="320" y="185"/>
                </a:cubicBezTo>
                <a:cubicBezTo>
                  <a:pt x="320" y="164"/>
                  <a:pt x="320" y="150"/>
                  <a:pt x="320" y="150"/>
                </a:cubicBezTo>
                <a:cubicBezTo>
                  <a:pt x="321" y="148"/>
                  <a:pt x="318" y="145"/>
                  <a:pt x="316" y="145"/>
                </a:cubicBezTo>
                <a:cubicBezTo>
                  <a:pt x="316" y="145"/>
                  <a:pt x="316" y="145"/>
                  <a:pt x="316" y="145"/>
                </a:cubicBezTo>
                <a:cubicBezTo>
                  <a:pt x="313" y="145"/>
                  <a:pt x="311" y="147"/>
                  <a:pt x="311" y="150"/>
                </a:cubicBezTo>
                <a:cubicBezTo>
                  <a:pt x="311" y="160"/>
                  <a:pt x="310" y="171"/>
                  <a:pt x="310" y="183"/>
                </a:cubicBezTo>
                <a:cubicBezTo>
                  <a:pt x="290" y="211"/>
                  <a:pt x="290" y="211"/>
                  <a:pt x="290" y="211"/>
                </a:cubicBezTo>
                <a:cubicBezTo>
                  <a:pt x="241" y="239"/>
                  <a:pt x="241" y="239"/>
                  <a:pt x="241" y="239"/>
                </a:cubicBezTo>
                <a:cubicBezTo>
                  <a:pt x="242" y="233"/>
                  <a:pt x="240" y="228"/>
                  <a:pt x="236" y="224"/>
                </a:cubicBezTo>
                <a:cubicBezTo>
                  <a:pt x="236" y="224"/>
                  <a:pt x="236" y="224"/>
                  <a:pt x="236" y="223"/>
                </a:cubicBezTo>
                <a:cubicBezTo>
                  <a:pt x="235" y="223"/>
                  <a:pt x="235" y="223"/>
                  <a:pt x="234" y="222"/>
                </a:cubicBezTo>
                <a:cubicBezTo>
                  <a:pt x="249" y="211"/>
                  <a:pt x="274" y="192"/>
                  <a:pt x="274" y="192"/>
                </a:cubicBezTo>
                <a:cubicBezTo>
                  <a:pt x="275" y="192"/>
                  <a:pt x="275" y="191"/>
                  <a:pt x="276" y="191"/>
                </a:cubicBezTo>
                <a:cubicBezTo>
                  <a:pt x="276" y="190"/>
                  <a:pt x="304" y="141"/>
                  <a:pt x="312" y="127"/>
                </a:cubicBezTo>
                <a:cubicBezTo>
                  <a:pt x="313" y="126"/>
                  <a:pt x="313" y="126"/>
                  <a:pt x="313" y="126"/>
                </a:cubicBezTo>
                <a:cubicBezTo>
                  <a:pt x="317" y="118"/>
                  <a:pt x="324" y="105"/>
                  <a:pt x="356" y="105"/>
                </a:cubicBezTo>
                <a:cubicBezTo>
                  <a:pt x="356" y="105"/>
                  <a:pt x="356" y="105"/>
                  <a:pt x="356" y="105"/>
                </a:cubicBezTo>
                <a:cubicBezTo>
                  <a:pt x="390" y="105"/>
                  <a:pt x="395" y="112"/>
                  <a:pt x="406" y="128"/>
                </a:cubicBezTo>
                <a:cubicBezTo>
                  <a:pt x="440" y="182"/>
                  <a:pt x="440" y="182"/>
                  <a:pt x="440" y="182"/>
                </a:cubicBezTo>
                <a:cubicBezTo>
                  <a:pt x="443" y="188"/>
                  <a:pt x="443" y="194"/>
                  <a:pt x="440" y="201"/>
                </a:cubicBezTo>
                <a:close/>
                <a:moveTo>
                  <a:pt x="400" y="183"/>
                </a:moveTo>
                <a:cubicBezTo>
                  <a:pt x="409" y="196"/>
                  <a:pt x="409" y="196"/>
                  <a:pt x="409" y="196"/>
                </a:cubicBezTo>
                <a:cubicBezTo>
                  <a:pt x="406" y="204"/>
                  <a:pt x="403" y="214"/>
                  <a:pt x="400" y="223"/>
                </a:cubicBezTo>
                <a:cubicBezTo>
                  <a:pt x="400" y="206"/>
                  <a:pt x="400" y="192"/>
                  <a:pt x="400" y="183"/>
                </a:cubicBezTo>
                <a:close/>
                <a:moveTo>
                  <a:pt x="99" y="86"/>
                </a:moveTo>
                <a:cubicBezTo>
                  <a:pt x="122" y="86"/>
                  <a:pt x="142" y="67"/>
                  <a:pt x="142" y="43"/>
                </a:cubicBezTo>
                <a:cubicBezTo>
                  <a:pt x="142" y="19"/>
                  <a:pt x="122" y="0"/>
                  <a:pt x="99" y="0"/>
                </a:cubicBezTo>
                <a:cubicBezTo>
                  <a:pt x="75" y="0"/>
                  <a:pt x="55" y="19"/>
                  <a:pt x="55" y="43"/>
                </a:cubicBezTo>
                <a:cubicBezTo>
                  <a:pt x="55" y="67"/>
                  <a:pt x="75" y="86"/>
                  <a:pt x="99" y="86"/>
                </a:cubicBezTo>
                <a:close/>
                <a:moveTo>
                  <a:pt x="99" y="9"/>
                </a:moveTo>
                <a:cubicBezTo>
                  <a:pt x="117" y="9"/>
                  <a:pt x="132" y="24"/>
                  <a:pt x="132" y="43"/>
                </a:cubicBezTo>
                <a:cubicBezTo>
                  <a:pt x="132" y="62"/>
                  <a:pt x="117" y="77"/>
                  <a:pt x="99" y="77"/>
                </a:cubicBezTo>
                <a:cubicBezTo>
                  <a:pt x="80" y="77"/>
                  <a:pt x="65" y="62"/>
                  <a:pt x="65" y="43"/>
                </a:cubicBezTo>
                <a:cubicBezTo>
                  <a:pt x="65" y="24"/>
                  <a:pt x="80" y="9"/>
                  <a:pt x="99" y="9"/>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72" name="Freeform 99">
            <a:extLst>
              <a:ext uri="{FF2B5EF4-FFF2-40B4-BE49-F238E27FC236}">
                <a16:creationId xmlns:a16="http://schemas.microsoft.com/office/drawing/2014/main" id="{3515A629-B48F-4834-A257-91D7935B72CC}"/>
              </a:ext>
            </a:extLst>
          </p:cNvPr>
          <p:cNvSpPr>
            <a:spLocks noEditPoints="1"/>
          </p:cNvSpPr>
          <p:nvPr/>
        </p:nvSpPr>
        <p:spPr bwMode="auto">
          <a:xfrm>
            <a:off x="11259221" y="4153374"/>
            <a:ext cx="649532" cy="447261"/>
          </a:xfrm>
          <a:custGeom>
            <a:avLst/>
            <a:gdLst>
              <a:gd name="T0" fmla="*/ 95 w 628"/>
              <a:gd name="T1" fmla="*/ 133 h 433"/>
              <a:gd name="T2" fmla="*/ 212 w 628"/>
              <a:gd name="T3" fmla="*/ 133 h 433"/>
              <a:gd name="T4" fmla="*/ 154 w 628"/>
              <a:gd name="T5" fmla="*/ 89 h 433"/>
              <a:gd name="T6" fmla="*/ 154 w 628"/>
              <a:gd name="T7" fmla="*/ 178 h 433"/>
              <a:gd name="T8" fmla="*/ 154 w 628"/>
              <a:gd name="T9" fmla="*/ 89 h 433"/>
              <a:gd name="T10" fmla="*/ 235 w 628"/>
              <a:gd name="T11" fmla="*/ 239 h 433"/>
              <a:gd name="T12" fmla="*/ 184 w 628"/>
              <a:gd name="T13" fmla="*/ 171 h 433"/>
              <a:gd name="T14" fmla="*/ 221 w 628"/>
              <a:gd name="T15" fmla="*/ 239 h 433"/>
              <a:gd name="T16" fmla="*/ 154 w 628"/>
              <a:gd name="T17" fmla="*/ 305 h 433"/>
              <a:gd name="T18" fmla="*/ 87 w 628"/>
              <a:gd name="T19" fmla="*/ 239 h 433"/>
              <a:gd name="T20" fmla="*/ 124 w 628"/>
              <a:gd name="T21" fmla="*/ 171 h 433"/>
              <a:gd name="T22" fmla="*/ 73 w 628"/>
              <a:gd name="T23" fmla="*/ 239 h 433"/>
              <a:gd name="T24" fmla="*/ 154 w 628"/>
              <a:gd name="T25" fmla="*/ 319 h 433"/>
              <a:gd name="T26" fmla="*/ 554 w 628"/>
              <a:gd name="T27" fmla="*/ 171 h 433"/>
              <a:gd name="T28" fmla="*/ 307 w 628"/>
              <a:gd name="T29" fmla="*/ 164 h 433"/>
              <a:gd name="T30" fmla="*/ 307 w 628"/>
              <a:gd name="T31" fmla="*/ 178 h 433"/>
              <a:gd name="T32" fmla="*/ 554 w 628"/>
              <a:gd name="T33" fmla="*/ 171 h 433"/>
              <a:gd name="T34" fmla="*/ 547 w 628"/>
              <a:gd name="T35" fmla="*/ 227 h 433"/>
              <a:gd name="T36" fmla="*/ 300 w 628"/>
              <a:gd name="T37" fmla="*/ 234 h 433"/>
              <a:gd name="T38" fmla="*/ 547 w 628"/>
              <a:gd name="T39" fmla="*/ 241 h 433"/>
              <a:gd name="T40" fmla="*/ 554 w 628"/>
              <a:gd name="T41" fmla="*/ 298 h 433"/>
              <a:gd name="T42" fmla="*/ 307 w 628"/>
              <a:gd name="T43" fmla="*/ 291 h 433"/>
              <a:gd name="T44" fmla="*/ 307 w 628"/>
              <a:gd name="T45" fmla="*/ 305 h 433"/>
              <a:gd name="T46" fmla="*/ 554 w 628"/>
              <a:gd name="T47" fmla="*/ 298 h 433"/>
              <a:gd name="T48" fmla="*/ 486 w 628"/>
              <a:gd name="T49" fmla="*/ 433 h 433"/>
              <a:gd name="T50" fmla="*/ 479 w 628"/>
              <a:gd name="T51" fmla="*/ 390 h 433"/>
              <a:gd name="T52" fmla="*/ 436 w 628"/>
              <a:gd name="T53" fmla="*/ 390 h 433"/>
              <a:gd name="T54" fmla="*/ 429 w 628"/>
              <a:gd name="T55" fmla="*/ 433 h 433"/>
              <a:gd name="T56" fmla="*/ 192 w 628"/>
              <a:gd name="T57" fmla="*/ 426 h 433"/>
              <a:gd name="T58" fmla="*/ 170 w 628"/>
              <a:gd name="T59" fmla="*/ 368 h 433"/>
              <a:gd name="T60" fmla="*/ 149 w 628"/>
              <a:gd name="T61" fmla="*/ 426 h 433"/>
              <a:gd name="T62" fmla="*/ 7 w 628"/>
              <a:gd name="T63" fmla="*/ 433 h 433"/>
              <a:gd name="T64" fmla="*/ 0 w 628"/>
              <a:gd name="T65" fmla="*/ 7 h 433"/>
              <a:gd name="T66" fmla="*/ 270 w 628"/>
              <a:gd name="T67" fmla="*/ 0 h 433"/>
              <a:gd name="T68" fmla="*/ 329 w 628"/>
              <a:gd name="T69" fmla="*/ 73 h 433"/>
              <a:gd name="T70" fmla="*/ 628 w 628"/>
              <a:gd name="T71" fmla="*/ 80 h 433"/>
              <a:gd name="T72" fmla="*/ 621 w 628"/>
              <a:gd name="T73" fmla="*/ 433 h 433"/>
              <a:gd name="T74" fmla="*/ 614 w 628"/>
              <a:gd name="T75" fmla="*/ 419 h 433"/>
              <a:gd name="T76" fmla="*/ 325 w 628"/>
              <a:gd name="T77" fmla="*/ 87 h 433"/>
              <a:gd name="T78" fmla="*/ 267 w 628"/>
              <a:gd name="T79" fmla="*/ 14 h 433"/>
              <a:gd name="T80" fmla="*/ 14 w 628"/>
              <a:gd name="T81" fmla="*/ 419 h 433"/>
              <a:gd name="T82" fmla="*/ 135 w 628"/>
              <a:gd name="T83" fmla="*/ 390 h 433"/>
              <a:gd name="T84" fmla="*/ 206 w 628"/>
              <a:gd name="T85" fmla="*/ 390 h 433"/>
              <a:gd name="T86" fmla="*/ 422 w 628"/>
              <a:gd name="T87" fmla="*/ 419 h 433"/>
              <a:gd name="T88" fmla="*/ 458 w 628"/>
              <a:gd name="T89" fmla="*/ 354 h 433"/>
              <a:gd name="T90" fmla="*/ 493 w 628"/>
              <a:gd name="T91" fmla="*/ 4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28" h="433">
                <a:moveTo>
                  <a:pt x="154" y="192"/>
                </a:moveTo>
                <a:cubicBezTo>
                  <a:pt x="121" y="192"/>
                  <a:pt x="95" y="166"/>
                  <a:pt x="95" y="133"/>
                </a:cubicBezTo>
                <a:cubicBezTo>
                  <a:pt x="95" y="101"/>
                  <a:pt x="121" y="75"/>
                  <a:pt x="154" y="75"/>
                </a:cubicBezTo>
                <a:cubicBezTo>
                  <a:pt x="186" y="75"/>
                  <a:pt x="212" y="101"/>
                  <a:pt x="212" y="133"/>
                </a:cubicBezTo>
                <a:cubicBezTo>
                  <a:pt x="212" y="166"/>
                  <a:pt x="186" y="192"/>
                  <a:pt x="154" y="192"/>
                </a:cubicBezTo>
                <a:close/>
                <a:moveTo>
                  <a:pt x="154" y="89"/>
                </a:moveTo>
                <a:cubicBezTo>
                  <a:pt x="129" y="89"/>
                  <a:pt x="109" y="109"/>
                  <a:pt x="109" y="133"/>
                </a:cubicBezTo>
                <a:cubicBezTo>
                  <a:pt x="109" y="158"/>
                  <a:pt x="129" y="178"/>
                  <a:pt x="154" y="178"/>
                </a:cubicBezTo>
                <a:cubicBezTo>
                  <a:pt x="178" y="178"/>
                  <a:pt x="198" y="158"/>
                  <a:pt x="198" y="133"/>
                </a:cubicBezTo>
                <a:cubicBezTo>
                  <a:pt x="198" y="109"/>
                  <a:pt x="178" y="89"/>
                  <a:pt x="154" y="89"/>
                </a:cubicBezTo>
                <a:close/>
                <a:moveTo>
                  <a:pt x="235" y="301"/>
                </a:moveTo>
                <a:cubicBezTo>
                  <a:pt x="235" y="239"/>
                  <a:pt x="235" y="239"/>
                  <a:pt x="235" y="239"/>
                </a:cubicBezTo>
                <a:cubicBezTo>
                  <a:pt x="235" y="210"/>
                  <a:pt x="219" y="182"/>
                  <a:pt x="193" y="168"/>
                </a:cubicBezTo>
                <a:cubicBezTo>
                  <a:pt x="190" y="166"/>
                  <a:pt x="186" y="167"/>
                  <a:pt x="184" y="171"/>
                </a:cubicBezTo>
                <a:cubicBezTo>
                  <a:pt x="182" y="174"/>
                  <a:pt x="183" y="178"/>
                  <a:pt x="186" y="180"/>
                </a:cubicBezTo>
                <a:cubicBezTo>
                  <a:pt x="208" y="192"/>
                  <a:pt x="221" y="215"/>
                  <a:pt x="221" y="239"/>
                </a:cubicBezTo>
                <a:cubicBezTo>
                  <a:pt x="221" y="298"/>
                  <a:pt x="221" y="298"/>
                  <a:pt x="221" y="298"/>
                </a:cubicBezTo>
                <a:cubicBezTo>
                  <a:pt x="215" y="301"/>
                  <a:pt x="192" y="305"/>
                  <a:pt x="154" y="305"/>
                </a:cubicBezTo>
                <a:cubicBezTo>
                  <a:pt x="116" y="305"/>
                  <a:pt x="93" y="301"/>
                  <a:pt x="87" y="298"/>
                </a:cubicBezTo>
                <a:cubicBezTo>
                  <a:pt x="87" y="239"/>
                  <a:pt x="87" y="239"/>
                  <a:pt x="87" y="239"/>
                </a:cubicBezTo>
                <a:cubicBezTo>
                  <a:pt x="87" y="215"/>
                  <a:pt x="100" y="192"/>
                  <a:pt x="121" y="180"/>
                </a:cubicBezTo>
                <a:cubicBezTo>
                  <a:pt x="124" y="178"/>
                  <a:pt x="126" y="174"/>
                  <a:pt x="124" y="171"/>
                </a:cubicBezTo>
                <a:cubicBezTo>
                  <a:pt x="122" y="167"/>
                  <a:pt x="118" y="166"/>
                  <a:pt x="114" y="168"/>
                </a:cubicBezTo>
                <a:cubicBezTo>
                  <a:pt x="89" y="182"/>
                  <a:pt x="73" y="210"/>
                  <a:pt x="73" y="239"/>
                </a:cubicBezTo>
                <a:cubicBezTo>
                  <a:pt x="73" y="301"/>
                  <a:pt x="73" y="301"/>
                  <a:pt x="73" y="301"/>
                </a:cubicBezTo>
                <a:cubicBezTo>
                  <a:pt x="73" y="316"/>
                  <a:pt x="117" y="319"/>
                  <a:pt x="154" y="319"/>
                </a:cubicBezTo>
                <a:cubicBezTo>
                  <a:pt x="191" y="319"/>
                  <a:pt x="235" y="316"/>
                  <a:pt x="235" y="301"/>
                </a:cubicBezTo>
                <a:close/>
                <a:moveTo>
                  <a:pt x="554" y="171"/>
                </a:moveTo>
                <a:cubicBezTo>
                  <a:pt x="554" y="167"/>
                  <a:pt x="551" y="164"/>
                  <a:pt x="547" y="164"/>
                </a:cubicBezTo>
                <a:cubicBezTo>
                  <a:pt x="307" y="164"/>
                  <a:pt x="307" y="164"/>
                  <a:pt x="307" y="164"/>
                </a:cubicBezTo>
                <a:cubicBezTo>
                  <a:pt x="303" y="164"/>
                  <a:pt x="300" y="167"/>
                  <a:pt x="300" y="171"/>
                </a:cubicBezTo>
                <a:cubicBezTo>
                  <a:pt x="300" y="175"/>
                  <a:pt x="303" y="178"/>
                  <a:pt x="307" y="178"/>
                </a:cubicBezTo>
                <a:cubicBezTo>
                  <a:pt x="547" y="178"/>
                  <a:pt x="547" y="178"/>
                  <a:pt x="547" y="178"/>
                </a:cubicBezTo>
                <a:cubicBezTo>
                  <a:pt x="551" y="178"/>
                  <a:pt x="554" y="175"/>
                  <a:pt x="554" y="171"/>
                </a:cubicBezTo>
                <a:close/>
                <a:moveTo>
                  <a:pt x="554" y="234"/>
                </a:moveTo>
                <a:cubicBezTo>
                  <a:pt x="554" y="231"/>
                  <a:pt x="551" y="227"/>
                  <a:pt x="547" y="227"/>
                </a:cubicBezTo>
                <a:cubicBezTo>
                  <a:pt x="307" y="227"/>
                  <a:pt x="307" y="227"/>
                  <a:pt x="307" y="227"/>
                </a:cubicBezTo>
                <a:cubicBezTo>
                  <a:pt x="303" y="227"/>
                  <a:pt x="300" y="231"/>
                  <a:pt x="300" y="234"/>
                </a:cubicBezTo>
                <a:cubicBezTo>
                  <a:pt x="300" y="238"/>
                  <a:pt x="303" y="241"/>
                  <a:pt x="307" y="241"/>
                </a:cubicBezTo>
                <a:cubicBezTo>
                  <a:pt x="547" y="241"/>
                  <a:pt x="547" y="241"/>
                  <a:pt x="547" y="241"/>
                </a:cubicBezTo>
                <a:cubicBezTo>
                  <a:pt x="551" y="241"/>
                  <a:pt x="554" y="238"/>
                  <a:pt x="554" y="234"/>
                </a:cubicBezTo>
                <a:close/>
                <a:moveTo>
                  <a:pt x="554" y="298"/>
                </a:moveTo>
                <a:cubicBezTo>
                  <a:pt x="554" y="294"/>
                  <a:pt x="551" y="291"/>
                  <a:pt x="547" y="291"/>
                </a:cubicBezTo>
                <a:cubicBezTo>
                  <a:pt x="307" y="291"/>
                  <a:pt x="307" y="291"/>
                  <a:pt x="307" y="291"/>
                </a:cubicBezTo>
                <a:cubicBezTo>
                  <a:pt x="303" y="291"/>
                  <a:pt x="300" y="294"/>
                  <a:pt x="300" y="298"/>
                </a:cubicBezTo>
                <a:cubicBezTo>
                  <a:pt x="300" y="301"/>
                  <a:pt x="303" y="305"/>
                  <a:pt x="307" y="305"/>
                </a:cubicBezTo>
                <a:cubicBezTo>
                  <a:pt x="547" y="305"/>
                  <a:pt x="547" y="305"/>
                  <a:pt x="547" y="305"/>
                </a:cubicBezTo>
                <a:cubicBezTo>
                  <a:pt x="551" y="305"/>
                  <a:pt x="554" y="301"/>
                  <a:pt x="554" y="298"/>
                </a:cubicBezTo>
                <a:close/>
                <a:moveTo>
                  <a:pt x="621" y="433"/>
                </a:moveTo>
                <a:cubicBezTo>
                  <a:pt x="486" y="433"/>
                  <a:pt x="486" y="433"/>
                  <a:pt x="486" y="433"/>
                </a:cubicBezTo>
                <a:cubicBezTo>
                  <a:pt x="483" y="433"/>
                  <a:pt x="479" y="430"/>
                  <a:pt x="479" y="426"/>
                </a:cubicBezTo>
                <a:cubicBezTo>
                  <a:pt x="479" y="390"/>
                  <a:pt x="479" y="390"/>
                  <a:pt x="479" y="390"/>
                </a:cubicBezTo>
                <a:cubicBezTo>
                  <a:pt x="479" y="378"/>
                  <a:pt x="470" y="368"/>
                  <a:pt x="458" y="368"/>
                </a:cubicBezTo>
                <a:cubicBezTo>
                  <a:pt x="446" y="368"/>
                  <a:pt x="436" y="378"/>
                  <a:pt x="436" y="390"/>
                </a:cubicBezTo>
                <a:cubicBezTo>
                  <a:pt x="436" y="426"/>
                  <a:pt x="436" y="426"/>
                  <a:pt x="436" y="426"/>
                </a:cubicBezTo>
                <a:cubicBezTo>
                  <a:pt x="436" y="430"/>
                  <a:pt x="433" y="433"/>
                  <a:pt x="429" y="433"/>
                </a:cubicBezTo>
                <a:cubicBezTo>
                  <a:pt x="199" y="433"/>
                  <a:pt x="199" y="433"/>
                  <a:pt x="199" y="433"/>
                </a:cubicBezTo>
                <a:cubicBezTo>
                  <a:pt x="195" y="433"/>
                  <a:pt x="192" y="430"/>
                  <a:pt x="192" y="426"/>
                </a:cubicBezTo>
                <a:cubicBezTo>
                  <a:pt x="192" y="390"/>
                  <a:pt x="192" y="390"/>
                  <a:pt x="192" y="390"/>
                </a:cubicBezTo>
                <a:cubicBezTo>
                  <a:pt x="192" y="378"/>
                  <a:pt x="182" y="368"/>
                  <a:pt x="170" y="368"/>
                </a:cubicBezTo>
                <a:cubicBezTo>
                  <a:pt x="158" y="368"/>
                  <a:pt x="149" y="378"/>
                  <a:pt x="149" y="390"/>
                </a:cubicBezTo>
                <a:cubicBezTo>
                  <a:pt x="149" y="426"/>
                  <a:pt x="149" y="426"/>
                  <a:pt x="149" y="426"/>
                </a:cubicBezTo>
                <a:cubicBezTo>
                  <a:pt x="149" y="430"/>
                  <a:pt x="146" y="433"/>
                  <a:pt x="142" y="433"/>
                </a:cubicBezTo>
                <a:cubicBezTo>
                  <a:pt x="7" y="433"/>
                  <a:pt x="7" y="433"/>
                  <a:pt x="7" y="433"/>
                </a:cubicBezTo>
                <a:cubicBezTo>
                  <a:pt x="3" y="433"/>
                  <a:pt x="0" y="430"/>
                  <a:pt x="0" y="426"/>
                </a:cubicBezTo>
                <a:cubicBezTo>
                  <a:pt x="0" y="7"/>
                  <a:pt x="0" y="7"/>
                  <a:pt x="0" y="7"/>
                </a:cubicBezTo>
                <a:cubicBezTo>
                  <a:pt x="0" y="3"/>
                  <a:pt x="3" y="0"/>
                  <a:pt x="7" y="0"/>
                </a:cubicBezTo>
                <a:cubicBezTo>
                  <a:pt x="270" y="0"/>
                  <a:pt x="270" y="0"/>
                  <a:pt x="270" y="0"/>
                </a:cubicBezTo>
                <a:cubicBezTo>
                  <a:pt x="272" y="0"/>
                  <a:pt x="275" y="1"/>
                  <a:pt x="276" y="3"/>
                </a:cubicBezTo>
                <a:cubicBezTo>
                  <a:pt x="329" y="73"/>
                  <a:pt x="329" y="73"/>
                  <a:pt x="329" y="73"/>
                </a:cubicBezTo>
                <a:cubicBezTo>
                  <a:pt x="621" y="73"/>
                  <a:pt x="621" y="73"/>
                  <a:pt x="621" y="73"/>
                </a:cubicBezTo>
                <a:cubicBezTo>
                  <a:pt x="625" y="73"/>
                  <a:pt x="628" y="76"/>
                  <a:pt x="628" y="80"/>
                </a:cubicBezTo>
                <a:cubicBezTo>
                  <a:pt x="628" y="426"/>
                  <a:pt x="628" y="426"/>
                  <a:pt x="628" y="426"/>
                </a:cubicBezTo>
                <a:cubicBezTo>
                  <a:pt x="628" y="430"/>
                  <a:pt x="625" y="433"/>
                  <a:pt x="621" y="433"/>
                </a:cubicBezTo>
                <a:close/>
                <a:moveTo>
                  <a:pt x="493" y="419"/>
                </a:moveTo>
                <a:cubicBezTo>
                  <a:pt x="614" y="419"/>
                  <a:pt x="614" y="419"/>
                  <a:pt x="614" y="419"/>
                </a:cubicBezTo>
                <a:cubicBezTo>
                  <a:pt x="614" y="87"/>
                  <a:pt x="614" y="87"/>
                  <a:pt x="614" y="87"/>
                </a:cubicBezTo>
                <a:cubicBezTo>
                  <a:pt x="325" y="87"/>
                  <a:pt x="325" y="87"/>
                  <a:pt x="325" y="87"/>
                </a:cubicBezTo>
                <a:cubicBezTo>
                  <a:pt x="323" y="87"/>
                  <a:pt x="321" y="86"/>
                  <a:pt x="320" y="84"/>
                </a:cubicBezTo>
                <a:cubicBezTo>
                  <a:pt x="267" y="14"/>
                  <a:pt x="267" y="14"/>
                  <a:pt x="267" y="14"/>
                </a:cubicBezTo>
                <a:cubicBezTo>
                  <a:pt x="14" y="14"/>
                  <a:pt x="14" y="14"/>
                  <a:pt x="14" y="14"/>
                </a:cubicBezTo>
                <a:cubicBezTo>
                  <a:pt x="14" y="419"/>
                  <a:pt x="14" y="419"/>
                  <a:pt x="14" y="419"/>
                </a:cubicBezTo>
                <a:cubicBezTo>
                  <a:pt x="135" y="419"/>
                  <a:pt x="135" y="419"/>
                  <a:pt x="135" y="419"/>
                </a:cubicBezTo>
                <a:cubicBezTo>
                  <a:pt x="135" y="390"/>
                  <a:pt x="135" y="390"/>
                  <a:pt x="135" y="390"/>
                </a:cubicBezTo>
                <a:cubicBezTo>
                  <a:pt x="135" y="370"/>
                  <a:pt x="151" y="354"/>
                  <a:pt x="170" y="354"/>
                </a:cubicBezTo>
                <a:cubicBezTo>
                  <a:pt x="190" y="354"/>
                  <a:pt x="206" y="370"/>
                  <a:pt x="206" y="390"/>
                </a:cubicBezTo>
                <a:cubicBezTo>
                  <a:pt x="206" y="419"/>
                  <a:pt x="206" y="419"/>
                  <a:pt x="206" y="419"/>
                </a:cubicBezTo>
                <a:cubicBezTo>
                  <a:pt x="422" y="419"/>
                  <a:pt x="422" y="419"/>
                  <a:pt x="422" y="419"/>
                </a:cubicBezTo>
                <a:cubicBezTo>
                  <a:pt x="422" y="390"/>
                  <a:pt x="422" y="390"/>
                  <a:pt x="422" y="390"/>
                </a:cubicBezTo>
                <a:cubicBezTo>
                  <a:pt x="422" y="370"/>
                  <a:pt x="438" y="354"/>
                  <a:pt x="458" y="354"/>
                </a:cubicBezTo>
                <a:cubicBezTo>
                  <a:pt x="478" y="354"/>
                  <a:pt x="493" y="370"/>
                  <a:pt x="493" y="390"/>
                </a:cubicBezTo>
                <a:lnTo>
                  <a:pt x="493" y="419"/>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01725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ABB66-DE97-4E9C-9836-032B1A08B886}"/>
              </a:ext>
            </a:extLst>
          </p:cNvPr>
          <p:cNvSpPr>
            <a:spLocks noGrp="1"/>
          </p:cNvSpPr>
          <p:nvPr>
            <p:ph type="title"/>
          </p:nvPr>
        </p:nvSpPr>
        <p:spPr>
          <a:xfrm>
            <a:off x="838200" y="187200"/>
            <a:ext cx="5114640" cy="1325563"/>
          </a:xfrm>
        </p:spPr>
        <p:txBody>
          <a:bodyPr>
            <a:normAutofit/>
          </a:bodyPr>
          <a:lstStyle/>
          <a:p>
            <a:r>
              <a:rPr lang="en-US" sz="3600" dirty="0"/>
              <a:t>Progress</a:t>
            </a:r>
          </a:p>
        </p:txBody>
      </p:sp>
      <p:sp>
        <p:nvSpPr>
          <p:cNvPr id="125" name="Oval 124">
            <a:extLst>
              <a:ext uri="{FF2B5EF4-FFF2-40B4-BE49-F238E27FC236}">
                <a16:creationId xmlns:a16="http://schemas.microsoft.com/office/drawing/2014/main" id="{239F2814-3D76-4477-8B72-72053B3A97A6}"/>
              </a:ext>
            </a:extLst>
          </p:cNvPr>
          <p:cNvSpPr>
            <a:spLocks noChangeArrowheads="1"/>
          </p:cNvSpPr>
          <p:nvPr/>
        </p:nvSpPr>
        <p:spPr bwMode="auto">
          <a:xfrm>
            <a:off x="4635059" y="2998596"/>
            <a:ext cx="1060424" cy="1066032"/>
          </a:xfrm>
          <a:prstGeom prst="ellipse">
            <a:avLst/>
          </a:prstGeom>
          <a:solidFill>
            <a:srgbClr val="F70000"/>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137" name="Oval 136">
            <a:extLst>
              <a:ext uri="{FF2B5EF4-FFF2-40B4-BE49-F238E27FC236}">
                <a16:creationId xmlns:a16="http://schemas.microsoft.com/office/drawing/2014/main" id="{8E783189-104E-4D4D-AD86-724FA491D508}"/>
              </a:ext>
            </a:extLst>
          </p:cNvPr>
          <p:cNvSpPr>
            <a:spLocks noChangeArrowheads="1"/>
          </p:cNvSpPr>
          <p:nvPr/>
        </p:nvSpPr>
        <p:spPr bwMode="auto">
          <a:xfrm>
            <a:off x="2645042" y="2999998"/>
            <a:ext cx="1060424" cy="1063229"/>
          </a:xfrm>
          <a:prstGeom prst="ellipse">
            <a:avLst/>
          </a:prstGeom>
          <a:solidFill>
            <a:srgbClr val="F1001C"/>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138" name="Oval 137">
            <a:extLst>
              <a:ext uri="{FF2B5EF4-FFF2-40B4-BE49-F238E27FC236}">
                <a16:creationId xmlns:a16="http://schemas.microsoft.com/office/drawing/2014/main" id="{81B6EF6D-0AF0-4BDB-B6BB-36E6E93613F8}"/>
              </a:ext>
            </a:extLst>
          </p:cNvPr>
          <p:cNvSpPr>
            <a:spLocks noChangeArrowheads="1"/>
          </p:cNvSpPr>
          <p:nvPr/>
        </p:nvSpPr>
        <p:spPr bwMode="auto">
          <a:xfrm>
            <a:off x="6609742" y="2999998"/>
            <a:ext cx="1063229" cy="1063229"/>
          </a:xfrm>
          <a:prstGeom prst="ellipse">
            <a:avLst/>
          </a:prstGeom>
          <a:solidFill>
            <a:srgbClr val="FB1E00"/>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nvGrpSpPr>
          <p:cNvPr id="147" name="Group 146">
            <a:extLst>
              <a:ext uri="{FF2B5EF4-FFF2-40B4-BE49-F238E27FC236}">
                <a16:creationId xmlns:a16="http://schemas.microsoft.com/office/drawing/2014/main" id="{D50D54CF-4D1D-4CF7-B230-B4DB77F3A30C}"/>
              </a:ext>
            </a:extLst>
          </p:cNvPr>
          <p:cNvGrpSpPr/>
          <p:nvPr/>
        </p:nvGrpSpPr>
        <p:grpSpPr>
          <a:xfrm>
            <a:off x="8557249" y="2998596"/>
            <a:ext cx="1060424" cy="1066032"/>
            <a:chOff x="2162177" y="2444750"/>
            <a:chExt cx="600075" cy="603250"/>
          </a:xfrm>
        </p:grpSpPr>
        <p:sp>
          <p:nvSpPr>
            <p:cNvPr id="148" name="Oval 147">
              <a:extLst>
                <a:ext uri="{FF2B5EF4-FFF2-40B4-BE49-F238E27FC236}">
                  <a16:creationId xmlns:a16="http://schemas.microsoft.com/office/drawing/2014/main" id="{9A629885-7E30-4C85-AF67-27E8CD92A62B}"/>
                </a:ext>
              </a:extLst>
            </p:cNvPr>
            <p:cNvSpPr>
              <a:spLocks noChangeArrowheads="1"/>
            </p:cNvSpPr>
            <p:nvPr/>
          </p:nvSpPr>
          <p:spPr bwMode="auto">
            <a:xfrm>
              <a:off x="2162177" y="2444750"/>
              <a:ext cx="600075" cy="603250"/>
            </a:xfrm>
            <a:prstGeom prst="ellipse">
              <a:avLst/>
            </a:prstGeom>
            <a:solidFill>
              <a:srgbClr val="FF3C00"/>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grpSp>
          <p:nvGrpSpPr>
            <p:cNvPr id="149" name="Group 148">
              <a:extLst>
                <a:ext uri="{FF2B5EF4-FFF2-40B4-BE49-F238E27FC236}">
                  <a16:creationId xmlns:a16="http://schemas.microsoft.com/office/drawing/2014/main" id="{FC2C2806-473C-4169-A992-DA7ED681D3AC}"/>
                </a:ext>
              </a:extLst>
            </p:cNvPr>
            <p:cNvGrpSpPr/>
            <p:nvPr/>
          </p:nvGrpSpPr>
          <p:grpSpPr>
            <a:xfrm>
              <a:off x="2301877" y="2559050"/>
              <a:ext cx="323850" cy="374650"/>
              <a:chOff x="6408738" y="2206625"/>
              <a:chExt cx="323850" cy="374650"/>
            </a:xfrm>
          </p:grpSpPr>
          <p:sp>
            <p:nvSpPr>
              <p:cNvPr id="150" name="Freeform 57">
                <a:extLst>
                  <a:ext uri="{FF2B5EF4-FFF2-40B4-BE49-F238E27FC236}">
                    <a16:creationId xmlns:a16="http://schemas.microsoft.com/office/drawing/2014/main" id="{79025B82-1E71-4C97-AAD8-2AC913D0C6F8}"/>
                  </a:ext>
                </a:extLst>
              </p:cNvPr>
              <p:cNvSpPr>
                <a:spLocks noEditPoints="1"/>
              </p:cNvSpPr>
              <p:nvPr/>
            </p:nvSpPr>
            <p:spPr bwMode="auto">
              <a:xfrm>
                <a:off x="6494463" y="2371725"/>
                <a:ext cx="41275" cy="38100"/>
              </a:xfrm>
              <a:custGeom>
                <a:avLst/>
                <a:gdLst>
                  <a:gd name="T0" fmla="*/ 17 w 24"/>
                  <a:gd name="T1" fmla="*/ 4 h 23"/>
                  <a:gd name="T2" fmla="*/ 16 w 24"/>
                  <a:gd name="T3" fmla="*/ 2 h 23"/>
                  <a:gd name="T4" fmla="*/ 10 w 24"/>
                  <a:gd name="T5" fmla="*/ 0 h 23"/>
                  <a:gd name="T6" fmla="*/ 2 w 24"/>
                  <a:gd name="T7" fmla="*/ 5 h 23"/>
                  <a:gd name="T8" fmla="*/ 6 w 24"/>
                  <a:gd name="T9" fmla="*/ 21 h 23"/>
                  <a:gd name="T10" fmla="*/ 13 w 24"/>
                  <a:gd name="T11" fmla="*/ 23 h 23"/>
                  <a:gd name="T12" fmla="*/ 13 w 24"/>
                  <a:gd name="T13" fmla="*/ 23 h 23"/>
                  <a:gd name="T14" fmla="*/ 24 w 24"/>
                  <a:gd name="T15" fmla="*/ 19 h 23"/>
                  <a:gd name="T16" fmla="*/ 23 w 24"/>
                  <a:gd name="T17" fmla="*/ 16 h 23"/>
                  <a:gd name="T18" fmla="*/ 17 w 24"/>
                  <a:gd name="T19" fmla="*/ 4 h 23"/>
                  <a:gd name="T20" fmla="*/ 13 w 24"/>
                  <a:gd name="T21" fmla="*/ 19 h 23"/>
                  <a:gd name="T22" fmla="*/ 13 w 24"/>
                  <a:gd name="T23" fmla="*/ 19 h 23"/>
                  <a:gd name="T24" fmla="*/ 9 w 24"/>
                  <a:gd name="T25" fmla="*/ 18 h 23"/>
                  <a:gd name="T26" fmla="*/ 6 w 24"/>
                  <a:gd name="T27" fmla="*/ 7 h 23"/>
                  <a:gd name="T28" fmla="*/ 10 w 24"/>
                  <a:gd name="T29" fmla="*/ 5 h 23"/>
                  <a:gd name="T30" fmla="*/ 13 w 24"/>
                  <a:gd name="T31" fmla="*/ 6 h 23"/>
                  <a:gd name="T32" fmla="*/ 19 w 24"/>
                  <a:gd name="T33" fmla="*/ 18 h 23"/>
                  <a:gd name="T34" fmla="*/ 13 w 24"/>
                  <a:gd name="T35"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23">
                    <a:moveTo>
                      <a:pt x="17" y="4"/>
                    </a:moveTo>
                    <a:cubicBezTo>
                      <a:pt x="17" y="3"/>
                      <a:pt x="17" y="3"/>
                      <a:pt x="16" y="2"/>
                    </a:cubicBezTo>
                    <a:cubicBezTo>
                      <a:pt x="14" y="1"/>
                      <a:pt x="12" y="0"/>
                      <a:pt x="10" y="0"/>
                    </a:cubicBezTo>
                    <a:cubicBezTo>
                      <a:pt x="6" y="0"/>
                      <a:pt x="3" y="2"/>
                      <a:pt x="2" y="5"/>
                    </a:cubicBezTo>
                    <a:cubicBezTo>
                      <a:pt x="0" y="9"/>
                      <a:pt x="0" y="18"/>
                      <a:pt x="6" y="21"/>
                    </a:cubicBezTo>
                    <a:cubicBezTo>
                      <a:pt x="8" y="23"/>
                      <a:pt x="11" y="23"/>
                      <a:pt x="13" y="23"/>
                    </a:cubicBezTo>
                    <a:cubicBezTo>
                      <a:pt x="13" y="23"/>
                      <a:pt x="13" y="23"/>
                      <a:pt x="13" y="23"/>
                    </a:cubicBezTo>
                    <a:cubicBezTo>
                      <a:pt x="18" y="23"/>
                      <a:pt x="23" y="22"/>
                      <a:pt x="24" y="19"/>
                    </a:cubicBezTo>
                    <a:cubicBezTo>
                      <a:pt x="24" y="18"/>
                      <a:pt x="24" y="17"/>
                      <a:pt x="23" y="16"/>
                    </a:cubicBezTo>
                    <a:cubicBezTo>
                      <a:pt x="21" y="13"/>
                      <a:pt x="19" y="11"/>
                      <a:pt x="17" y="4"/>
                    </a:cubicBezTo>
                    <a:close/>
                    <a:moveTo>
                      <a:pt x="13" y="19"/>
                    </a:moveTo>
                    <a:cubicBezTo>
                      <a:pt x="13" y="19"/>
                      <a:pt x="13" y="19"/>
                      <a:pt x="13" y="19"/>
                    </a:cubicBezTo>
                    <a:cubicBezTo>
                      <a:pt x="12" y="19"/>
                      <a:pt x="10" y="19"/>
                      <a:pt x="9" y="18"/>
                    </a:cubicBezTo>
                    <a:cubicBezTo>
                      <a:pt x="5" y="15"/>
                      <a:pt x="5" y="9"/>
                      <a:pt x="6" y="7"/>
                    </a:cubicBezTo>
                    <a:cubicBezTo>
                      <a:pt x="6" y="6"/>
                      <a:pt x="8" y="5"/>
                      <a:pt x="10" y="5"/>
                    </a:cubicBezTo>
                    <a:cubicBezTo>
                      <a:pt x="11" y="5"/>
                      <a:pt x="12" y="5"/>
                      <a:pt x="13" y="6"/>
                    </a:cubicBezTo>
                    <a:cubicBezTo>
                      <a:pt x="14" y="11"/>
                      <a:pt x="16" y="15"/>
                      <a:pt x="19" y="18"/>
                    </a:cubicBezTo>
                    <a:cubicBezTo>
                      <a:pt x="17" y="18"/>
                      <a:pt x="16" y="19"/>
                      <a:pt x="13" y="1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51" name="Freeform 58">
                <a:extLst>
                  <a:ext uri="{FF2B5EF4-FFF2-40B4-BE49-F238E27FC236}">
                    <a16:creationId xmlns:a16="http://schemas.microsoft.com/office/drawing/2014/main" id="{A97B45AC-0C56-403C-A475-ADF652F2A63F}"/>
                  </a:ext>
                </a:extLst>
              </p:cNvPr>
              <p:cNvSpPr>
                <a:spLocks noEditPoints="1"/>
              </p:cNvSpPr>
              <p:nvPr/>
            </p:nvSpPr>
            <p:spPr bwMode="auto">
              <a:xfrm>
                <a:off x="6604000" y="2371725"/>
                <a:ext cx="39688" cy="38100"/>
              </a:xfrm>
              <a:custGeom>
                <a:avLst/>
                <a:gdLst>
                  <a:gd name="T0" fmla="*/ 14 w 24"/>
                  <a:gd name="T1" fmla="*/ 0 h 23"/>
                  <a:gd name="T2" fmla="*/ 8 w 24"/>
                  <a:gd name="T3" fmla="*/ 2 h 23"/>
                  <a:gd name="T4" fmla="*/ 7 w 24"/>
                  <a:gd name="T5" fmla="*/ 4 h 23"/>
                  <a:gd name="T6" fmla="*/ 1 w 24"/>
                  <a:gd name="T7" fmla="*/ 16 h 23"/>
                  <a:gd name="T8" fmla="*/ 0 w 24"/>
                  <a:gd name="T9" fmla="*/ 19 h 23"/>
                  <a:gd name="T10" fmla="*/ 11 w 24"/>
                  <a:gd name="T11" fmla="*/ 23 h 23"/>
                  <a:gd name="T12" fmla="*/ 18 w 24"/>
                  <a:gd name="T13" fmla="*/ 21 h 23"/>
                  <a:gd name="T14" fmla="*/ 22 w 24"/>
                  <a:gd name="T15" fmla="*/ 5 h 23"/>
                  <a:gd name="T16" fmla="*/ 14 w 24"/>
                  <a:gd name="T17" fmla="*/ 0 h 23"/>
                  <a:gd name="T18" fmla="*/ 16 w 24"/>
                  <a:gd name="T19" fmla="*/ 18 h 23"/>
                  <a:gd name="T20" fmla="*/ 11 w 24"/>
                  <a:gd name="T21" fmla="*/ 19 h 23"/>
                  <a:gd name="T22" fmla="*/ 6 w 24"/>
                  <a:gd name="T23" fmla="*/ 18 h 23"/>
                  <a:gd name="T24" fmla="*/ 11 w 24"/>
                  <a:gd name="T25" fmla="*/ 6 h 23"/>
                  <a:gd name="T26" fmla="*/ 14 w 24"/>
                  <a:gd name="T27" fmla="*/ 5 h 23"/>
                  <a:gd name="T28" fmla="*/ 18 w 24"/>
                  <a:gd name="T29" fmla="*/ 7 h 23"/>
                  <a:gd name="T30" fmla="*/ 16 w 24"/>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3">
                    <a:moveTo>
                      <a:pt x="14" y="0"/>
                    </a:moveTo>
                    <a:cubicBezTo>
                      <a:pt x="12" y="0"/>
                      <a:pt x="10" y="1"/>
                      <a:pt x="8" y="2"/>
                    </a:cubicBezTo>
                    <a:cubicBezTo>
                      <a:pt x="7" y="3"/>
                      <a:pt x="7" y="3"/>
                      <a:pt x="7" y="4"/>
                    </a:cubicBezTo>
                    <a:cubicBezTo>
                      <a:pt x="5" y="11"/>
                      <a:pt x="3" y="13"/>
                      <a:pt x="1" y="16"/>
                    </a:cubicBezTo>
                    <a:cubicBezTo>
                      <a:pt x="0" y="17"/>
                      <a:pt x="0" y="18"/>
                      <a:pt x="0" y="19"/>
                    </a:cubicBezTo>
                    <a:cubicBezTo>
                      <a:pt x="1" y="22"/>
                      <a:pt x="7" y="23"/>
                      <a:pt x="11" y="23"/>
                    </a:cubicBezTo>
                    <a:cubicBezTo>
                      <a:pt x="14" y="23"/>
                      <a:pt x="16" y="23"/>
                      <a:pt x="18" y="21"/>
                    </a:cubicBezTo>
                    <a:cubicBezTo>
                      <a:pt x="24" y="18"/>
                      <a:pt x="24" y="9"/>
                      <a:pt x="22" y="5"/>
                    </a:cubicBezTo>
                    <a:cubicBezTo>
                      <a:pt x="21" y="2"/>
                      <a:pt x="18" y="0"/>
                      <a:pt x="14" y="0"/>
                    </a:cubicBezTo>
                    <a:close/>
                    <a:moveTo>
                      <a:pt x="16" y="18"/>
                    </a:moveTo>
                    <a:cubicBezTo>
                      <a:pt x="14" y="19"/>
                      <a:pt x="12" y="19"/>
                      <a:pt x="11" y="19"/>
                    </a:cubicBezTo>
                    <a:cubicBezTo>
                      <a:pt x="9" y="19"/>
                      <a:pt x="7" y="18"/>
                      <a:pt x="6" y="18"/>
                    </a:cubicBezTo>
                    <a:cubicBezTo>
                      <a:pt x="8" y="15"/>
                      <a:pt x="10" y="11"/>
                      <a:pt x="11" y="6"/>
                    </a:cubicBezTo>
                    <a:cubicBezTo>
                      <a:pt x="12" y="5"/>
                      <a:pt x="13" y="5"/>
                      <a:pt x="14" y="5"/>
                    </a:cubicBezTo>
                    <a:cubicBezTo>
                      <a:pt x="16" y="5"/>
                      <a:pt x="18" y="6"/>
                      <a:pt x="18" y="7"/>
                    </a:cubicBezTo>
                    <a:cubicBezTo>
                      <a:pt x="19" y="9"/>
                      <a:pt x="19" y="15"/>
                      <a:pt x="16" y="1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52" name="Freeform 59">
                <a:extLst>
                  <a:ext uri="{FF2B5EF4-FFF2-40B4-BE49-F238E27FC236}">
                    <a16:creationId xmlns:a16="http://schemas.microsoft.com/office/drawing/2014/main" id="{B0FED4E1-69AF-43DE-8B9F-FD824D282225}"/>
                  </a:ext>
                </a:extLst>
              </p:cNvPr>
              <p:cNvSpPr>
                <a:spLocks noEditPoints="1"/>
              </p:cNvSpPr>
              <p:nvPr/>
            </p:nvSpPr>
            <p:spPr bwMode="auto">
              <a:xfrm>
                <a:off x="6408738" y="2206625"/>
                <a:ext cx="323850" cy="374650"/>
              </a:xfrm>
              <a:custGeom>
                <a:avLst/>
                <a:gdLst>
                  <a:gd name="T0" fmla="*/ 145 w 191"/>
                  <a:gd name="T1" fmla="*/ 74 h 221"/>
                  <a:gd name="T2" fmla="*/ 174 w 191"/>
                  <a:gd name="T3" fmla="*/ 10 h 221"/>
                  <a:gd name="T4" fmla="*/ 161 w 191"/>
                  <a:gd name="T5" fmla="*/ 62 h 221"/>
                  <a:gd name="T6" fmla="*/ 164 w 191"/>
                  <a:gd name="T7" fmla="*/ 63 h 221"/>
                  <a:gd name="T8" fmla="*/ 173 w 191"/>
                  <a:gd name="T9" fmla="*/ 1 h 221"/>
                  <a:gd name="T10" fmla="*/ 115 w 191"/>
                  <a:gd name="T11" fmla="*/ 44 h 221"/>
                  <a:gd name="T12" fmla="*/ 95 w 191"/>
                  <a:gd name="T13" fmla="*/ 42 h 221"/>
                  <a:gd name="T14" fmla="*/ 76 w 191"/>
                  <a:gd name="T15" fmla="*/ 44 h 221"/>
                  <a:gd name="T16" fmla="*/ 17 w 191"/>
                  <a:gd name="T17" fmla="*/ 1 h 221"/>
                  <a:gd name="T18" fmla="*/ 26 w 191"/>
                  <a:gd name="T19" fmla="*/ 63 h 221"/>
                  <a:gd name="T20" fmla="*/ 29 w 191"/>
                  <a:gd name="T21" fmla="*/ 62 h 221"/>
                  <a:gd name="T22" fmla="*/ 16 w 191"/>
                  <a:gd name="T23" fmla="*/ 10 h 221"/>
                  <a:gd name="T24" fmla="*/ 63 w 191"/>
                  <a:gd name="T25" fmla="*/ 49 h 221"/>
                  <a:gd name="T26" fmla="*/ 42 w 191"/>
                  <a:gd name="T27" fmla="*/ 75 h 221"/>
                  <a:gd name="T28" fmla="*/ 1 w 191"/>
                  <a:gd name="T29" fmla="*/ 112 h 221"/>
                  <a:gd name="T30" fmla="*/ 8 w 191"/>
                  <a:gd name="T31" fmla="*/ 111 h 221"/>
                  <a:gd name="T32" fmla="*/ 37 w 191"/>
                  <a:gd name="T33" fmla="*/ 131 h 221"/>
                  <a:gd name="T34" fmla="*/ 68 w 191"/>
                  <a:gd name="T35" fmla="*/ 175 h 221"/>
                  <a:gd name="T36" fmla="*/ 58 w 191"/>
                  <a:gd name="T37" fmla="*/ 200 h 221"/>
                  <a:gd name="T38" fmla="*/ 112 w 191"/>
                  <a:gd name="T39" fmla="*/ 221 h 221"/>
                  <a:gd name="T40" fmla="*/ 132 w 191"/>
                  <a:gd name="T41" fmla="*/ 197 h 221"/>
                  <a:gd name="T42" fmla="*/ 144 w 191"/>
                  <a:gd name="T43" fmla="*/ 140 h 221"/>
                  <a:gd name="T44" fmla="*/ 154 w 191"/>
                  <a:gd name="T45" fmla="*/ 101 h 221"/>
                  <a:gd name="T46" fmla="*/ 187 w 191"/>
                  <a:gd name="T47" fmla="*/ 112 h 221"/>
                  <a:gd name="T48" fmla="*/ 190 w 191"/>
                  <a:gd name="T49" fmla="*/ 110 h 221"/>
                  <a:gd name="T50" fmla="*/ 128 w 191"/>
                  <a:gd name="T51" fmla="*/ 197 h 221"/>
                  <a:gd name="T52" fmla="*/ 112 w 191"/>
                  <a:gd name="T53" fmla="*/ 216 h 221"/>
                  <a:gd name="T54" fmla="*/ 63 w 191"/>
                  <a:gd name="T55" fmla="*/ 200 h 221"/>
                  <a:gd name="T56" fmla="*/ 71 w 191"/>
                  <a:gd name="T57" fmla="*/ 179 h 221"/>
                  <a:gd name="T58" fmla="*/ 73 w 191"/>
                  <a:gd name="T59" fmla="*/ 177 h 221"/>
                  <a:gd name="T60" fmla="*/ 104 w 191"/>
                  <a:gd name="T61" fmla="*/ 173 h 221"/>
                  <a:gd name="T62" fmla="*/ 184 w 191"/>
                  <a:gd name="T63" fmla="*/ 106 h 221"/>
                  <a:gd name="T64" fmla="*/ 149 w 191"/>
                  <a:gd name="T65" fmla="*/ 91 h 221"/>
                  <a:gd name="T66" fmla="*/ 149 w 191"/>
                  <a:gd name="T67" fmla="*/ 128 h 221"/>
                  <a:gd name="T68" fmla="*/ 119 w 191"/>
                  <a:gd name="T69" fmla="*/ 173 h 221"/>
                  <a:gd name="T70" fmla="*/ 86 w 191"/>
                  <a:gd name="T71" fmla="*/ 168 h 221"/>
                  <a:gd name="T72" fmla="*/ 50 w 191"/>
                  <a:gd name="T73" fmla="*/ 138 h 221"/>
                  <a:gd name="T74" fmla="*/ 43 w 191"/>
                  <a:gd name="T75" fmla="*/ 94 h 221"/>
                  <a:gd name="T76" fmla="*/ 38 w 191"/>
                  <a:gd name="T77" fmla="*/ 93 h 221"/>
                  <a:gd name="T78" fmla="*/ 6 w 191"/>
                  <a:gd name="T79" fmla="*/ 107 h 221"/>
                  <a:gd name="T80" fmla="*/ 47 w 191"/>
                  <a:gd name="T81" fmla="*/ 78 h 221"/>
                  <a:gd name="T82" fmla="*/ 95 w 191"/>
                  <a:gd name="T83" fmla="*/ 47 h 221"/>
                  <a:gd name="T84" fmla="*/ 143 w 191"/>
                  <a:gd name="T85" fmla="*/ 78 h 221"/>
                  <a:gd name="T86" fmla="*/ 185 w 191"/>
                  <a:gd name="T87" fmla="*/ 10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1" h="221">
                    <a:moveTo>
                      <a:pt x="149" y="75"/>
                    </a:moveTo>
                    <a:cubicBezTo>
                      <a:pt x="147" y="74"/>
                      <a:pt x="146" y="74"/>
                      <a:pt x="145" y="74"/>
                    </a:cubicBezTo>
                    <a:cubicBezTo>
                      <a:pt x="141" y="61"/>
                      <a:pt x="135" y="54"/>
                      <a:pt x="127" y="49"/>
                    </a:cubicBezTo>
                    <a:cubicBezTo>
                      <a:pt x="154" y="47"/>
                      <a:pt x="169" y="29"/>
                      <a:pt x="174" y="10"/>
                    </a:cubicBezTo>
                    <a:cubicBezTo>
                      <a:pt x="184" y="34"/>
                      <a:pt x="175" y="52"/>
                      <a:pt x="162" y="59"/>
                    </a:cubicBezTo>
                    <a:cubicBezTo>
                      <a:pt x="161" y="60"/>
                      <a:pt x="160" y="61"/>
                      <a:pt x="161" y="62"/>
                    </a:cubicBezTo>
                    <a:cubicBezTo>
                      <a:pt x="161" y="63"/>
                      <a:pt x="162" y="64"/>
                      <a:pt x="163" y="64"/>
                    </a:cubicBezTo>
                    <a:cubicBezTo>
                      <a:pt x="163" y="64"/>
                      <a:pt x="164" y="63"/>
                      <a:pt x="164" y="63"/>
                    </a:cubicBezTo>
                    <a:cubicBezTo>
                      <a:pt x="180" y="54"/>
                      <a:pt x="191" y="31"/>
                      <a:pt x="176" y="2"/>
                    </a:cubicBezTo>
                    <a:cubicBezTo>
                      <a:pt x="175" y="1"/>
                      <a:pt x="174" y="0"/>
                      <a:pt x="173" y="1"/>
                    </a:cubicBezTo>
                    <a:cubicBezTo>
                      <a:pt x="172" y="1"/>
                      <a:pt x="172" y="1"/>
                      <a:pt x="171" y="2"/>
                    </a:cubicBezTo>
                    <a:cubicBezTo>
                      <a:pt x="170" y="10"/>
                      <a:pt x="161" y="49"/>
                      <a:pt x="115" y="44"/>
                    </a:cubicBezTo>
                    <a:cubicBezTo>
                      <a:pt x="115" y="44"/>
                      <a:pt x="115" y="44"/>
                      <a:pt x="115" y="44"/>
                    </a:cubicBezTo>
                    <a:cubicBezTo>
                      <a:pt x="109" y="43"/>
                      <a:pt x="102" y="42"/>
                      <a:pt x="95" y="42"/>
                    </a:cubicBezTo>
                    <a:cubicBezTo>
                      <a:pt x="88" y="42"/>
                      <a:pt x="81" y="43"/>
                      <a:pt x="76" y="44"/>
                    </a:cubicBezTo>
                    <a:cubicBezTo>
                      <a:pt x="76" y="44"/>
                      <a:pt x="76" y="44"/>
                      <a:pt x="76" y="44"/>
                    </a:cubicBezTo>
                    <a:cubicBezTo>
                      <a:pt x="29" y="49"/>
                      <a:pt x="20" y="10"/>
                      <a:pt x="19" y="2"/>
                    </a:cubicBezTo>
                    <a:cubicBezTo>
                      <a:pt x="19" y="1"/>
                      <a:pt x="18" y="1"/>
                      <a:pt x="17" y="1"/>
                    </a:cubicBezTo>
                    <a:cubicBezTo>
                      <a:pt x="16" y="0"/>
                      <a:pt x="15" y="1"/>
                      <a:pt x="15" y="2"/>
                    </a:cubicBezTo>
                    <a:cubicBezTo>
                      <a:pt x="0" y="31"/>
                      <a:pt x="10" y="54"/>
                      <a:pt x="26" y="63"/>
                    </a:cubicBezTo>
                    <a:cubicBezTo>
                      <a:pt x="27" y="63"/>
                      <a:pt x="27" y="64"/>
                      <a:pt x="27" y="64"/>
                    </a:cubicBezTo>
                    <a:cubicBezTo>
                      <a:pt x="28" y="64"/>
                      <a:pt x="29" y="63"/>
                      <a:pt x="29" y="62"/>
                    </a:cubicBezTo>
                    <a:cubicBezTo>
                      <a:pt x="30" y="61"/>
                      <a:pt x="30" y="60"/>
                      <a:pt x="28" y="59"/>
                    </a:cubicBezTo>
                    <a:cubicBezTo>
                      <a:pt x="15" y="52"/>
                      <a:pt x="7" y="34"/>
                      <a:pt x="16" y="10"/>
                    </a:cubicBezTo>
                    <a:cubicBezTo>
                      <a:pt x="18" y="17"/>
                      <a:pt x="22" y="27"/>
                      <a:pt x="30" y="35"/>
                    </a:cubicBezTo>
                    <a:cubicBezTo>
                      <a:pt x="39" y="43"/>
                      <a:pt x="50" y="48"/>
                      <a:pt x="63" y="49"/>
                    </a:cubicBezTo>
                    <a:cubicBezTo>
                      <a:pt x="55" y="54"/>
                      <a:pt x="50" y="61"/>
                      <a:pt x="45" y="74"/>
                    </a:cubicBezTo>
                    <a:cubicBezTo>
                      <a:pt x="44" y="74"/>
                      <a:pt x="43" y="74"/>
                      <a:pt x="42" y="75"/>
                    </a:cubicBezTo>
                    <a:cubicBezTo>
                      <a:pt x="24" y="77"/>
                      <a:pt x="3" y="80"/>
                      <a:pt x="1" y="110"/>
                    </a:cubicBezTo>
                    <a:cubicBezTo>
                      <a:pt x="1" y="111"/>
                      <a:pt x="1" y="111"/>
                      <a:pt x="1" y="112"/>
                    </a:cubicBezTo>
                    <a:cubicBezTo>
                      <a:pt x="2" y="112"/>
                      <a:pt x="3" y="112"/>
                      <a:pt x="4" y="112"/>
                    </a:cubicBezTo>
                    <a:cubicBezTo>
                      <a:pt x="8" y="111"/>
                      <a:pt x="8" y="111"/>
                      <a:pt x="8" y="111"/>
                    </a:cubicBezTo>
                    <a:cubicBezTo>
                      <a:pt x="21" y="107"/>
                      <a:pt x="30" y="104"/>
                      <a:pt x="36" y="101"/>
                    </a:cubicBezTo>
                    <a:cubicBezTo>
                      <a:pt x="33" y="113"/>
                      <a:pt x="32" y="122"/>
                      <a:pt x="37" y="131"/>
                    </a:cubicBezTo>
                    <a:cubicBezTo>
                      <a:pt x="39" y="134"/>
                      <a:pt x="43" y="138"/>
                      <a:pt x="47" y="142"/>
                    </a:cubicBezTo>
                    <a:cubicBezTo>
                      <a:pt x="56" y="150"/>
                      <a:pt x="66" y="161"/>
                      <a:pt x="68" y="175"/>
                    </a:cubicBezTo>
                    <a:cubicBezTo>
                      <a:pt x="62" y="180"/>
                      <a:pt x="58" y="188"/>
                      <a:pt x="58" y="197"/>
                    </a:cubicBezTo>
                    <a:cubicBezTo>
                      <a:pt x="58" y="200"/>
                      <a:pt x="58" y="200"/>
                      <a:pt x="58" y="200"/>
                    </a:cubicBezTo>
                    <a:cubicBezTo>
                      <a:pt x="58" y="211"/>
                      <a:pt x="67" y="221"/>
                      <a:pt x="79" y="221"/>
                    </a:cubicBezTo>
                    <a:cubicBezTo>
                      <a:pt x="112" y="221"/>
                      <a:pt x="112" y="221"/>
                      <a:pt x="112" y="221"/>
                    </a:cubicBezTo>
                    <a:cubicBezTo>
                      <a:pt x="123" y="221"/>
                      <a:pt x="132" y="211"/>
                      <a:pt x="132" y="200"/>
                    </a:cubicBezTo>
                    <a:cubicBezTo>
                      <a:pt x="132" y="197"/>
                      <a:pt x="132" y="197"/>
                      <a:pt x="132" y="197"/>
                    </a:cubicBezTo>
                    <a:cubicBezTo>
                      <a:pt x="132" y="189"/>
                      <a:pt x="129" y="181"/>
                      <a:pt x="124" y="176"/>
                    </a:cubicBezTo>
                    <a:cubicBezTo>
                      <a:pt x="125" y="157"/>
                      <a:pt x="136" y="148"/>
                      <a:pt x="144" y="140"/>
                    </a:cubicBezTo>
                    <a:cubicBezTo>
                      <a:pt x="148" y="137"/>
                      <a:pt x="151" y="134"/>
                      <a:pt x="153" y="131"/>
                    </a:cubicBezTo>
                    <a:cubicBezTo>
                      <a:pt x="158" y="122"/>
                      <a:pt x="157" y="113"/>
                      <a:pt x="154" y="101"/>
                    </a:cubicBezTo>
                    <a:cubicBezTo>
                      <a:pt x="160" y="104"/>
                      <a:pt x="170" y="107"/>
                      <a:pt x="182" y="111"/>
                    </a:cubicBezTo>
                    <a:cubicBezTo>
                      <a:pt x="187" y="112"/>
                      <a:pt x="187" y="112"/>
                      <a:pt x="187" y="112"/>
                    </a:cubicBezTo>
                    <a:cubicBezTo>
                      <a:pt x="187" y="112"/>
                      <a:pt x="188" y="112"/>
                      <a:pt x="189" y="112"/>
                    </a:cubicBezTo>
                    <a:cubicBezTo>
                      <a:pt x="189" y="111"/>
                      <a:pt x="190" y="111"/>
                      <a:pt x="190" y="110"/>
                    </a:cubicBezTo>
                    <a:cubicBezTo>
                      <a:pt x="187" y="80"/>
                      <a:pt x="166" y="77"/>
                      <a:pt x="149" y="75"/>
                    </a:cubicBezTo>
                    <a:close/>
                    <a:moveTo>
                      <a:pt x="128" y="197"/>
                    </a:moveTo>
                    <a:cubicBezTo>
                      <a:pt x="128" y="200"/>
                      <a:pt x="128" y="200"/>
                      <a:pt x="128" y="200"/>
                    </a:cubicBezTo>
                    <a:cubicBezTo>
                      <a:pt x="128" y="209"/>
                      <a:pt x="120" y="216"/>
                      <a:pt x="112" y="216"/>
                    </a:cubicBezTo>
                    <a:cubicBezTo>
                      <a:pt x="79" y="216"/>
                      <a:pt x="79" y="216"/>
                      <a:pt x="79" y="216"/>
                    </a:cubicBezTo>
                    <a:cubicBezTo>
                      <a:pt x="70" y="216"/>
                      <a:pt x="63" y="209"/>
                      <a:pt x="63" y="200"/>
                    </a:cubicBezTo>
                    <a:cubicBezTo>
                      <a:pt x="63" y="197"/>
                      <a:pt x="63" y="197"/>
                      <a:pt x="63" y="197"/>
                    </a:cubicBezTo>
                    <a:cubicBezTo>
                      <a:pt x="63" y="189"/>
                      <a:pt x="66" y="183"/>
                      <a:pt x="71" y="179"/>
                    </a:cubicBezTo>
                    <a:cubicBezTo>
                      <a:pt x="71" y="179"/>
                      <a:pt x="71" y="179"/>
                      <a:pt x="71" y="179"/>
                    </a:cubicBezTo>
                    <a:cubicBezTo>
                      <a:pt x="72" y="179"/>
                      <a:pt x="73" y="178"/>
                      <a:pt x="73" y="177"/>
                    </a:cubicBezTo>
                    <a:cubicBezTo>
                      <a:pt x="77" y="174"/>
                      <a:pt x="81" y="173"/>
                      <a:pt x="86" y="173"/>
                    </a:cubicBezTo>
                    <a:cubicBezTo>
                      <a:pt x="104" y="173"/>
                      <a:pt x="104" y="173"/>
                      <a:pt x="104" y="173"/>
                    </a:cubicBezTo>
                    <a:cubicBezTo>
                      <a:pt x="117" y="173"/>
                      <a:pt x="128" y="184"/>
                      <a:pt x="128" y="197"/>
                    </a:cubicBezTo>
                    <a:close/>
                    <a:moveTo>
                      <a:pt x="184" y="106"/>
                    </a:moveTo>
                    <a:cubicBezTo>
                      <a:pt x="169" y="102"/>
                      <a:pt x="153" y="97"/>
                      <a:pt x="152" y="93"/>
                    </a:cubicBezTo>
                    <a:cubicBezTo>
                      <a:pt x="152" y="91"/>
                      <a:pt x="151" y="91"/>
                      <a:pt x="149" y="91"/>
                    </a:cubicBezTo>
                    <a:cubicBezTo>
                      <a:pt x="148" y="91"/>
                      <a:pt x="147" y="93"/>
                      <a:pt x="148" y="94"/>
                    </a:cubicBezTo>
                    <a:cubicBezTo>
                      <a:pt x="152" y="110"/>
                      <a:pt x="154" y="120"/>
                      <a:pt x="149" y="128"/>
                    </a:cubicBezTo>
                    <a:cubicBezTo>
                      <a:pt x="148" y="131"/>
                      <a:pt x="145" y="134"/>
                      <a:pt x="141" y="137"/>
                    </a:cubicBezTo>
                    <a:cubicBezTo>
                      <a:pt x="133" y="144"/>
                      <a:pt x="122" y="154"/>
                      <a:pt x="119" y="173"/>
                    </a:cubicBezTo>
                    <a:cubicBezTo>
                      <a:pt x="115" y="170"/>
                      <a:pt x="110" y="168"/>
                      <a:pt x="104" y="168"/>
                    </a:cubicBezTo>
                    <a:cubicBezTo>
                      <a:pt x="86" y="168"/>
                      <a:pt x="86" y="168"/>
                      <a:pt x="86" y="168"/>
                    </a:cubicBezTo>
                    <a:cubicBezTo>
                      <a:pt x="81" y="168"/>
                      <a:pt x="77" y="170"/>
                      <a:pt x="72" y="172"/>
                    </a:cubicBezTo>
                    <a:cubicBezTo>
                      <a:pt x="70" y="157"/>
                      <a:pt x="58" y="146"/>
                      <a:pt x="50" y="138"/>
                    </a:cubicBezTo>
                    <a:cubicBezTo>
                      <a:pt x="46" y="134"/>
                      <a:pt x="43" y="131"/>
                      <a:pt x="41" y="128"/>
                    </a:cubicBezTo>
                    <a:cubicBezTo>
                      <a:pt x="36" y="120"/>
                      <a:pt x="39" y="110"/>
                      <a:pt x="43" y="94"/>
                    </a:cubicBezTo>
                    <a:cubicBezTo>
                      <a:pt x="43" y="93"/>
                      <a:pt x="42" y="91"/>
                      <a:pt x="41" y="91"/>
                    </a:cubicBezTo>
                    <a:cubicBezTo>
                      <a:pt x="40" y="91"/>
                      <a:pt x="38" y="91"/>
                      <a:pt x="38" y="93"/>
                    </a:cubicBezTo>
                    <a:cubicBezTo>
                      <a:pt x="37" y="97"/>
                      <a:pt x="21" y="102"/>
                      <a:pt x="7" y="106"/>
                    </a:cubicBezTo>
                    <a:cubicBezTo>
                      <a:pt x="6" y="107"/>
                      <a:pt x="6" y="107"/>
                      <a:pt x="6" y="107"/>
                    </a:cubicBezTo>
                    <a:cubicBezTo>
                      <a:pt x="9" y="84"/>
                      <a:pt x="26" y="82"/>
                      <a:pt x="42" y="79"/>
                    </a:cubicBezTo>
                    <a:cubicBezTo>
                      <a:pt x="44" y="79"/>
                      <a:pt x="46" y="79"/>
                      <a:pt x="47" y="78"/>
                    </a:cubicBezTo>
                    <a:cubicBezTo>
                      <a:pt x="48" y="78"/>
                      <a:pt x="49" y="78"/>
                      <a:pt x="49" y="77"/>
                    </a:cubicBezTo>
                    <a:cubicBezTo>
                      <a:pt x="57" y="52"/>
                      <a:pt x="72" y="47"/>
                      <a:pt x="95" y="47"/>
                    </a:cubicBezTo>
                    <a:cubicBezTo>
                      <a:pt x="119" y="47"/>
                      <a:pt x="133" y="52"/>
                      <a:pt x="141" y="77"/>
                    </a:cubicBezTo>
                    <a:cubicBezTo>
                      <a:pt x="141" y="78"/>
                      <a:pt x="142" y="78"/>
                      <a:pt x="143" y="78"/>
                    </a:cubicBezTo>
                    <a:cubicBezTo>
                      <a:pt x="145" y="79"/>
                      <a:pt x="146" y="79"/>
                      <a:pt x="148" y="79"/>
                    </a:cubicBezTo>
                    <a:cubicBezTo>
                      <a:pt x="164" y="82"/>
                      <a:pt x="181" y="84"/>
                      <a:pt x="185" y="107"/>
                    </a:cubicBezTo>
                    <a:lnTo>
                      <a:pt x="184" y="10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53" name="Freeform 60">
                <a:extLst>
                  <a:ext uri="{FF2B5EF4-FFF2-40B4-BE49-F238E27FC236}">
                    <a16:creationId xmlns:a16="http://schemas.microsoft.com/office/drawing/2014/main" id="{F5E59384-0160-45EB-9EEB-CF19D1DCDC41}"/>
                  </a:ext>
                </a:extLst>
              </p:cNvPr>
              <p:cNvSpPr>
                <a:spLocks noEditPoints="1"/>
              </p:cNvSpPr>
              <p:nvPr/>
            </p:nvSpPr>
            <p:spPr bwMode="auto">
              <a:xfrm>
                <a:off x="6534150" y="2519363"/>
                <a:ext cx="31750" cy="34925"/>
              </a:xfrm>
              <a:custGeom>
                <a:avLst/>
                <a:gdLst>
                  <a:gd name="T0" fmla="*/ 10 w 19"/>
                  <a:gd name="T1" fmla="*/ 0 h 21"/>
                  <a:gd name="T2" fmla="*/ 0 w 19"/>
                  <a:gd name="T3" fmla="*/ 10 h 21"/>
                  <a:gd name="T4" fmla="*/ 10 w 19"/>
                  <a:gd name="T5" fmla="*/ 21 h 21"/>
                  <a:gd name="T6" fmla="*/ 19 w 19"/>
                  <a:gd name="T7" fmla="*/ 10 h 21"/>
                  <a:gd name="T8" fmla="*/ 10 w 19"/>
                  <a:gd name="T9" fmla="*/ 0 h 21"/>
                  <a:gd name="T10" fmla="*/ 10 w 19"/>
                  <a:gd name="T11" fmla="*/ 16 h 21"/>
                  <a:gd name="T12" fmla="*/ 5 w 19"/>
                  <a:gd name="T13" fmla="*/ 10 h 21"/>
                  <a:gd name="T14" fmla="*/ 10 w 19"/>
                  <a:gd name="T15" fmla="*/ 5 h 21"/>
                  <a:gd name="T16" fmla="*/ 14 w 19"/>
                  <a:gd name="T17" fmla="*/ 10 h 21"/>
                  <a:gd name="T18" fmla="*/ 10 w 19"/>
                  <a:gd name="T1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0" y="0"/>
                    </a:moveTo>
                    <a:cubicBezTo>
                      <a:pt x="4" y="0"/>
                      <a:pt x="0" y="4"/>
                      <a:pt x="0" y="10"/>
                    </a:cubicBezTo>
                    <a:cubicBezTo>
                      <a:pt x="0" y="16"/>
                      <a:pt x="4" y="21"/>
                      <a:pt x="10" y="21"/>
                    </a:cubicBezTo>
                    <a:cubicBezTo>
                      <a:pt x="15" y="21"/>
                      <a:pt x="19" y="16"/>
                      <a:pt x="19" y="10"/>
                    </a:cubicBezTo>
                    <a:cubicBezTo>
                      <a:pt x="19" y="4"/>
                      <a:pt x="15" y="0"/>
                      <a:pt x="10" y="0"/>
                    </a:cubicBezTo>
                    <a:close/>
                    <a:moveTo>
                      <a:pt x="10" y="16"/>
                    </a:moveTo>
                    <a:cubicBezTo>
                      <a:pt x="7" y="16"/>
                      <a:pt x="5" y="14"/>
                      <a:pt x="5" y="10"/>
                    </a:cubicBezTo>
                    <a:cubicBezTo>
                      <a:pt x="5" y="7"/>
                      <a:pt x="7" y="5"/>
                      <a:pt x="10" y="5"/>
                    </a:cubicBezTo>
                    <a:cubicBezTo>
                      <a:pt x="12" y="5"/>
                      <a:pt x="14" y="7"/>
                      <a:pt x="14" y="10"/>
                    </a:cubicBezTo>
                    <a:cubicBezTo>
                      <a:pt x="14" y="14"/>
                      <a:pt x="12" y="16"/>
                      <a:pt x="10" y="1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cxnSp>
        <p:nvCxnSpPr>
          <p:cNvPr id="155" name="Straight Connector 154">
            <a:extLst>
              <a:ext uri="{FF2B5EF4-FFF2-40B4-BE49-F238E27FC236}">
                <a16:creationId xmlns:a16="http://schemas.microsoft.com/office/drawing/2014/main" id="{BAA4D99D-DFD4-49B2-B80E-AD9D9EB9A668}"/>
              </a:ext>
            </a:extLst>
          </p:cNvPr>
          <p:cNvCxnSpPr>
            <a:cxnSpLocks/>
          </p:cNvCxnSpPr>
          <p:nvPr/>
        </p:nvCxnSpPr>
        <p:spPr>
          <a:xfrm>
            <a:off x="-224852" y="3531612"/>
            <a:ext cx="3004804" cy="0"/>
          </a:xfrm>
          <a:prstGeom prst="line">
            <a:avLst/>
          </a:prstGeom>
          <a:noFill/>
          <a:ln w="22225" cap="flat" cmpd="sng" algn="ctr">
            <a:solidFill>
              <a:srgbClr val="EA0038">
                <a:shade val="95000"/>
                <a:satMod val="105000"/>
              </a:srgbClr>
            </a:solidFill>
            <a:prstDash val="solid"/>
          </a:ln>
          <a:effectLst/>
        </p:spPr>
      </p:cxnSp>
      <p:cxnSp>
        <p:nvCxnSpPr>
          <p:cNvPr id="156" name="Straight Connector 155">
            <a:extLst>
              <a:ext uri="{FF2B5EF4-FFF2-40B4-BE49-F238E27FC236}">
                <a16:creationId xmlns:a16="http://schemas.microsoft.com/office/drawing/2014/main" id="{191F4115-43CA-4D65-B573-0669B979ED45}"/>
              </a:ext>
            </a:extLst>
          </p:cNvPr>
          <p:cNvCxnSpPr>
            <a:cxnSpLocks/>
            <a:stCxn id="137" idx="6"/>
          </p:cNvCxnSpPr>
          <p:nvPr/>
        </p:nvCxnSpPr>
        <p:spPr>
          <a:xfrm>
            <a:off x="3705466" y="3531613"/>
            <a:ext cx="929593" cy="0"/>
          </a:xfrm>
          <a:prstGeom prst="line">
            <a:avLst/>
          </a:prstGeom>
          <a:noFill/>
          <a:ln w="22225" cap="flat" cmpd="sng" algn="ctr">
            <a:solidFill>
              <a:srgbClr val="F1001C"/>
            </a:solidFill>
            <a:prstDash val="solid"/>
          </a:ln>
          <a:effectLst/>
        </p:spPr>
      </p:cxnSp>
      <p:cxnSp>
        <p:nvCxnSpPr>
          <p:cNvPr id="157" name="Straight Connector 156">
            <a:extLst>
              <a:ext uri="{FF2B5EF4-FFF2-40B4-BE49-F238E27FC236}">
                <a16:creationId xmlns:a16="http://schemas.microsoft.com/office/drawing/2014/main" id="{2B563037-9EEE-426F-B12F-C77757B9A8D7}"/>
              </a:ext>
            </a:extLst>
          </p:cNvPr>
          <p:cNvCxnSpPr>
            <a:cxnSpLocks/>
            <a:endCxn id="138" idx="2"/>
          </p:cNvCxnSpPr>
          <p:nvPr/>
        </p:nvCxnSpPr>
        <p:spPr>
          <a:xfrm>
            <a:off x="5695483" y="3531612"/>
            <a:ext cx="914259" cy="1"/>
          </a:xfrm>
          <a:prstGeom prst="line">
            <a:avLst/>
          </a:prstGeom>
          <a:noFill/>
          <a:ln w="22225" cap="flat" cmpd="sng" algn="ctr">
            <a:solidFill>
              <a:srgbClr val="F70000"/>
            </a:solidFill>
            <a:prstDash val="solid"/>
          </a:ln>
          <a:effectLst/>
        </p:spPr>
      </p:cxnSp>
      <p:cxnSp>
        <p:nvCxnSpPr>
          <p:cNvPr id="158" name="Straight Connector 157">
            <a:extLst>
              <a:ext uri="{FF2B5EF4-FFF2-40B4-BE49-F238E27FC236}">
                <a16:creationId xmlns:a16="http://schemas.microsoft.com/office/drawing/2014/main" id="{81106EA6-3E8F-4AD0-907C-3F287CF19F35}"/>
              </a:ext>
            </a:extLst>
          </p:cNvPr>
          <p:cNvCxnSpPr>
            <a:cxnSpLocks/>
            <a:endCxn id="148" idx="2"/>
          </p:cNvCxnSpPr>
          <p:nvPr/>
        </p:nvCxnSpPr>
        <p:spPr>
          <a:xfrm>
            <a:off x="7672971" y="3531612"/>
            <a:ext cx="884278" cy="0"/>
          </a:xfrm>
          <a:prstGeom prst="line">
            <a:avLst/>
          </a:prstGeom>
          <a:noFill/>
          <a:ln w="22225" cap="flat" cmpd="sng" algn="ctr">
            <a:solidFill>
              <a:srgbClr val="FB1E00"/>
            </a:solidFill>
            <a:prstDash val="solid"/>
          </a:ln>
          <a:effectLst/>
        </p:spPr>
      </p:cxnSp>
      <p:cxnSp>
        <p:nvCxnSpPr>
          <p:cNvPr id="159" name="Straight Connector 158">
            <a:extLst>
              <a:ext uri="{FF2B5EF4-FFF2-40B4-BE49-F238E27FC236}">
                <a16:creationId xmlns:a16="http://schemas.microsoft.com/office/drawing/2014/main" id="{BDB650CF-EFCF-46B5-A2F4-19591291A94A}"/>
              </a:ext>
            </a:extLst>
          </p:cNvPr>
          <p:cNvCxnSpPr>
            <a:cxnSpLocks/>
          </p:cNvCxnSpPr>
          <p:nvPr/>
        </p:nvCxnSpPr>
        <p:spPr>
          <a:xfrm>
            <a:off x="9407813" y="3531612"/>
            <a:ext cx="2784187" cy="0"/>
          </a:xfrm>
          <a:prstGeom prst="line">
            <a:avLst/>
          </a:prstGeom>
          <a:noFill/>
          <a:ln w="22225" cap="flat" cmpd="sng" algn="ctr">
            <a:solidFill>
              <a:srgbClr val="FF3C00"/>
            </a:solidFill>
            <a:prstDash val="solid"/>
          </a:ln>
          <a:effectLst/>
        </p:spPr>
      </p:cxnSp>
      <p:sp>
        <p:nvSpPr>
          <p:cNvPr id="162" name="Rectangle 161">
            <a:extLst>
              <a:ext uri="{FF2B5EF4-FFF2-40B4-BE49-F238E27FC236}">
                <a16:creationId xmlns:a16="http://schemas.microsoft.com/office/drawing/2014/main" id="{9458EC29-1107-4D74-8069-7CD7E00C2F58}"/>
              </a:ext>
            </a:extLst>
          </p:cNvPr>
          <p:cNvSpPr/>
          <p:nvPr/>
        </p:nvSpPr>
        <p:spPr>
          <a:xfrm>
            <a:off x="2128881" y="1711729"/>
            <a:ext cx="2092747" cy="1092222"/>
          </a:xfrm>
          <a:prstGeom prst="rect">
            <a:avLst/>
          </a:prstGeom>
        </p:spPr>
        <p:txBody>
          <a:bodyPr wrap="square">
            <a:spAutoFit/>
          </a:bodyPr>
          <a:lstStyle/>
          <a:p>
            <a:pPr defTabSz="1219170">
              <a:lnSpc>
                <a:spcPct val="89000"/>
              </a:lnSpc>
            </a:pPr>
            <a:r>
              <a:rPr lang="en-US" dirty="0" err="1">
                <a:solidFill>
                  <a:srgbClr val="39393B"/>
                </a:solidFill>
                <a:latin typeface="Open Sans Light"/>
              </a:rPr>
              <a:t>Milepæl</a:t>
            </a:r>
            <a:r>
              <a:rPr lang="en-US" dirty="0">
                <a:solidFill>
                  <a:srgbClr val="39393B"/>
                </a:solidFill>
                <a:latin typeface="Open Sans Light"/>
              </a:rPr>
              <a:t> 1</a:t>
            </a:r>
          </a:p>
          <a:p>
            <a:pPr defTabSz="1219170">
              <a:lnSpc>
                <a:spcPct val="89000"/>
              </a:lnSpc>
            </a:pPr>
            <a:endParaRPr lang="en-US" sz="700" dirty="0">
              <a:solidFill>
                <a:srgbClr val="39393B"/>
              </a:solidFill>
              <a:latin typeface="Open Sans Light"/>
            </a:endParaRPr>
          </a:p>
          <a:p>
            <a:pPr defTabSz="1219170">
              <a:lnSpc>
                <a:spcPct val="89000"/>
              </a:lnSpc>
            </a:pPr>
            <a:r>
              <a:rPr lang="en-US" sz="1600" dirty="0" err="1"/>
              <a:t>Etablere</a:t>
            </a:r>
            <a:r>
              <a:rPr lang="en-US" sz="1600" dirty="0"/>
              <a:t> team </a:t>
            </a:r>
            <a:r>
              <a:rPr lang="en-US" sz="1600" dirty="0" err="1"/>
              <a:t>og</a:t>
            </a:r>
            <a:r>
              <a:rPr lang="en-US" sz="1600" dirty="0"/>
              <a:t> </a:t>
            </a:r>
            <a:r>
              <a:rPr lang="en-US" sz="1600" dirty="0" err="1"/>
              <a:t>resursser</a:t>
            </a:r>
            <a:r>
              <a:rPr lang="en-US" sz="1600" dirty="0"/>
              <a:t>. </a:t>
            </a:r>
            <a:r>
              <a:rPr lang="en-US" sz="1600" dirty="0" err="1"/>
              <a:t>Innhente</a:t>
            </a:r>
            <a:r>
              <a:rPr lang="en-US" sz="1600" dirty="0"/>
              <a:t> </a:t>
            </a:r>
            <a:r>
              <a:rPr lang="en-US" sz="1600" dirty="0" err="1"/>
              <a:t>brukerinnsikt</a:t>
            </a:r>
            <a:r>
              <a:rPr lang="en-US" sz="1600" dirty="0"/>
              <a:t>.</a:t>
            </a:r>
            <a:endParaRPr lang="en-US" sz="1600" dirty="0">
              <a:solidFill>
                <a:srgbClr val="39393B"/>
              </a:solidFill>
              <a:latin typeface="Open Sans Light"/>
            </a:endParaRPr>
          </a:p>
        </p:txBody>
      </p:sp>
      <p:sp>
        <p:nvSpPr>
          <p:cNvPr id="163" name="Rectangle 162">
            <a:extLst>
              <a:ext uri="{FF2B5EF4-FFF2-40B4-BE49-F238E27FC236}">
                <a16:creationId xmlns:a16="http://schemas.microsoft.com/office/drawing/2014/main" id="{9B4A7219-007E-4B43-A767-8A7F047A46F4}"/>
              </a:ext>
            </a:extLst>
          </p:cNvPr>
          <p:cNvSpPr/>
          <p:nvPr/>
        </p:nvSpPr>
        <p:spPr>
          <a:xfrm>
            <a:off x="4348581" y="4249707"/>
            <a:ext cx="2092747" cy="1359346"/>
          </a:xfrm>
          <a:prstGeom prst="rect">
            <a:avLst/>
          </a:prstGeom>
        </p:spPr>
        <p:txBody>
          <a:bodyPr wrap="square">
            <a:spAutoFit/>
          </a:bodyPr>
          <a:lstStyle/>
          <a:p>
            <a:pPr defTabSz="1219170">
              <a:lnSpc>
                <a:spcPct val="89000"/>
              </a:lnSpc>
            </a:pPr>
            <a:r>
              <a:rPr lang="en-US" dirty="0" err="1">
                <a:solidFill>
                  <a:srgbClr val="39393B"/>
                </a:solidFill>
                <a:latin typeface="Open Sans Light"/>
              </a:rPr>
              <a:t>Milepæl</a:t>
            </a:r>
            <a:r>
              <a:rPr lang="en-US" dirty="0">
                <a:solidFill>
                  <a:srgbClr val="39393B"/>
                </a:solidFill>
                <a:latin typeface="Open Sans Light"/>
              </a:rPr>
              <a:t> 2</a:t>
            </a:r>
          </a:p>
          <a:p>
            <a:pPr defTabSz="1219170">
              <a:lnSpc>
                <a:spcPct val="89000"/>
              </a:lnSpc>
            </a:pPr>
            <a:endParaRPr lang="en-US" sz="1050" dirty="0">
              <a:solidFill>
                <a:srgbClr val="39393B"/>
              </a:solidFill>
              <a:latin typeface="Open Sans Light"/>
            </a:endParaRPr>
          </a:p>
          <a:p>
            <a:pPr defTabSz="1219170">
              <a:lnSpc>
                <a:spcPct val="89000"/>
              </a:lnSpc>
            </a:pPr>
            <a:r>
              <a:rPr lang="en-US" sz="1600" dirty="0" err="1"/>
              <a:t>Utvikle</a:t>
            </a:r>
            <a:r>
              <a:rPr lang="en-US" sz="1600" dirty="0"/>
              <a:t> </a:t>
            </a:r>
            <a:r>
              <a:rPr lang="en-US" sz="1600" dirty="0" err="1"/>
              <a:t>og</a:t>
            </a:r>
            <a:r>
              <a:rPr lang="en-US" sz="1600" dirty="0"/>
              <a:t> teste prototype </a:t>
            </a:r>
            <a:r>
              <a:rPr lang="en-US" sz="1600" dirty="0" err="1"/>
              <a:t>av</a:t>
            </a:r>
            <a:r>
              <a:rPr lang="en-US" sz="1600" dirty="0"/>
              <a:t> </a:t>
            </a:r>
            <a:r>
              <a:rPr lang="en-US" sz="1600" dirty="0" err="1"/>
              <a:t>HelpKit</a:t>
            </a:r>
            <a:r>
              <a:rPr lang="en-US" sz="1600" dirty="0"/>
              <a:t>. </a:t>
            </a:r>
            <a:r>
              <a:rPr lang="en-US" sz="1600" dirty="0" err="1"/>
              <a:t>Skaffe</a:t>
            </a:r>
            <a:r>
              <a:rPr lang="en-US" sz="1600" dirty="0"/>
              <a:t> </a:t>
            </a:r>
            <a:r>
              <a:rPr lang="en-US" sz="1600" dirty="0" err="1"/>
              <a:t>samarbeidspartnere</a:t>
            </a:r>
            <a:r>
              <a:rPr lang="en-US" sz="1600" dirty="0"/>
              <a:t>.</a:t>
            </a:r>
          </a:p>
        </p:txBody>
      </p:sp>
      <p:sp>
        <p:nvSpPr>
          <p:cNvPr id="164" name="Rectangle 163">
            <a:extLst>
              <a:ext uri="{FF2B5EF4-FFF2-40B4-BE49-F238E27FC236}">
                <a16:creationId xmlns:a16="http://schemas.microsoft.com/office/drawing/2014/main" id="{5C23A86C-B236-449D-B200-7C4E3C584459}"/>
              </a:ext>
            </a:extLst>
          </p:cNvPr>
          <p:cNvSpPr/>
          <p:nvPr/>
        </p:nvSpPr>
        <p:spPr>
          <a:xfrm>
            <a:off x="6419472" y="1711729"/>
            <a:ext cx="2092747" cy="1092222"/>
          </a:xfrm>
          <a:prstGeom prst="rect">
            <a:avLst/>
          </a:prstGeom>
        </p:spPr>
        <p:txBody>
          <a:bodyPr wrap="square">
            <a:spAutoFit/>
          </a:bodyPr>
          <a:lstStyle/>
          <a:p>
            <a:pPr defTabSz="1219170">
              <a:lnSpc>
                <a:spcPct val="89000"/>
              </a:lnSpc>
            </a:pPr>
            <a:r>
              <a:rPr lang="en-US" dirty="0" err="1">
                <a:solidFill>
                  <a:srgbClr val="39393B"/>
                </a:solidFill>
                <a:latin typeface="Open Sans Light"/>
              </a:rPr>
              <a:t>Milepæl</a:t>
            </a:r>
            <a:r>
              <a:rPr lang="en-US" dirty="0">
                <a:solidFill>
                  <a:srgbClr val="39393B"/>
                </a:solidFill>
                <a:latin typeface="Open Sans Light"/>
              </a:rPr>
              <a:t> 3</a:t>
            </a:r>
          </a:p>
          <a:p>
            <a:pPr defTabSz="1219170">
              <a:lnSpc>
                <a:spcPct val="89000"/>
              </a:lnSpc>
            </a:pPr>
            <a:endParaRPr lang="en-US" sz="700" dirty="0">
              <a:solidFill>
                <a:srgbClr val="39393B"/>
              </a:solidFill>
              <a:latin typeface="Open Sans Light"/>
            </a:endParaRPr>
          </a:p>
          <a:p>
            <a:pPr defTabSz="1219170">
              <a:lnSpc>
                <a:spcPct val="89000"/>
              </a:lnSpc>
            </a:pPr>
            <a:r>
              <a:rPr lang="en-US" sz="1600" dirty="0"/>
              <a:t>Pilot med </a:t>
            </a:r>
            <a:r>
              <a:rPr lang="en-US" sz="1600" dirty="0" err="1"/>
              <a:t>samarbeidspartner</a:t>
            </a:r>
            <a:r>
              <a:rPr lang="en-US" sz="1600" dirty="0"/>
              <a:t> </a:t>
            </a:r>
            <a:r>
              <a:rPr lang="en-US" sz="1600" dirty="0" err="1"/>
              <a:t>eller</a:t>
            </a:r>
            <a:r>
              <a:rPr lang="en-US" sz="1600" dirty="0"/>
              <a:t> soft launch</a:t>
            </a:r>
            <a:endParaRPr lang="en-US" sz="1600" dirty="0">
              <a:solidFill>
                <a:srgbClr val="39393B"/>
              </a:solidFill>
              <a:latin typeface="Open Sans Light"/>
            </a:endParaRPr>
          </a:p>
        </p:txBody>
      </p:sp>
      <p:sp>
        <p:nvSpPr>
          <p:cNvPr id="165" name="Rectangle 164">
            <a:extLst>
              <a:ext uri="{FF2B5EF4-FFF2-40B4-BE49-F238E27FC236}">
                <a16:creationId xmlns:a16="http://schemas.microsoft.com/office/drawing/2014/main" id="{B1736A5A-4559-4532-BE44-5864F96D0146}"/>
              </a:ext>
            </a:extLst>
          </p:cNvPr>
          <p:cNvSpPr/>
          <p:nvPr/>
        </p:nvSpPr>
        <p:spPr>
          <a:xfrm>
            <a:off x="8496424" y="4249707"/>
            <a:ext cx="2092747" cy="968983"/>
          </a:xfrm>
          <a:prstGeom prst="rect">
            <a:avLst/>
          </a:prstGeom>
        </p:spPr>
        <p:txBody>
          <a:bodyPr wrap="square">
            <a:spAutoFit/>
          </a:bodyPr>
          <a:lstStyle/>
          <a:p>
            <a:pPr defTabSz="1219170">
              <a:lnSpc>
                <a:spcPct val="89000"/>
              </a:lnSpc>
            </a:pPr>
            <a:r>
              <a:rPr lang="en-US" sz="1600" dirty="0" err="1">
                <a:solidFill>
                  <a:srgbClr val="39393B"/>
                </a:solidFill>
                <a:latin typeface="Open Sans Light"/>
              </a:rPr>
              <a:t>Milepæl</a:t>
            </a:r>
            <a:r>
              <a:rPr lang="en-US" sz="1600" dirty="0">
                <a:solidFill>
                  <a:srgbClr val="39393B"/>
                </a:solidFill>
                <a:latin typeface="Open Sans Light"/>
              </a:rPr>
              <a:t> 4</a:t>
            </a:r>
          </a:p>
          <a:p>
            <a:pPr defTabSz="1219170">
              <a:lnSpc>
                <a:spcPct val="89000"/>
              </a:lnSpc>
            </a:pPr>
            <a:endParaRPr lang="en-US" sz="1600" dirty="0">
              <a:solidFill>
                <a:srgbClr val="39393B"/>
              </a:solidFill>
              <a:latin typeface="Open Sans Light"/>
            </a:endParaRPr>
          </a:p>
          <a:p>
            <a:pPr defTabSz="1219170">
              <a:lnSpc>
                <a:spcPct val="89000"/>
              </a:lnSpc>
            </a:pPr>
            <a:r>
              <a:rPr lang="en-US" sz="1600" dirty="0" err="1"/>
              <a:t>Tilby</a:t>
            </a:r>
            <a:r>
              <a:rPr lang="en-US" sz="1600" dirty="0"/>
              <a:t> </a:t>
            </a:r>
            <a:r>
              <a:rPr lang="en-US" sz="1600" dirty="0" err="1"/>
              <a:t>HelpKit</a:t>
            </a:r>
            <a:r>
              <a:rPr lang="en-US" sz="1600" dirty="0"/>
              <a:t> </a:t>
            </a:r>
            <a:r>
              <a:rPr lang="en-US" sz="1600" dirty="0" err="1"/>
              <a:t>på</a:t>
            </a:r>
            <a:r>
              <a:rPr lang="en-US" sz="1600" dirty="0"/>
              <a:t> </a:t>
            </a:r>
            <a:r>
              <a:rPr lang="en-US" sz="1600" dirty="0" err="1"/>
              <a:t>markedet</a:t>
            </a:r>
            <a:endParaRPr lang="en-US" sz="1600" dirty="0">
              <a:solidFill>
                <a:srgbClr val="39393B"/>
              </a:solidFill>
              <a:latin typeface="Open Sans Light"/>
            </a:endParaRPr>
          </a:p>
        </p:txBody>
      </p:sp>
      <p:sp>
        <p:nvSpPr>
          <p:cNvPr id="167" name="Freeform 124">
            <a:extLst>
              <a:ext uri="{FF2B5EF4-FFF2-40B4-BE49-F238E27FC236}">
                <a16:creationId xmlns:a16="http://schemas.microsoft.com/office/drawing/2014/main" id="{16BF7E7A-ABB8-4A74-AFB7-56578CFD25A8}"/>
              </a:ext>
            </a:extLst>
          </p:cNvPr>
          <p:cNvSpPr>
            <a:spLocks noEditPoints="1"/>
          </p:cNvSpPr>
          <p:nvPr/>
        </p:nvSpPr>
        <p:spPr bwMode="auto">
          <a:xfrm>
            <a:off x="2828742" y="3212976"/>
            <a:ext cx="575150" cy="688106"/>
          </a:xfrm>
          <a:custGeom>
            <a:avLst/>
            <a:gdLst>
              <a:gd name="T0" fmla="*/ 247 w 557"/>
              <a:gd name="T1" fmla="*/ 666 h 666"/>
              <a:gd name="T2" fmla="*/ 238 w 557"/>
              <a:gd name="T3" fmla="*/ 663 h 666"/>
              <a:gd name="T4" fmla="*/ 226 w 557"/>
              <a:gd name="T5" fmla="*/ 641 h 666"/>
              <a:gd name="T6" fmla="*/ 210 w 557"/>
              <a:gd name="T7" fmla="*/ 545 h 666"/>
              <a:gd name="T8" fmla="*/ 173 w 557"/>
              <a:gd name="T9" fmla="*/ 552 h 666"/>
              <a:gd name="T10" fmla="*/ 148 w 557"/>
              <a:gd name="T11" fmla="*/ 545 h 666"/>
              <a:gd name="T12" fmla="*/ 148 w 557"/>
              <a:gd name="T13" fmla="*/ 545 h 666"/>
              <a:gd name="T14" fmla="*/ 147 w 557"/>
              <a:gd name="T15" fmla="*/ 545 h 666"/>
              <a:gd name="T16" fmla="*/ 128 w 557"/>
              <a:gd name="T17" fmla="*/ 484 h 666"/>
              <a:gd name="T18" fmla="*/ 105 w 557"/>
              <a:gd name="T19" fmla="*/ 482 h 666"/>
              <a:gd name="T20" fmla="*/ 32 w 557"/>
              <a:gd name="T21" fmla="*/ 497 h 666"/>
              <a:gd name="T22" fmla="*/ 7 w 557"/>
              <a:gd name="T23" fmla="*/ 492 h 666"/>
              <a:gd name="T24" fmla="*/ 5 w 557"/>
              <a:gd name="T25" fmla="*/ 467 h 666"/>
              <a:gd name="T26" fmla="*/ 93 w 557"/>
              <a:gd name="T27" fmla="*/ 355 h 666"/>
              <a:gd name="T28" fmla="*/ 164 w 557"/>
              <a:gd name="T29" fmla="*/ 340 h 666"/>
              <a:gd name="T30" fmla="*/ 215 w 557"/>
              <a:gd name="T31" fmla="*/ 254 h 666"/>
              <a:gd name="T32" fmla="*/ 455 w 557"/>
              <a:gd name="T33" fmla="*/ 77 h 666"/>
              <a:gd name="T34" fmla="*/ 536 w 557"/>
              <a:gd name="T35" fmla="*/ 3 h 666"/>
              <a:gd name="T36" fmla="*/ 545 w 557"/>
              <a:gd name="T37" fmla="*/ 0 h 666"/>
              <a:gd name="T38" fmla="*/ 555 w 557"/>
              <a:gd name="T39" fmla="*/ 5 h 666"/>
              <a:gd name="T40" fmla="*/ 555 w 557"/>
              <a:gd name="T41" fmla="*/ 18 h 666"/>
              <a:gd name="T42" fmla="*/ 510 w 557"/>
              <a:gd name="T43" fmla="*/ 114 h 666"/>
              <a:gd name="T44" fmla="*/ 406 w 557"/>
              <a:gd name="T45" fmla="*/ 396 h 666"/>
              <a:gd name="T46" fmla="*/ 338 w 557"/>
              <a:gd name="T47" fmla="*/ 470 h 666"/>
              <a:gd name="T48" fmla="*/ 344 w 557"/>
              <a:gd name="T49" fmla="*/ 542 h 666"/>
              <a:gd name="T50" fmla="*/ 263 w 557"/>
              <a:gd name="T51" fmla="*/ 658 h 666"/>
              <a:gd name="T52" fmla="*/ 247 w 557"/>
              <a:gd name="T53" fmla="*/ 666 h 666"/>
              <a:gd name="T54" fmla="*/ 214 w 557"/>
              <a:gd name="T55" fmla="*/ 530 h 666"/>
              <a:gd name="T56" fmla="*/ 220 w 557"/>
              <a:gd name="T57" fmla="*/ 533 h 666"/>
              <a:gd name="T58" fmla="*/ 240 w 557"/>
              <a:gd name="T59" fmla="*/ 643 h 666"/>
              <a:gd name="T60" fmla="*/ 244 w 557"/>
              <a:gd name="T61" fmla="*/ 651 h 666"/>
              <a:gd name="T62" fmla="*/ 252 w 557"/>
              <a:gd name="T63" fmla="*/ 649 h 666"/>
              <a:gd name="T64" fmla="*/ 331 w 557"/>
              <a:gd name="T65" fmla="*/ 537 h 666"/>
              <a:gd name="T66" fmla="*/ 323 w 557"/>
              <a:gd name="T67" fmla="*/ 471 h 666"/>
              <a:gd name="T68" fmla="*/ 325 w 557"/>
              <a:gd name="T69" fmla="*/ 463 h 666"/>
              <a:gd name="T70" fmla="*/ 395 w 557"/>
              <a:gd name="T71" fmla="*/ 388 h 666"/>
              <a:gd name="T72" fmla="*/ 495 w 557"/>
              <a:gd name="T73" fmla="*/ 115 h 666"/>
              <a:gd name="T74" fmla="*/ 496 w 557"/>
              <a:gd name="T75" fmla="*/ 111 h 666"/>
              <a:gd name="T76" fmla="*/ 540 w 557"/>
              <a:gd name="T77" fmla="*/ 19 h 666"/>
              <a:gd name="T78" fmla="*/ 463 w 557"/>
              <a:gd name="T79" fmla="*/ 89 h 666"/>
              <a:gd name="T80" fmla="*/ 458 w 557"/>
              <a:gd name="T81" fmla="*/ 91 h 666"/>
              <a:gd name="T82" fmla="*/ 226 w 557"/>
              <a:gd name="T83" fmla="*/ 262 h 666"/>
              <a:gd name="T84" fmla="*/ 174 w 557"/>
              <a:gd name="T85" fmla="*/ 351 h 666"/>
              <a:gd name="T86" fmla="*/ 166 w 557"/>
              <a:gd name="T87" fmla="*/ 355 h 666"/>
              <a:gd name="T88" fmla="*/ 145 w 557"/>
              <a:gd name="T89" fmla="*/ 353 h 666"/>
              <a:gd name="T90" fmla="*/ 102 w 557"/>
              <a:gd name="T91" fmla="*/ 366 h 666"/>
              <a:gd name="T92" fmla="*/ 17 w 557"/>
              <a:gd name="T93" fmla="*/ 474 h 666"/>
              <a:gd name="T94" fmla="*/ 18 w 557"/>
              <a:gd name="T95" fmla="*/ 483 h 666"/>
              <a:gd name="T96" fmla="*/ 26 w 557"/>
              <a:gd name="T97" fmla="*/ 485 h 666"/>
              <a:gd name="T98" fmla="*/ 105 w 557"/>
              <a:gd name="T99" fmla="*/ 468 h 666"/>
              <a:gd name="T100" fmla="*/ 137 w 557"/>
              <a:gd name="T101" fmla="*/ 472 h 666"/>
              <a:gd name="T102" fmla="*/ 142 w 557"/>
              <a:gd name="T103" fmla="*/ 479 h 666"/>
              <a:gd name="T104" fmla="*/ 155 w 557"/>
              <a:gd name="T105" fmla="*/ 534 h 666"/>
              <a:gd name="T106" fmla="*/ 173 w 557"/>
              <a:gd name="T107" fmla="*/ 538 h 666"/>
              <a:gd name="T108" fmla="*/ 212 w 557"/>
              <a:gd name="T109" fmla="*/ 530 h 666"/>
              <a:gd name="T110" fmla="*/ 214 w 557"/>
              <a:gd name="T111" fmla="*/ 53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7" h="666">
                <a:moveTo>
                  <a:pt x="247" y="666"/>
                </a:moveTo>
                <a:cubicBezTo>
                  <a:pt x="244" y="666"/>
                  <a:pt x="241" y="665"/>
                  <a:pt x="238" y="663"/>
                </a:cubicBezTo>
                <a:cubicBezTo>
                  <a:pt x="229" y="660"/>
                  <a:pt x="224" y="651"/>
                  <a:pt x="226" y="641"/>
                </a:cubicBezTo>
                <a:cubicBezTo>
                  <a:pt x="226" y="639"/>
                  <a:pt x="232" y="588"/>
                  <a:pt x="210" y="545"/>
                </a:cubicBezTo>
                <a:cubicBezTo>
                  <a:pt x="196" y="550"/>
                  <a:pt x="184" y="552"/>
                  <a:pt x="173" y="552"/>
                </a:cubicBezTo>
                <a:cubicBezTo>
                  <a:pt x="162" y="552"/>
                  <a:pt x="154" y="550"/>
                  <a:pt x="148" y="545"/>
                </a:cubicBezTo>
                <a:cubicBezTo>
                  <a:pt x="148" y="545"/>
                  <a:pt x="148" y="545"/>
                  <a:pt x="148" y="545"/>
                </a:cubicBezTo>
                <a:cubicBezTo>
                  <a:pt x="147" y="545"/>
                  <a:pt x="147" y="545"/>
                  <a:pt x="147" y="545"/>
                </a:cubicBezTo>
                <a:cubicBezTo>
                  <a:pt x="134" y="535"/>
                  <a:pt x="128" y="515"/>
                  <a:pt x="128" y="484"/>
                </a:cubicBezTo>
                <a:cubicBezTo>
                  <a:pt x="121" y="483"/>
                  <a:pt x="113" y="482"/>
                  <a:pt x="105" y="482"/>
                </a:cubicBezTo>
                <a:cubicBezTo>
                  <a:pt x="65" y="482"/>
                  <a:pt x="32" y="497"/>
                  <a:pt x="32" y="497"/>
                </a:cubicBezTo>
                <a:cubicBezTo>
                  <a:pt x="23" y="501"/>
                  <a:pt x="13" y="499"/>
                  <a:pt x="7" y="492"/>
                </a:cubicBezTo>
                <a:cubicBezTo>
                  <a:pt x="1" y="485"/>
                  <a:pt x="0" y="475"/>
                  <a:pt x="5" y="467"/>
                </a:cubicBezTo>
                <a:cubicBezTo>
                  <a:pt x="14" y="453"/>
                  <a:pt x="59" y="382"/>
                  <a:pt x="93" y="355"/>
                </a:cubicBezTo>
                <a:cubicBezTo>
                  <a:pt x="111" y="341"/>
                  <a:pt x="135" y="336"/>
                  <a:pt x="164" y="340"/>
                </a:cubicBezTo>
                <a:cubicBezTo>
                  <a:pt x="177" y="310"/>
                  <a:pt x="194" y="281"/>
                  <a:pt x="215" y="254"/>
                </a:cubicBezTo>
                <a:cubicBezTo>
                  <a:pt x="315" y="119"/>
                  <a:pt x="412" y="79"/>
                  <a:pt x="455" y="77"/>
                </a:cubicBezTo>
                <a:cubicBezTo>
                  <a:pt x="536" y="3"/>
                  <a:pt x="536" y="3"/>
                  <a:pt x="536" y="3"/>
                </a:cubicBezTo>
                <a:cubicBezTo>
                  <a:pt x="538" y="1"/>
                  <a:pt x="541" y="0"/>
                  <a:pt x="545" y="0"/>
                </a:cubicBezTo>
                <a:cubicBezTo>
                  <a:pt x="549" y="0"/>
                  <a:pt x="553" y="2"/>
                  <a:pt x="555" y="5"/>
                </a:cubicBezTo>
                <a:cubicBezTo>
                  <a:pt x="557" y="9"/>
                  <a:pt x="557" y="14"/>
                  <a:pt x="555" y="18"/>
                </a:cubicBezTo>
                <a:cubicBezTo>
                  <a:pt x="510" y="114"/>
                  <a:pt x="510" y="114"/>
                  <a:pt x="510" y="114"/>
                </a:cubicBezTo>
                <a:cubicBezTo>
                  <a:pt x="523" y="166"/>
                  <a:pt x="496" y="275"/>
                  <a:pt x="406" y="396"/>
                </a:cubicBezTo>
                <a:cubicBezTo>
                  <a:pt x="386" y="423"/>
                  <a:pt x="363" y="448"/>
                  <a:pt x="338" y="470"/>
                </a:cubicBezTo>
                <a:cubicBezTo>
                  <a:pt x="350" y="496"/>
                  <a:pt x="352" y="521"/>
                  <a:pt x="344" y="542"/>
                </a:cubicBezTo>
                <a:cubicBezTo>
                  <a:pt x="328" y="584"/>
                  <a:pt x="269" y="651"/>
                  <a:pt x="263" y="658"/>
                </a:cubicBezTo>
                <a:cubicBezTo>
                  <a:pt x="259" y="663"/>
                  <a:pt x="253" y="666"/>
                  <a:pt x="247" y="666"/>
                </a:cubicBezTo>
                <a:close/>
                <a:moveTo>
                  <a:pt x="214" y="530"/>
                </a:moveTo>
                <a:cubicBezTo>
                  <a:pt x="216" y="530"/>
                  <a:pt x="219" y="531"/>
                  <a:pt x="220" y="533"/>
                </a:cubicBezTo>
                <a:cubicBezTo>
                  <a:pt x="246" y="580"/>
                  <a:pt x="240" y="637"/>
                  <a:pt x="240" y="643"/>
                </a:cubicBezTo>
                <a:cubicBezTo>
                  <a:pt x="239" y="646"/>
                  <a:pt x="241" y="649"/>
                  <a:pt x="244" y="651"/>
                </a:cubicBezTo>
                <a:cubicBezTo>
                  <a:pt x="247" y="652"/>
                  <a:pt x="250" y="651"/>
                  <a:pt x="252" y="649"/>
                </a:cubicBezTo>
                <a:cubicBezTo>
                  <a:pt x="255" y="646"/>
                  <a:pt x="316" y="577"/>
                  <a:pt x="331" y="537"/>
                </a:cubicBezTo>
                <a:cubicBezTo>
                  <a:pt x="338" y="518"/>
                  <a:pt x="336" y="496"/>
                  <a:pt x="323" y="471"/>
                </a:cubicBezTo>
                <a:cubicBezTo>
                  <a:pt x="322" y="468"/>
                  <a:pt x="323" y="465"/>
                  <a:pt x="325" y="463"/>
                </a:cubicBezTo>
                <a:cubicBezTo>
                  <a:pt x="351" y="441"/>
                  <a:pt x="374" y="416"/>
                  <a:pt x="395" y="388"/>
                </a:cubicBezTo>
                <a:cubicBezTo>
                  <a:pt x="483" y="269"/>
                  <a:pt x="509" y="163"/>
                  <a:pt x="495" y="115"/>
                </a:cubicBezTo>
                <a:cubicBezTo>
                  <a:pt x="495" y="114"/>
                  <a:pt x="495" y="112"/>
                  <a:pt x="496" y="111"/>
                </a:cubicBezTo>
                <a:cubicBezTo>
                  <a:pt x="540" y="19"/>
                  <a:pt x="540" y="19"/>
                  <a:pt x="540" y="19"/>
                </a:cubicBezTo>
                <a:cubicBezTo>
                  <a:pt x="463" y="89"/>
                  <a:pt x="463" y="89"/>
                  <a:pt x="463" y="89"/>
                </a:cubicBezTo>
                <a:cubicBezTo>
                  <a:pt x="461" y="90"/>
                  <a:pt x="460" y="91"/>
                  <a:pt x="458" y="91"/>
                </a:cubicBezTo>
                <a:cubicBezTo>
                  <a:pt x="418" y="92"/>
                  <a:pt x="325" y="129"/>
                  <a:pt x="226" y="262"/>
                </a:cubicBezTo>
                <a:cubicBezTo>
                  <a:pt x="205" y="290"/>
                  <a:pt x="188" y="320"/>
                  <a:pt x="174" y="351"/>
                </a:cubicBezTo>
                <a:cubicBezTo>
                  <a:pt x="173" y="354"/>
                  <a:pt x="170" y="355"/>
                  <a:pt x="166" y="355"/>
                </a:cubicBezTo>
                <a:cubicBezTo>
                  <a:pt x="159" y="354"/>
                  <a:pt x="152" y="353"/>
                  <a:pt x="145" y="353"/>
                </a:cubicBezTo>
                <a:cubicBezTo>
                  <a:pt x="128" y="353"/>
                  <a:pt x="113" y="357"/>
                  <a:pt x="102" y="366"/>
                </a:cubicBezTo>
                <a:cubicBezTo>
                  <a:pt x="68" y="392"/>
                  <a:pt x="22" y="466"/>
                  <a:pt x="17" y="474"/>
                </a:cubicBezTo>
                <a:cubicBezTo>
                  <a:pt x="15" y="477"/>
                  <a:pt x="15" y="481"/>
                  <a:pt x="18" y="483"/>
                </a:cubicBezTo>
                <a:cubicBezTo>
                  <a:pt x="20" y="485"/>
                  <a:pt x="23" y="486"/>
                  <a:pt x="26" y="485"/>
                </a:cubicBezTo>
                <a:cubicBezTo>
                  <a:pt x="26" y="485"/>
                  <a:pt x="62" y="468"/>
                  <a:pt x="105" y="468"/>
                </a:cubicBezTo>
                <a:cubicBezTo>
                  <a:pt x="116" y="468"/>
                  <a:pt x="127" y="469"/>
                  <a:pt x="137" y="472"/>
                </a:cubicBezTo>
                <a:cubicBezTo>
                  <a:pt x="140" y="472"/>
                  <a:pt x="142" y="475"/>
                  <a:pt x="142" y="479"/>
                </a:cubicBezTo>
                <a:cubicBezTo>
                  <a:pt x="141" y="507"/>
                  <a:pt x="146" y="527"/>
                  <a:pt x="155" y="534"/>
                </a:cubicBezTo>
                <a:cubicBezTo>
                  <a:pt x="160" y="537"/>
                  <a:pt x="165" y="538"/>
                  <a:pt x="173" y="538"/>
                </a:cubicBezTo>
                <a:cubicBezTo>
                  <a:pt x="183" y="538"/>
                  <a:pt x="197" y="535"/>
                  <a:pt x="212" y="530"/>
                </a:cubicBezTo>
                <a:cubicBezTo>
                  <a:pt x="212" y="530"/>
                  <a:pt x="213" y="530"/>
                  <a:pt x="214" y="53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1219170"/>
            <a:endParaRPr lang="en-US" sz="2400">
              <a:solidFill>
                <a:srgbClr val="39393B"/>
              </a:solidFill>
              <a:latin typeface="Open Sans Light"/>
            </a:endParaRPr>
          </a:p>
        </p:txBody>
      </p:sp>
      <p:sp>
        <p:nvSpPr>
          <p:cNvPr id="170" name="Freeform 152">
            <a:extLst>
              <a:ext uri="{FF2B5EF4-FFF2-40B4-BE49-F238E27FC236}">
                <a16:creationId xmlns:a16="http://schemas.microsoft.com/office/drawing/2014/main" id="{A4B39DCC-61EA-409B-A853-6CBC30045F35}"/>
              </a:ext>
            </a:extLst>
          </p:cNvPr>
          <p:cNvSpPr>
            <a:spLocks noEditPoints="1"/>
          </p:cNvSpPr>
          <p:nvPr/>
        </p:nvSpPr>
        <p:spPr bwMode="auto">
          <a:xfrm>
            <a:off x="4926828" y="3271567"/>
            <a:ext cx="536713" cy="525979"/>
          </a:xfrm>
          <a:custGeom>
            <a:avLst/>
            <a:gdLst>
              <a:gd name="T0" fmla="*/ 396 w 520"/>
              <a:gd name="T1" fmla="*/ 294 h 510"/>
              <a:gd name="T2" fmla="*/ 385 w 520"/>
              <a:gd name="T3" fmla="*/ 283 h 510"/>
              <a:gd name="T4" fmla="*/ 370 w 520"/>
              <a:gd name="T5" fmla="*/ 297 h 510"/>
              <a:gd name="T6" fmla="*/ 342 w 520"/>
              <a:gd name="T7" fmla="*/ 326 h 510"/>
              <a:gd name="T8" fmla="*/ 414 w 520"/>
              <a:gd name="T9" fmla="*/ 161 h 510"/>
              <a:gd name="T10" fmla="*/ 491 w 520"/>
              <a:gd name="T11" fmla="*/ 140 h 510"/>
              <a:gd name="T12" fmla="*/ 506 w 520"/>
              <a:gd name="T13" fmla="*/ 52 h 510"/>
              <a:gd name="T14" fmla="*/ 465 w 520"/>
              <a:gd name="T15" fmla="*/ 88 h 510"/>
              <a:gd name="T16" fmla="*/ 428 w 520"/>
              <a:gd name="T17" fmla="*/ 50 h 510"/>
              <a:gd name="T18" fmla="*/ 463 w 520"/>
              <a:gd name="T19" fmla="*/ 9 h 510"/>
              <a:gd name="T20" fmla="*/ 433 w 520"/>
              <a:gd name="T21" fmla="*/ 0 h 510"/>
              <a:gd name="T22" fmla="*/ 354 w 520"/>
              <a:gd name="T23" fmla="*/ 101 h 510"/>
              <a:gd name="T24" fmla="*/ 123 w 520"/>
              <a:gd name="T25" fmla="*/ 107 h 510"/>
              <a:gd name="T26" fmla="*/ 133 w 520"/>
              <a:gd name="T27" fmla="*/ 85 h 510"/>
              <a:gd name="T28" fmla="*/ 45 w 520"/>
              <a:gd name="T29" fmla="*/ 8 h 510"/>
              <a:gd name="T30" fmla="*/ 11 w 520"/>
              <a:gd name="T31" fmla="*/ 45 h 510"/>
              <a:gd name="T32" fmla="*/ 90 w 520"/>
              <a:gd name="T33" fmla="*/ 128 h 510"/>
              <a:gd name="T34" fmla="*/ 102 w 520"/>
              <a:gd name="T35" fmla="*/ 128 h 510"/>
              <a:gd name="T36" fmla="*/ 224 w 520"/>
              <a:gd name="T37" fmla="*/ 230 h 510"/>
              <a:gd name="T38" fmla="*/ 87 w 520"/>
              <a:gd name="T39" fmla="*/ 346 h 510"/>
              <a:gd name="T40" fmla="*/ 9 w 520"/>
              <a:gd name="T41" fmla="*/ 452 h 510"/>
              <a:gd name="T42" fmla="*/ 22 w 520"/>
              <a:gd name="T43" fmla="*/ 455 h 510"/>
              <a:gd name="T44" fmla="*/ 85 w 520"/>
              <a:gd name="T45" fmla="*/ 430 h 510"/>
              <a:gd name="T46" fmla="*/ 60 w 520"/>
              <a:gd name="T47" fmla="*/ 493 h 510"/>
              <a:gd name="T48" fmla="*/ 63 w 520"/>
              <a:gd name="T49" fmla="*/ 506 h 510"/>
              <a:gd name="T50" fmla="*/ 145 w 520"/>
              <a:gd name="T51" fmla="*/ 486 h 510"/>
              <a:gd name="T52" fmla="*/ 285 w 520"/>
              <a:gd name="T53" fmla="*/ 291 h 510"/>
              <a:gd name="T54" fmla="*/ 288 w 520"/>
              <a:gd name="T55" fmla="*/ 380 h 510"/>
              <a:gd name="T56" fmla="*/ 293 w 520"/>
              <a:gd name="T57" fmla="*/ 394 h 510"/>
              <a:gd name="T58" fmla="*/ 308 w 520"/>
              <a:gd name="T59" fmla="*/ 382 h 510"/>
              <a:gd name="T60" fmla="*/ 452 w 520"/>
              <a:gd name="T61" fmla="*/ 502 h 510"/>
              <a:gd name="T62" fmla="*/ 508 w 520"/>
              <a:gd name="T63" fmla="*/ 447 h 510"/>
              <a:gd name="T64" fmla="*/ 387 w 520"/>
              <a:gd name="T65" fmla="*/ 303 h 510"/>
              <a:gd name="T66" fmla="*/ 30 w 520"/>
              <a:gd name="T67" fmla="*/ 45 h 510"/>
              <a:gd name="T68" fmla="*/ 116 w 520"/>
              <a:gd name="T69" fmla="*/ 91 h 510"/>
              <a:gd name="T70" fmla="*/ 150 w 520"/>
              <a:gd name="T71" fmla="*/ 409 h 510"/>
              <a:gd name="T72" fmla="*/ 87 w 520"/>
              <a:gd name="T73" fmla="*/ 494 h 510"/>
              <a:gd name="T74" fmla="*/ 107 w 520"/>
              <a:gd name="T75" fmla="*/ 468 h 510"/>
              <a:gd name="T76" fmla="*/ 99 w 520"/>
              <a:gd name="T77" fmla="*/ 421 h 510"/>
              <a:gd name="T78" fmla="*/ 54 w 520"/>
              <a:gd name="T79" fmla="*/ 406 h 510"/>
              <a:gd name="T80" fmla="*/ 21 w 520"/>
              <a:gd name="T81" fmla="*/ 433 h 510"/>
              <a:gd name="T82" fmla="*/ 87 w 520"/>
              <a:gd name="T83" fmla="*/ 362 h 510"/>
              <a:gd name="T84" fmla="*/ 114 w 520"/>
              <a:gd name="T85" fmla="*/ 363 h 510"/>
              <a:gd name="T86" fmla="*/ 370 w 520"/>
              <a:gd name="T87" fmla="*/ 101 h 510"/>
              <a:gd name="T88" fmla="*/ 433 w 520"/>
              <a:gd name="T89" fmla="*/ 16 h 510"/>
              <a:gd name="T90" fmla="*/ 413 w 520"/>
              <a:gd name="T91" fmla="*/ 42 h 510"/>
              <a:gd name="T92" fmla="*/ 421 w 520"/>
              <a:gd name="T93" fmla="*/ 88 h 510"/>
              <a:gd name="T94" fmla="*/ 466 w 520"/>
              <a:gd name="T95" fmla="*/ 104 h 510"/>
              <a:gd name="T96" fmla="*/ 499 w 520"/>
              <a:gd name="T97" fmla="*/ 76 h 510"/>
              <a:gd name="T98" fmla="*/ 433 w 520"/>
              <a:gd name="T99" fmla="*/ 147 h 510"/>
              <a:gd name="T100" fmla="*/ 406 w 520"/>
              <a:gd name="T101" fmla="*/ 147 h 510"/>
              <a:gd name="T102" fmla="*/ 150 w 520"/>
              <a:gd name="T103" fmla="*/ 409 h 510"/>
              <a:gd name="T104" fmla="*/ 424 w 520"/>
              <a:gd name="T105" fmla="*/ 475 h 510"/>
              <a:gd name="T106" fmla="*/ 376 w 520"/>
              <a:gd name="T107" fmla="*/ 314 h 510"/>
              <a:gd name="T108" fmla="*/ 492 w 520"/>
              <a:gd name="T109" fmla="*/ 447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0" h="510">
                <a:moveTo>
                  <a:pt x="387" y="303"/>
                </a:moveTo>
                <a:cubicBezTo>
                  <a:pt x="396" y="294"/>
                  <a:pt x="396" y="294"/>
                  <a:pt x="396" y="294"/>
                </a:cubicBezTo>
                <a:cubicBezTo>
                  <a:pt x="399" y="291"/>
                  <a:pt x="399" y="286"/>
                  <a:pt x="396" y="283"/>
                </a:cubicBezTo>
                <a:cubicBezTo>
                  <a:pt x="393" y="279"/>
                  <a:pt x="388" y="279"/>
                  <a:pt x="385" y="283"/>
                </a:cubicBezTo>
                <a:cubicBezTo>
                  <a:pt x="370" y="297"/>
                  <a:pt x="370" y="297"/>
                  <a:pt x="370" y="297"/>
                </a:cubicBezTo>
                <a:cubicBezTo>
                  <a:pt x="370" y="297"/>
                  <a:pt x="370" y="297"/>
                  <a:pt x="370" y="297"/>
                </a:cubicBezTo>
                <a:cubicBezTo>
                  <a:pt x="370" y="297"/>
                  <a:pt x="370" y="297"/>
                  <a:pt x="370" y="297"/>
                </a:cubicBezTo>
                <a:cubicBezTo>
                  <a:pt x="342" y="326"/>
                  <a:pt x="342" y="326"/>
                  <a:pt x="342" y="326"/>
                </a:cubicBezTo>
                <a:cubicBezTo>
                  <a:pt x="296" y="280"/>
                  <a:pt x="296" y="280"/>
                  <a:pt x="296" y="280"/>
                </a:cubicBezTo>
                <a:cubicBezTo>
                  <a:pt x="414" y="161"/>
                  <a:pt x="414" y="161"/>
                  <a:pt x="414" y="161"/>
                </a:cubicBezTo>
                <a:cubicBezTo>
                  <a:pt x="421" y="163"/>
                  <a:pt x="427" y="163"/>
                  <a:pt x="433" y="163"/>
                </a:cubicBezTo>
                <a:cubicBezTo>
                  <a:pt x="455" y="163"/>
                  <a:pt x="476" y="155"/>
                  <a:pt x="491" y="140"/>
                </a:cubicBezTo>
                <a:cubicBezTo>
                  <a:pt x="513" y="118"/>
                  <a:pt x="520" y="87"/>
                  <a:pt x="512" y="58"/>
                </a:cubicBezTo>
                <a:cubicBezTo>
                  <a:pt x="511" y="55"/>
                  <a:pt x="509" y="53"/>
                  <a:pt x="506" y="52"/>
                </a:cubicBezTo>
                <a:cubicBezTo>
                  <a:pt x="503" y="52"/>
                  <a:pt x="500" y="53"/>
                  <a:pt x="498" y="55"/>
                </a:cubicBezTo>
                <a:cubicBezTo>
                  <a:pt x="465" y="88"/>
                  <a:pt x="465" y="88"/>
                  <a:pt x="465" y="88"/>
                </a:cubicBezTo>
                <a:cubicBezTo>
                  <a:pt x="435" y="80"/>
                  <a:pt x="435" y="80"/>
                  <a:pt x="435" y="80"/>
                </a:cubicBezTo>
                <a:cubicBezTo>
                  <a:pt x="428" y="50"/>
                  <a:pt x="428" y="50"/>
                  <a:pt x="428" y="50"/>
                </a:cubicBezTo>
                <a:cubicBezTo>
                  <a:pt x="461" y="17"/>
                  <a:pt x="461" y="17"/>
                  <a:pt x="461" y="17"/>
                </a:cubicBezTo>
                <a:cubicBezTo>
                  <a:pt x="463" y="15"/>
                  <a:pt x="463" y="12"/>
                  <a:pt x="463" y="9"/>
                </a:cubicBezTo>
                <a:cubicBezTo>
                  <a:pt x="462" y="6"/>
                  <a:pt x="460" y="4"/>
                  <a:pt x="457" y="3"/>
                </a:cubicBezTo>
                <a:cubicBezTo>
                  <a:pt x="449" y="1"/>
                  <a:pt x="441" y="0"/>
                  <a:pt x="433" y="0"/>
                </a:cubicBezTo>
                <a:cubicBezTo>
                  <a:pt x="411" y="0"/>
                  <a:pt x="391" y="8"/>
                  <a:pt x="376" y="24"/>
                </a:cubicBezTo>
                <a:cubicBezTo>
                  <a:pt x="355" y="44"/>
                  <a:pt x="347" y="73"/>
                  <a:pt x="354" y="101"/>
                </a:cubicBezTo>
                <a:cubicBezTo>
                  <a:pt x="236" y="219"/>
                  <a:pt x="236" y="219"/>
                  <a:pt x="236" y="219"/>
                </a:cubicBezTo>
                <a:cubicBezTo>
                  <a:pt x="123" y="107"/>
                  <a:pt x="123" y="107"/>
                  <a:pt x="123" y="107"/>
                </a:cubicBezTo>
                <a:cubicBezTo>
                  <a:pt x="133" y="97"/>
                  <a:pt x="133" y="97"/>
                  <a:pt x="133" y="97"/>
                </a:cubicBezTo>
                <a:cubicBezTo>
                  <a:pt x="137" y="93"/>
                  <a:pt x="137" y="88"/>
                  <a:pt x="133" y="85"/>
                </a:cubicBezTo>
                <a:cubicBezTo>
                  <a:pt x="56" y="8"/>
                  <a:pt x="56" y="8"/>
                  <a:pt x="56" y="8"/>
                </a:cubicBezTo>
                <a:cubicBezTo>
                  <a:pt x="53" y="5"/>
                  <a:pt x="48" y="5"/>
                  <a:pt x="45" y="8"/>
                </a:cubicBezTo>
                <a:cubicBezTo>
                  <a:pt x="13" y="40"/>
                  <a:pt x="13" y="40"/>
                  <a:pt x="13" y="40"/>
                </a:cubicBezTo>
                <a:cubicBezTo>
                  <a:pt x="12" y="41"/>
                  <a:pt x="11" y="43"/>
                  <a:pt x="11" y="45"/>
                </a:cubicBezTo>
                <a:cubicBezTo>
                  <a:pt x="11" y="47"/>
                  <a:pt x="12" y="50"/>
                  <a:pt x="13" y="51"/>
                </a:cubicBezTo>
                <a:cubicBezTo>
                  <a:pt x="90" y="128"/>
                  <a:pt x="90" y="128"/>
                  <a:pt x="90" y="128"/>
                </a:cubicBezTo>
                <a:cubicBezTo>
                  <a:pt x="92" y="130"/>
                  <a:pt x="94" y="131"/>
                  <a:pt x="96" y="131"/>
                </a:cubicBezTo>
                <a:cubicBezTo>
                  <a:pt x="98" y="131"/>
                  <a:pt x="100" y="130"/>
                  <a:pt x="102" y="128"/>
                </a:cubicBezTo>
                <a:cubicBezTo>
                  <a:pt x="112" y="118"/>
                  <a:pt x="112" y="118"/>
                  <a:pt x="112" y="118"/>
                </a:cubicBezTo>
                <a:cubicBezTo>
                  <a:pt x="224" y="230"/>
                  <a:pt x="224" y="230"/>
                  <a:pt x="224" y="230"/>
                </a:cubicBezTo>
                <a:cubicBezTo>
                  <a:pt x="106" y="349"/>
                  <a:pt x="106" y="349"/>
                  <a:pt x="106" y="349"/>
                </a:cubicBezTo>
                <a:cubicBezTo>
                  <a:pt x="100" y="347"/>
                  <a:pt x="93" y="346"/>
                  <a:pt x="87" y="346"/>
                </a:cubicBezTo>
                <a:cubicBezTo>
                  <a:pt x="65" y="346"/>
                  <a:pt x="44" y="355"/>
                  <a:pt x="29" y="370"/>
                </a:cubicBezTo>
                <a:cubicBezTo>
                  <a:pt x="8" y="392"/>
                  <a:pt x="0" y="423"/>
                  <a:pt x="9" y="452"/>
                </a:cubicBezTo>
                <a:cubicBezTo>
                  <a:pt x="9" y="455"/>
                  <a:pt x="12" y="457"/>
                  <a:pt x="14" y="457"/>
                </a:cubicBezTo>
                <a:cubicBezTo>
                  <a:pt x="17" y="458"/>
                  <a:pt x="20" y="457"/>
                  <a:pt x="22" y="455"/>
                </a:cubicBezTo>
                <a:cubicBezTo>
                  <a:pt x="55" y="422"/>
                  <a:pt x="55" y="422"/>
                  <a:pt x="55" y="422"/>
                </a:cubicBezTo>
                <a:cubicBezTo>
                  <a:pt x="85" y="430"/>
                  <a:pt x="85" y="430"/>
                  <a:pt x="85" y="430"/>
                </a:cubicBezTo>
                <a:cubicBezTo>
                  <a:pt x="93" y="460"/>
                  <a:pt x="93" y="460"/>
                  <a:pt x="93" y="460"/>
                </a:cubicBezTo>
                <a:cubicBezTo>
                  <a:pt x="60" y="493"/>
                  <a:pt x="60" y="493"/>
                  <a:pt x="60" y="493"/>
                </a:cubicBezTo>
                <a:cubicBezTo>
                  <a:pt x="58" y="495"/>
                  <a:pt x="57" y="498"/>
                  <a:pt x="58" y="501"/>
                </a:cubicBezTo>
                <a:cubicBezTo>
                  <a:pt x="58" y="503"/>
                  <a:pt x="60" y="506"/>
                  <a:pt x="63" y="506"/>
                </a:cubicBezTo>
                <a:cubicBezTo>
                  <a:pt x="71" y="509"/>
                  <a:pt x="79" y="510"/>
                  <a:pt x="87" y="510"/>
                </a:cubicBezTo>
                <a:cubicBezTo>
                  <a:pt x="109" y="510"/>
                  <a:pt x="129" y="502"/>
                  <a:pt x="145" y="486"/>
                </a:cubicBezTo>
                <a:cubicBezTo>
                  <a:pt x="165" y="466"/>
                  <a:pt x="173" y="437"/>
                  <a:pt x="166" y="409"/>
                </a:cubicBezTo>
                <a:cubicBezTo>
                  <a:pt x="285" y="291"/>
                  <a:pt x="285" y="291"/>
                  <a:pt x="285" y="291"/>
                </a:cubicBezTo>
                <a:cubicBezTo>
                  <a:pt x="331" y="337"/>
                  <a:pt x="331" y="337"/>
                  <a:pt x="331" y="337"/>
                </a:cubicBezTo>
                <a:cubicBezTo>
                  <a:pt x="288" y="380"/>
                  <a:pt x="288" y="380"/>
                  <a:pt x="288" y="380"/>
                </a:cubicBezTo>
                <a:cubicBezTo>
                  <a:pt x="285" y="383"/>
                  <a:pt x="285" y="388"/>
                  <a:pt x="288" y="391"/>
                </a:cubicBezTo>
                <a:cubicBezTo>
                  <a:pt x="289" y="393"/>
                  <a:pt x="291" y="394"/>
                  <a:pt x="293" y="394"/>
                </a:cubicBezTo>
                <a:cubicBezTo>
                  <a:pt x="295" y="394"/>
                  <a:pt x="298" y="393"/>
                  <a:pt x="299" y="391"/>
                </a:cubicBezTo>
                <a:cubicBezTo>
                  <a:pt x="308" y="382"/>
                  <a:pt x="308" y="382"/>
                  <a:pt x="308" y="382"/>
                </a:cubicBezTo>
                <a:cubicBezTo>
                  <a:pt x="412" y="486"/>
                  <a:pt x="412" y="486"/>
                  <a:pt x="412" y="486"/>
                </a:cubicBezTo>
                <a:cubicBezTo>
                  <a:pt x="423" y="497"/>
                  <a:pt x="437" y="502"/>
                  <a:pt x="452" y="502"/>
                </a:cubicBezTo>
                <a:cubicBezTo>
                  <a:pt x="466" y="502"/>
                  <a:pt x="480" y="497"/>
                  <a:pt x="491" y="486"/>
                </a:cubicBezTo>
                <a:cubicBezTo>
                  <a:pt x="502" y="475"/>
                  <a:pt x="508" y="461"/>
                  <a:pt x="508" y="447"/>
                </a:cubicBezTo>
                <a:cubicBezTo>
                  <a:pt x="508" y="432"/>
                  <a:pt x="502" y="418"/>
                  <a:pt x="491" y="407"/>
                </a:cubicBezTo>
                <a:lnTo>
                  <a:pt x="387" y="303"/>
                </a:lnTo>
                <a:close/>
                <a:moveTo>
                  <a:pt x="96" y="111"/>
                </a:moveTo>
                <a:cubicBezTo>
                  <a:pt x="30" y="45"/>
                  <a:pt x="30" y="45"/>
                  <a:pt x="30" y="45"/>
                </a:cubicBezTo>
                <a:cubicBezTo>
                  <a:pt x="51" y="25"/>
                  <a:pt x="51" y="25"/>
                  <a:pt x="51" y="25"/>
                </a:cubicBezTo>
                <a:cubicBezTo>
                  <a:pt x="116" y="91"/>
                  <a:pt x="116" y="91"/>
                  <a:pt x="116" y="91"/>
                </a:cubicBezTo>
                <a:lnTo>
                  <a:pt x="96" y="111"/>
                </a:lnTo>
                <a:close/>
                <a:moveTo>
                  <a:pt x="150" y="409"/>
                </a:moveTo>
                <a:cubicBezTo>
                  <a:pt x="157" y="432"/>
                  <a:pt x="151" y="458"/>
                  <a:pt x="133" y="475"/>
                </a:cubicBezTo>
                <a:cubicBezTo>
                  <a:pt x="121" y="487"/>
                  <a:pt x="104" y="494"/>
                  <a:pt x="87" y="494"/>
                </a:cubicBezTo>
                <a:cubicBezTo>
                  <a:pt x="85" y="494"/>
                  <a:pt x="83" y="494"/>
                  <a:pt x="82" y="494"/>
                </a:cubicBezTo>
                <a:cubicBezTo>
                  <a:pt x="107" y="468"/>
                  <a:pt x="107" y="468"/>
                  <a:pt x="107" y="468"/>
                </a:cubicBezTo>
                <a:cubicBezTo>
                  <a:pt x="109" y="466"/>
                  <a:pt x="110" y="463"/>
                  <a:pt x="109" y="461"/>
                </a:cubicBezTo>
                <a:cubicBezTo>
                  <a:pt x="99" y="421"/>
                  <a:pt x="99" y="421"/>
                  <a:pt x="99" y="421"/>
                </a:cubicBezTo>
                <a:cubicBezTo>
                  <a:pt x="99" y="419"/>
                  <a:pt x="96" y="416"/>
                  <a:pt x="94" y="416"/>
                </a:cubicBezTo>
                <a:cubicBezTo>
                  <a:pt x="54" y="406"/>
                  <a:pt x="54" y="406"/>
                  <a:pt x="54" y="406"/>
                </a:cubicBezTo>
                <a:cubicBezTo>
                  <a:pt x="52" y="405"/>
                  <a:pt x="49" y="406"/>
                  <a:pt x="47" y="408"/>
                </a:cubicBezTo>
                <a:cubicBezTo>
                  <a:pt x="21" y="433"/>
                  <a:pt x="21" y="433"/>
                  <a:pt x="21" y="433"/>
                </a:cubicBezTo>
                <a:cubicBezTo>
                  <a:pt x="20" y="414"/>
                  <a:pt x="27" y="395"/>
                  <a:pt x="40" y="382"/>
                </a:cubicBezTo>
                <a:cubicBezTo>
                  <a:pt x="53" y="369"/>
                  <a:pt x="69" y="362"/>
                  <a:pt x="87" y="362"/>
                </a:cubicBezTo>
                <a:cubicBezTo>
                  <a:pt x="93" y="362"/>
                  <a:pt x="100" y="363"/>
                  <a:pt x="106" y="365"/>
                </a:cubicBezTo>
                <a:cubicBezTo>
                  <a:pt x="109" y="366"/>
                  <a:pt x="112" y="365"/>
                  <a:pt x="114" y="363"/>
                </a:cubicBezTo>
                <a:cubicBezTo>
                  <a:pt x="368" y="109"/>
                  <a:pt x="368" y="109"/>
                  <a:pt x="368" y="109"/>
                </a:cubicBezTo>
                <a:cubicBezTo>
                  <a:pt x="371" y="107"/>
                  <a:pt x="371" y="104"/>
                  <a:pt x="370" y="101"/>
                </a:cubicBezTo>
                <a:cubicBezTo>
                  <a:pt x="363" y="78"/>
                  <a:pt x="370" y="52"/>
                  <a:pt x="387" y="35"/>
                </a:cubicBezTo>
                <a:cubicBezTo>
                  <a:pt x="399" y="23"/>
                  <a:pt x="416" y="16"/>
                  <a:pt x="433" y="16"/>
                </a:cubicBezTo>
                <a:cubicBezTo>
                  <a:pt x="435" y="16"/>
                  <a:pt x="437" y="16"/>
                  <a:pt x="439" y="16"/>
                </a:cubicBezTo>
                <a:cubicBezTo>
                  <a:pt x="413" y="42"/>
                  <a:pt x="413" y="42"/>
                  <a:pt x="413" y="42"/>
                </a:cubicBezTo>
                <a:cubicBezTo>
                  <a:pt x="411" y="44"/>
                  <a:pt x="410" y="47"/>
                  <a:pt x="411" y="49"/>
                </a:cubicBezTo>
                <a:cubicBezTo>
                  <a:pt x="421" y="88"/>
                  <a:pt x="421" y="88"/>
                  <a:pt x="421" y="88"/>
                </a:cubicBezTo>
                <a:cubicBezTo>
                  <a:pt x="421" y="91"/>
                  <a:pt x="424" y="94"/>
                  <a:pt x="427" y="94"/>
                </a:cubicBezTo>
                <a:cubicBezTo>
                  <a:pt x="466" y="104"/>
                  <a:pt x="466" y="104"/>
                  <a:pt x="466" y="104"/>
                </a:cubicBezTo>
                <a:cubicBezTo>
                  <a:pt x="469" y="105"/>
                  <a:pt x="471" y="104"/>
                  <a:pt x="473" y="102"/>
                </a:cubicBezTo>
                <a:cubicBezTo>
                  <a:pt x="499" y="76"/>
                  <a:pt x="499" y="76"/>
                  <a:pt x="499" y="76"/>
                </a:cubicBezTo>
                <a:cubicBezTo>
                  <a:pt x="500" y="95"/>
                  <a:pt x="494" y="114"/>
                  <a:pt x="480" y="128"/>
                </a:cubicBezTo>
                <a:cubicBezTo>
                  <a:pt x="467" y="141"/>
                  <a:pt x="451" y="147"/>
                  <a:pt x="433" y="147"/>
                </a:cubicBezTo>
                <a:cubicBezTo>
                  <a:pt x="427" y="147"/>
                  <a:pt x="420" y="147"/>
                  <a:pt x="414" y="145"/>
                </a:cubicBezTo>
                <a:cubicBezTo>
                  <a:pt x="411" y="144"/>
                  <a:pt x="408" y="145"/>
                  <a:pt x="406" y="147"/>
                </a:cubicBezTo>
                <a:cubicBezTo>
                  <a:pt x="152" y="401"/>
                  <a:pt x="152" y="401"/>
                  <a:pt x="152" y="401"/>
                </a:cubicBezTo>
                <a:cubicBezTo>
                  <a:pt x="150" y="403"/>
                  <a:pt x="149" y="406"/>
                  <a:pt x="150" y="409"/>
                </a:cubicBezTo>
                <a:close/>
                <a:moveTo>
                  <a:pt x="480" y="475"/>
                </a:moveTo>
                <a:cubicBezTo>
                  <a:pt x="464" y="490"/>
                  <a:pt x="439" y="490"/>
                  <a:pt x="424" y="475"/>
                </a:cubicBezTo>
                <a:cubicBezTo>
                  <a:pt x="320" y="371"/>
                  <a:pt x="320" y="371"/>
                  <a:pt x="320" y="371"/>
                </a:cubicBezTo>
                <a:cubicBezTo>
                  <a:pt x="376" y="314"/>
                  <a:pt x="376" y="314"/>
                  <a:pt x="376" y="314"/>
                </a:cubicBezTo>
                <a:cubicBezTo>
                  <a:pt x="480" y="418"/>
                  <a:pt x="480" y="418"/>
                  <a:pt x="480" y="418"/>
                </a:cubicBezTo>
                <a:cubicBezTo>
                  <a:pt x="487" y="426"/>
                  <a:pt x="492" y="436"/>
                  <a:pt x="492" y="447"/>
                </a:cubicBezTo>
                <a:cubicBezTo>
                  <a:pt x="492" y="457"/>
                  <a:pt x="487" y="467"/>
                  <a:pt x="480" y="4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1219170"/>
            <a:endParaRPr lang="en-US" sz="2400" dirty="0">
              <a:solidFill>
                <a:srgbClr val="39393B"/>
              </a:solidFill>
              <a:latin typeface="Open Sans Light"/>
            </a:endParaRPr>
          </a:p>
        </p:txBody>
      </p:sp>
      <p:sp>
        <p:nvSpPr>
          <p:cNvPr id="24" name="Oval 23">
            <a:extLst>
              <a:ext uri="{FF2B5EF4-FFF2-40B4-BE49-F238E27FC236}">
                <a16:creationId xmlns:a16="http://schemas.microsoft.com/office/drawing/2014/main" id="{A0224B50-843B-4607-938A-6966DC278EBD}"/>
              </a:ext>
            </a:extLst>
          </p:cNvPr>
          <p:cNvSpPr/>
          <p:nvPr/>
        </p:nvSpPr>
        <p:spPr>
          <a:xfrm>
            <a:off x="2746027" y="3098784"/>
            <a:ext cx="944379" cy="854434"/>
          </a:xfrm>
          <a:prstGeom prst="ellipse">
            <a:avLst/>
          </a:prstGeom>
          <a:solidFill>
            <a:srgbClr val="F11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78" name="TekstSylinder 3">
            <a:extLst>
              <a:ext uri="{FF2B5EF4-FFF2-40B4-BE49-F238E27FC236}">
                <a16:creationId xmlns:a16="http://schemas.microsoft.com/office/drawing/2014/main" id="{801B6875-2B3A-4E31-8D5D-8E64E44F7288}"/>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
        <p:nvSpPr>
          <p:cNvPr id="179" name="Oval 178">
            <a:extLst>
              <a:ext uri="{FF2B5EF4-FFF2-40B4-BE49-F238E27FC236}">
                <a16:creationId xmlns:a16="http://schemas.microsoft.com/office/drawing/2014/main" id="{767AB4EF-90A8-486B-B607-02E7362BB12F}"/>
              </a:ext>
            </a:extLst>
          </p:cNvPr>
          <p:cNvSpPr/>
          <p:nvPr/>
        </p:nvSpPr>
        <p:spPr>
          <a:xfrm>
            <a:off x="8618076" y="3098784"/>
            <a:ext cx="944379" cy="854434"/>
          </a:xfrm>
          <a:prstGeom prst="ellipse">
            <a:avLst/>
          </a:prstGeom>
          <a:solidFill>
            <a:srgbClr val="FF3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81" name="Freeform 124">
            <a:extLst>
              <a:ext uri="{FF2B5EF4-FFF2-40B4-BE49-F238E27FC236}">
                <a16:creationId xmlns:a16="http://schemas.microsoft.com/office/drawing/2014/main" id="{7143DDFD-A9D9-47D3-8F1B-CCC6B0F3A25E}"/>
              </a:ext>
            </a:extLst>
          </p:cNvPr>
          <p:cNvSpPr>
            <a:spLocks noEditPoints="1"/>
          </p:cNvSpPr>
          <p:nvPr/>
        </p:nvSpPr>
        <p:spPr bwMode="auto">
          <a:xfrm>
            <a:off x="8827428" y="3212976"/>
            <a:ext cx="575150" cy="688106"/>
          </a:xfrm>
          <a:custGeom>
            <a:avLst/>
            <a:gdLst>
              <a:gd name="T0" fmla="*/ 247 w 557"/>
              <a:gd name="T1" fmla="*/ 666 h 666"/>
              <a:gd name="T2" fmla="*/ 238 w 557"/>
              <a:gd name="T3" fmla="*/ 663 h 666"/>
              <a:gd name="T4" fmla="*/ 226 w 557"/>
              <a:gd name="T5" fmla="*/ 641 h 666"/>
              <a:gd name="T6" fmla="*/ 210 w 557"/>
              <a:gd name="T7" fmla="*/ 545 h 666"/>
              <a:gd name="T8" fmla="*/ 173 w 557"/>
              <a:gd name="T9" fmla="*/ 552 h 666"/>
              <a:gd name="T10" fmla="*/ 148 w 557"/>
              <a:gd name="T11" fmla="*/ 545 h 666"/>
              <a:gd name="T12" fmla="*/ 148 w 557"/>
              <a:gd name="T13" fmla="*/ 545 h 666"/>
              <a:gd name="T14" fmla="*/ 147 w 557"/>
              <a:gd name="T15" fmla="*/ 545 h 666"/>
              <a:gd name="T16" fmla="*/ 128 w 557"/>
              <a:gd name="T17" fmla="*/ 484 h 666"/>
              <a:gd name="T18" fmla="*/ 105 w 557"/>
              <a:gd name="T19" fmla="*/ 482 h 666"/>
              <a:gd name="T20" fmla="*/ 32 w 557"/>
              <a:gd name="T21" fmla="*/ 497 h 666"/>
              <a:gd name="T22" fmla="*/ 7 w 557"/>
              <a:gd name="T23" fmla="*/ 492 h 666"/>
              <a:gd name="T24" fmla="*/ 5 w 557"/>
              <a:gd name="T25" fmla="*/ 467 h 666"/>
              <a:gd name="T26" fmla="*/ 93 w 557"/>
              <a:gd name="T27" fmla="*/ 355 h 666"/>
              <a:gd name="T28" fmla="*/ 164 w 557"/>
              <a:gd name="T29" fmla="*/ 340 h 666"/>
              <a:gd name="T30" fmla="*/ 215 w 557"/>
              <a:gd name="T31" fmla="*/ 254 h 666"/>
              <a:gd name="T32" fmla="*/ 455 w 557"/>
              <a:gd name="T33" fmla="*/ 77 h 666"/>
              <a:gd name="T34" fmla="*/ 536 w 557"/>
              <a:gd name="T35" fmla="*/ 3 h 666"/>
              <a:gd name="T36" fmla="*/ 545 w 557"/>
              <a:gd name="T37" fmla="*/ 0 h 666"/>
              <a:gd name="T38" fmla="*/ 555 w 557"/>
              <a:gd name="T39" fmla="*/ 5 h 666"/>
              <a:gd name="T40" fmla="*/ 555 w 557"/>
              <a:gd name="T41" fmla="*/ 18 h 666"/>
              <a:gd name="T42" fmla="*/ 510 w 557"/>
              <a:gd name="T43" fmla="*/ 114 h 666"/>
              <a:gd name="T44" fmla="*/ 406 w 557"/>
              <a:gd name="T45" fmla="*/ 396 h 666"/>
              <a:gd name="T46" fmla="*/ 338 w 557"/>
              <a:gd name="T47" fmla="*/ 470 h 666"/>
              <a:gd name="T48" fmla="*/ 344 w 557"/>
              <a:gd name="T49" fmla="*/ 542 h 666"/>
              <a:gd name="T50" fmla="*/ 263 w 557"/>
              <a:gd name="T51" fmla="*/ 658 h 666"/>
              <a:gd name="T52" fmla="*/ 247 w 557"/>
              <a:gd name="T53" fmla="*/ 666 h 666"/>
              <a:gd name="T54" fmla="*/ 214 w 557"/>
              <a:gd name="T55" fmla="*/ 530 h 666"/>
              <a:gd name="T56" fmla="*/ 220 w 557"/>
              <a:gd name="T57" fmla="*/ 533 h 666"/>
              <a:gd name="T58" fmla="*/ 240 w 557"/>
              <a:gd name="T59" fmla="*/ 643 h 666"/>
              <a:gd name="T60" fmla="*/ 244 w 557"/>
              <a:gd name="T61" fmla="*/ 651 h 666"/>
              <a:gd name="T62" fmla="*/ 252 w 557"/>
              <a:gd name="T63" fmla="*/ 649 h 666"/>
              <a:gd name="T64" fmla="*/ 331 w 557"/>
              <a:gd name="T65" fmla="*/ 537 h 666"/>
              <a:gd name="T66" fmla="*/ 323 w 557"/>
              <a:gd name="T67" fmla="*/ 471 h 666"/>
              <a:gd name="T68" fmla="*/ 325 w 557"/>
              <a:gd name="T69" fmla="*/ 463 h 666"/>
              <a:gd name="T70" fmla="*/ 395 w 557"/>
              <a:gd name="T71" fmla="*/ 388 h 666"/>
              <a:gd name="T72" fmla="*/ 495 w 557"/>
              <a:gd name="T73" fmla="*/ 115 h 666"/>
              <a:gd name="T74" fmla="*/ 496 w 557"/>
              <a:gd name="T75" fmla="*/ 111 h 666"/>
              <a:gd name="T76" fmla="*/ 540 w 557"/>
              <a:gd name="T77" fmla="*/ 19 h 666"/>
              <a:gd name="T78" fmla="*/ 463 w 557"/>
              <a:gd name="T79" fmla="*/ 89 h 666"/>
              <a:gd name="T80" fmla="*/ 458 w 557"/>
              <a:gd name="T81" fmla="*/ 91 h 666"/>
              <a:gd name="T82" fmla="*/ 226 w 557"/>
              <a:gd name="T83" fmla="*/ 262 h 666"/>
              <a:gd name="T84" fmla="*/ 174 w 557"/>
              <a:gd name="T85" fmla="*/ 351 h 666"/>
              <a:gd name="T86" fmla="*/ 166 w 557"/>
              <a:gd name="T87" fmla="*/ 355 h 666"/>
              <a:gd name="T88" fmla="*/ 145 w 557"/>
              <a:gd name="T89" fmla="*/ 353 h 666"/>
              <a:gd name="T90" fmla="*/ 102 w 557"/>
              <a:gd name="T91" fmla="*/ 366 h 666"/>
              <a:gd name="T92" fmla="*/ 17 w 557"/>
              <a:gd name="T93" fmla="*/ 474 h 666"/>
              <a:gd name="T94" fmla="*/ 18 w 557"/>
              <a:gd name="T95" fmla="*/ 483 h 666"/>
              <a:gd name="T96" fmla="*/ 26 w 557"/>
              <a:gd name="T97" fmla="*/ 485 h 666"/>
              <a:gd name="T98" fmla="*/ 105 w 557"/>
              <a:gd name="T99" fmla="*/ 468 h 666"/>
              <a:gd name="T100" fmla="*/ 137 w 557"/>
              <a:gd name="T101" fmla="*/ 472 h 666"/>
              <a:gd name="T102" fmla="*/ 142 w 557"/>
              <a:gd name="T103" fmla="*/ 479 h 666"/>
              <a:gd name="T104" fmla="*/ 155 w 557"/>
              <a:gd name="T105" fmla="*/ 534 h 666"/>
              <a:gd name="T106" fmla="*/ 173 w 557"/>
              <a:gd name="T107" fmla="*/ 538 h 666"/>
              <a:gd name="T108" fmla="*/ 212 w 557"/>
              <a:gd name="T109" fmla="*/ 530 h 666"/>
              <a:gd name="T110" fmla="*/ 214 w 557"/>
              <a:gd name="T111" fmla="*/ 53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7" h="666">
                <a:moveTo>
                  <a:pt x="247" y="666"/>
                </a:moveTo>
                <a:cubicBezTo>
                  <a:pt x="244" y="666"/>
                  <a:pt x="241" y="665"/>
                  <a:pt x="238" y="663"/>
                </a:cubicBezTo>
                <a:cubicBezTo>
                  <a:pt x="229" y="660"/>
                  <a:pt x="224" y="651"/>
                  <a:pt x="226" y="641"/>
                </a:cubicBezTo>
                <a:cubicBezTo>
                  <a:pt x="226" y="639"/>
                  <a:pt x="232" y="588"/>
                  <a:pt x="210" y="545"/>
                </a:cubicBezTo>
                <a:cubicBezTo>
                  <a:pt x="196" y="550"/>
                  <a:pt x="184" y="552"/>
                  <a:pt x="173" y="552"/>
                </a:cubicBezTo>
                <a:cubicBezTo>
                  <a:pt x="162" y="552"/>
                  <a:pt x="154" y="550"/>
                  <a:pt x="148" y="545"/>
                </a:cubicBezTo>
                <a:cubicBezTo>
                  <a:pt x="148" y="545"/>
                  <a:pt x="148" y="545"/>
                  <a:pt x="148" y="545"/>
                </a:cubicBezTo>
                <a:cubicBezTo>
                  <a:pt x="147" y="545"/>
                  <a:pt x="147" y="545"/>
                  <a:pt x="147" y="545"/>
                </a:cubicBezTo>
                <a:cubicBezTo>
                  <a:pt x="134" y="535"/>
                  <a:pt x="128" y="515"/>
                  <a:pt x="128" y="484"/>
                </a:cubicBezTo>
                <a:cubicBezTo>
                  <a:pt x="121" y="483"/>
                  <a:pt x="113" y="482"/>
                  <a:pt x="105" y="482"/>
                </a:cubicBezTo>
                <a:cubicBezTo>
                  <a:pt x="65" y="482"/>
                  <a:pt x="32" y="497"/>
                  <a:pt x="32" y="497"/>
                </a:cubicBezTo>
                <a:cubicBezTo>
                  <a:pt x="23" y="501"/>
                  <a:pt x="13" y="499"/>
                  <a:pt x="7" y="492"/>
                </a:cubicBezTo>
                <a:cubicBezTo>
                  <a:pt x="1" y="485"/>
                  <a:pt x="0" y="475"/>
                  <a:pt x="5" y="467"/>
                </a:cubicBezTo>
                <a:cubicBezTo>
                  <a:pt x="14" y="453"/>
                  <a:pt x="59" y="382"/>
                  <a:pt x="93" y="355"/>
                </a:cubicBezTo>
                <a:cubicBezTo>
                  <a:pt x="111" y="341"/>
                  <a:pt x="135" y="336"/>
                  <a:pt x="164" y="340"/>
                </a:cubicBezTo>
                <a:cubicBezTo>
                  <a:pt x="177" y="310"/>
                  <a:pt x="194" y="281"/>
                  <a:pt x="215" y="254"/>
                </a:cubicBezTo>
                <a:cubicBezTo>
                  <a:pt x="315" y="119"/>
                  <a:pt x="412" y="79"/>
                  <a:pt x="455" y="77"/>
                </a:cubicBezTo>
                <a:cubicBezTo>
                  <a:pt x="536" y="3"/>
                  <a:pt x="536" y="3"/>
                  <a:pt x="536" y="3"/>
                </a:cubicBezTo>
                <a:cubicBezTo>
                  <a:pt x="538" y="1"/>
                  <a:pt x="541" y="0"/>
                  <a:pt x="545" y="0"/>
                </a:cubicBezTo>
                <a:cubicBezTo>
                  <a:pt x="549" y="0"/>
                  <a:pt x="553" y="2"/>
                  <a:pt x="555" y="5"/>
                </a:cubicBezTo>
                <a:cubicBezTo>
                  <a:pt x="557" y="9"/>
                  <a:pt x="557" y="14"/>
                  <a:pt x="555" y="18"/>
                </a:cubicBezTo>
                <a:cubicBezTo>
                  <a:pt x="510" y="114"/>
                  <a:pt x="510" y="114"/>
                  <a:pt x="510" y="114"/>
                </a:cubicBezTo>
                <a:cubicBezTo>
                  <a:pt x="523" y="166"/>
                  <a:pt x="496" y="275"/>
                  <a:pt x="406" y="396"/>
                </a:cubicBezTo>
                <a:cubicBezTo>
                  <a:pt x="386" y="423"/>
                  <a:pt x="363" y="448"/>
                  <a:pt x="338" y="470"/>
                </a:cubicBezTo>
                <a:cubicBezTo>
                  <a:pt x="350" y="496"/>
                  <a:pt x="352" y="521"/>
                  <a:pt x="344" y="542"/>
                </a:cubicBezTo>
                <a:cubicBezTo>
                  <a:pt x="328" y="584"/>
                  <a:pt x="269" y="651"/>
                  <a:pt x="263" y="658"/>
                </a:cubicBezTo>
                <a:cubicBezTo>
                  <a:pt x="259" y="663"/>
                  <a:pt x="253" y="666"/>
                  <a:pt x="247" y="666"/>
                </a:cubicBezTo>
                <a:close/>
                <a:moveTo>
                  <a:pt x="214" y="530"/>
                </a:moveTo>
                <a:cubicBezTo>
                  <a:pt x="216" y="530"/>
                  <a:pt x="219" y="531"/>
                  <a:pt x="220" y="533"/>
                </a:cubicBezTo>
                <a:cubicBezTo>
                  <a:pt x="246" y="580"/>
                  <a:pt x="240" y="637"/>
                  <a:pt x="240" y="643"/>
                </a:cubicBezTo>
                <a:cubicBezTo>
                  <a:pt x="239" y="646"/>
                  <a:pt x="241" y="649"/>
                  <a:pt x="244" y="651"/>
                </a:cubicBezTo>
                <a:cubicBezTo>
                  <a:pt x="247" y="652"/>
                  <a:pt x="250" y="651"/>
                  <a:pt x="252" y="649"/>
                </a:cubicBezTo>
                <a:cubicBezTo>
                  <a:pt x="255" y="646"/>
                  <a:pt x="316" y="577"/>
                  <a:pt x="331" y="537"/>
                </a:cubicBezTo>
                <a:cubicBezTo>
                  <a:pt x="338" y="518"/>
                  <a:pt x="336" y="496"/>
                  <a:pt x="323" y="471"/>
                </a:cubicBezTo>
                <a:cubicBezTo>
                  <a:pt x="322" y="468"/>
                  <a:pt x="323" y="465"/>
                  <a:pt x="325" y="463"/>
                </a:cubicBezTo>
                <a:cubicBezTo>
                  <a:pt x="351" y="441"/>
                  <a:pt x="374" y="416"/>
                  <a:pt x="395" y="388"/>
                </a:cubicBezTo>
                <a:cubicBezTo>
                  <a:pt x="483" y="269"/>
                  <a:pt x="509" y="163"/>
                  <a:pt x="495" y="115"/>
                </a:cubicBezTo>
                <a:cubicBezTo>
                  <a:pt x="495" y="114"/>
                  <a:pt x="495" y="112"/>
                  <a:pt x="496" y="111"/>
                </a:cubicBezTo>
                <a:cubicBezTo>
                  <a:pt x="540" y="19"/>
                  <a:pt x="540" y="19"/>
                  <a:pt x="540" y="19"/>
                </a:cubicBezTo>
                <a:cubicBezTo>
                  <a:pt x="463" y="89"/>
                  <a:pt x="463" y="89"/>
                  <a:pt x="463" y="89"/>
                </a:cubicBezTo>
                <a:cubicBezTo>
                  <a:pt x="461" y="90"/>
                  <a:pt x="460" y="91"/>
                  <a:pt x="458" y="91"/>
                </a:cubicBezTo>
                <a:cubicBezTo>
                  <a:pt x="418" y="92"/>
                  <a:pt x="325" y="129"/>
                  <a:pt x="226" y="262"/>
                </a:cubicBezTo>
                <a:cubicBezTo>
                  <a:pt x="205" y="290"/>
                  <a:pt x="188" y="320"/>
                  <a:pt x="174" y="351"/>
                </a:cubicBezTo>
                <a:cubicBezTo>
                  <a:pt x="173" y="354"/>
                  <a:pt x="170" y="355"/>
                  <a:pt x="166" y="355"/>
                </a:cubicBezTo>
                <a:cubicBezTo>
                  <a:pt x="159" y="354"/>
                  <a:pt x="152" y="353"/>
                  <a:pt x="145" y="353"/>
                </a:cubicBezTo>
                <a:cubicBezTo>
                  <a:pt x="128" y="353"/>
                  <a:pt x="113" y="357"/>
                  <a:pt x="102" y="366"/>
                </a:cubicBezTo>
                <a:cubicBezTo>
                  <a:pt x="68" y="392"/>
                  <a:pt x="22" y="466"/>
                  <a:pt x="17" y="474"/>
                </a:cubicBezTo>
                <a:cubicBezTo>
                  <a:pt x="15" y="477"/>
                  <a:pt x="15" y="481"/>
                  <a:pt x="18" y="483"/>
                </a:cubicBezTo>
                <a:cubicBezTo>
                  <a:pt x="20" y="485"/>
                  <a:pt x="23" y="486"/>
                  <a:pt x="26" y="485"/>
                </a:cubicBezTo>
                <a:cubicBezTo>
                  <a:pt x="26" y="485"/>
                  <a:pt x="62" y="468"/>
                  <a:pt x="105" y="468"/>
                </a:cubicBezTo>
                <a:cubicBezTo>
                  <a:pt x="116" y="468"/>
                  <a:pt x="127" y="469"/>
                  <a:pt x="137" y="472"/>
                </a:cubicBezTo>
                <a:cubicBezTo>
                  <a:pt x="140" y="472"/>
                  <a:pt x="142" y="475"/>
                  <a:pt x="142" y="479"/>
                </a:cubicBezTo>
                <a:cubicBezTo>
                  <a:pt x="141" y="507"/>
                  <a:pt x="146" y="527"/>
                  <a:pt x="155" y="534"/>
                </a:cubicBezTo>
                <a:cubicBezTo>
                  <a:pt x="160" y="537"/>
                  <a:pt x="165" y="538"/>
                  <a:pt x="173" y="538"/>
                </a:cubicBezTo>
                <a:cubicBezTo>
                  <a:pt x="183" y="538"/>
                  <a:pt x="197" y="535"/>
                  <a:pt x="212" y="530"/>
                </a:cubicBezTo>
                <a:cubicBezTo>
                  <a:pt x="212" y="530"/>
                  <a:pt x="213" y="530"/>
                  <a:pt x="214" y="53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182" name="Freeform 43">
            <a:extLst>
              <a:ext uri="{FF2B5EF4-FFF2-40B4-BE49-F238E27FC236}">
                <a16:creationId xmlns:a16="http://schemas.microsoft.com/office/drawing/2014/main" id="{06BAE0AC-EE33-4A11-AF0F-84992B8B7A22}"/>
              </a:ext>
            </a:extLst>
          </p:cNvPr>
          <p:cNvSpPr>
            <a:spLocks noEditPoints="1"/>
          </p:cNvSpPr>
          <p:nvPr/>
        </p:nvSpPr>
        <p:spPr bwMode="auto">
          <a:xfrm>
            <a:off x="2839027" y="3164693"/>
            <a:ext cx="697203" cy="699158"/>
          </a:xfrm>
          <a:custGeom>
            <a:avLst/>
            <a:gdLst>
              <a:gd name="T0" fmla="*/ 311 w 453"/>
              <a:gd name="T1" fmla="*/ 43 h 454"/>
              <a:gd name="T2" fmla="*/ 354 w 453"/>
              <a:gd name="T3" fmla="*/ 77 h 454"/>
              <a:gd name="T4" fmla="*/ 448 w 453"/>
              <a:gd name="T5" fmla="*/ 177 h 454"/>
              <a:gd name="T6" fmla="*/ 304 w 453"/>
              <a:gd name="T7" fmla="*/ 122 h 454"/>
              <a:gd name="T8" fmla="*/ 185 w 453"/>
              <a:gd name="T9" fmla="*/ 185 h 454"/>
              <a:gd name="T10" fmla="*/ 97 w 453"/>
              <a:gd name="T11" fmla="*/ 96 h 454"/>
              <a:gd name="T12" fmla="*/ 4 w 453"/>
              <a:gd name="T13" fmla="*/ 204 h 454"/>
              <a:gd name="T14" fmla="*/ 51 w 453"/>
              <a:gd name="T15" fmla="*/ 436 h 454"/>
              <a:gd name="T16" fmla="*/ 100 w 453"/>
              <a:gd name="T17" fmla="*/ 342 h 454"/>
              <a:gd name="T18" fmla="*/ 149 w 453"/>
              <a:gd name="T19" fmla="*/ 437 h 454"/>
              <a:gd name="T20" fmla="*/ 157 w 453"/>
              <a:gd name="T21" fmla="*/ 219 h 454"/>
              <a:gd name="T22" fmla="*/ 237 w 453"/>
              <a:gd name="T23" fmla="*/ 252 h 454"/>
              <a:gd name="T24" fmla="*/ 303 w 453"/>
              <a:gd name="T25" fmla="*/ 436 h 454"/>
              <a:gd name="T26" fmla="*/ 353 w 453"/>
              <a:gd name="T27" fmla="*/ 342 h 454"/>
              <a:gd name="T28" fmla="*/ 402 w 453"/>
              <a:gd name="T29" fmla="*/ 437 h 454"/>
              <a:gd name="T30" fmla="*/ 418 w 453"/>
              <a:gd name="T31" fmla="*/ 277 h 454"/>
              <a:gd name="T32" fmla="*/ 220 w 453"/>
              <a:gd name="T33" fmla="*/ 243 h 454"/>
              <a:gd name="T34" fmla="*/ 137 w 453"/>
              <a:gd name="T35" fmla="*/ 145 h 454"/>
              <a:gd name="T36" fmla="*/ 133 w 453"/>
              <a:gd name="T37" fmla="*/ 185 h 454"/>
              <a:gd name="T38" fmla="*/ 140 w 453"/>
              <a:gd name="T39" fmla="*/ 436 h 454"/>
              <a:gd name="T40" fmla="*/ 105 w 453"/>
              <a:gd name="T41" fmla="*/ 281 h 454"/>
              <a:gd name="T42" fmla="*/ 72 w 453"/>
              <a:gd name="T43" fmla="*/ 444 h 454"/>
              <a:gd name="T44" fmla="*/ 61 w 453"/>
              <a:gd name="T45" fmla="*/ 386 h 454"/>
              <a:gd name="T46" fmla="*/ 62 w 453"/>
              <a:gd name="T47" fmla="*/ 249 h 454"/>
              <a:gd name="T48" fmla="*/ 35 w 453"/>
              <a:gd name="T49" fmla="*/ 193 h 454"/>
              <a:gd name="T50" fmla="*/ 53 w 453"/>
              <a:gd name="T51" fmla="*/ 252 h 454"/>
              <a:gd name="T52" fmla="*/ 53 w 453"/>
              <a:gd name="T53" fmla="*/ 276 h 454"/>
              <a:gd name="T54" fmla="*/ 47 w 453"/>
              <a:gd name="T55" fmla="*/ 128 h 454"/>
              <a:gd name="T56" fmla="*/ 141 w 453"/>
              <a:gd name="T57" fmla="*/ 127 h 454"/>
              <a:gd name="T58" fmla="*/ 222 w 453"/>
              <a:gd name="T59" fmla="*/ 225 h 454"/>
              <a:gd name="T60" fmla="*/ 53 w 453"/>
              <a:gd name="T61" fmla="*/ 183 h 454"/>
              <a:gd name="T62" fmla="*/ 440 w 453"/>
              <a:gd name="T63" fmla="*/ 201 h 454"/>
              <a:gd name="T64" fmla="*/ 394 w 453"/>
              <a:gd name="T65" fmla="*/ 267 h 454"/>
              <a:gd name="T66" fmla="*/ 407 w 453"/>
              <a:gd name="T67" fmla="*/ 232 h 454"/>
              <a:gd name="T68" fmla="*/ 393 w 453"/>
              <a:gd name="T69" fmla="*/ 165 h 454"/>
              <a:gd name="T70" fmla="*/ 385 w 453"/>
              <a:gd name="T71" fmla="*/ 265 h 454"/>
              <a:gd name="T72" fmla="*/ 392 w 453"/>
              <a:gd name="T73" fmla="*/ 436 h 454"/>
              <a:gd name="T74" fmla="*/ 357 w 453"/>
              <a:gd name="T75" fmla="*/ 281 h 454"/>
              <a:gd name="T76" fmla="*/ 325 w 453"/>
              <a:gd name="T77" fmla="*/ 444 h 454"/>
              <a:gd name="T78" fmla="*/ 314 w 453"/>
              <a:gd name="T79" fmla="*/ 392 h 454"/>
              <a:gd name="T80" fmla="*/ 320 w 453"/>
              <a:gd name="T81" fmla="*/ 150 h 454"/>
              <a:gd name="T82" fmla="*/ 310 w 453"/>
              <a:gd name="T83" fmla="*/ 183 h 454"/>
              <a:gd name="T84" fmla="*/ 236 w 453"/>
              <a:gd name="T85" fmla="*/ 223 h 454"/>
              <a:gd name="T86" fmla="*/ 312 w 453"/>
              <a:gd name="T87" fmla="*/ 127 h 454"/>
              <a:gd name="T88" fmla="*/ 406 w 453"/>
              <a:gd name="T89" fmla="*/ 128 h 454"/>
              <a:gd name="T90" fmla="*/ 409 w 453"/>
              <a:gd name="T91" fmla="*/ 196 h 454"/>
              <a:gd name="T92" fmla="*/ 142 w 453"/>
              <a:gd name="T93" fmla="*/ 43 h 454"/>
              <a:gd name="T94" fmla="*/ 99 w 453"/>
              <a:gd name="T95" fmla="*/ 9 h 454"/>
              <a:gd name="T96" fmla="*/ 99 w 453"/>
              <a:gd name="T97" fmla="*/ 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3" h="454">
                <a:moveTo>
                  <a:pt x="354" y="86"/>
                </a:moveTo>
                <a:cubicBezTo>
                  <a:pt x="378" y="86"/>
                  <a:pt x="398" y="67"/>
                  <a:pt x="398" y="43"/>
                </a:cubicBezTo>
                <a:cubicBezTo>
                  <a:pt x="398" y="19"/>
                  <a:pt x="378" y="0"/>
                  <a:pt x="354" y="0"/>
                </a:cubicBezTo>
                <a:cubicBezTo>
                  <a:pt x="330" y="0"/>
                  <a:pt x="311" y="19"/>
                  <a:pt x="311" y="43"/>
                </a:cubicBezTo>
                <a:cubicBezTo>
                  <a:pt x="311" y="67"/>
                  <a:pt x="330" y="86"/>
                  <a:pt x="354" y="86"/>
                </a:cubicBezTo>
                <a:close/>
                <a:moveTo>
                  <a:pt x="354" y="9"/>
                </a:moveTo>
                <a:cubicBezTo>
                  <a:pt x="373" y="9"/>
                  <a:pt x="388" y="24"/>
                  <a:pt x="388" y="43"/>
                </a:cubicBezTo>
                <a:cubicBezTo>
                  <a:pt x="388" y="62"/>
                  <a:pt x="373" y="77"/>
                  <a:pt x="354" y="77"/>
                </a:cubicBezTo>
                <a:cubicBezTo>
                  <a:pt x="336" y="77"/>
                  <a:pt x="320" y="62"/>
                  <a:pt x="320" y="43"/>
                </a:cubicBezTo>
                <a:cubicBezTo>
                  <a:pt x="320" y="24"/>
                  <a:pt x="336" y="9"/>
                  <a:pt x="354" y="9"/>
                </a:cubicBezTo>
                <a:close/>
                <a:moveTo>
                  <a:pt x="448" y="177"/>
                </a:moveTo>
                <a:cubicBezTo>
                  <a:pt x="448" y="177"/>
                  <a:pt x="448" y="177"/>
                  <a:pt x="448" y="177"/>
                </a:cubicBezTo>
                <a:cubicBezTo>
                  <a:pt x="414" y="123"/>
                  <a:pt x="414" y="123"/>
                  <a:pt x="414" y="123"/>
                </a:cubicBezTo>
                <a:cubicBezTo>
                  <a:pt x="401" y="104"/>
                  <a:pt x="393" y="96"/>
                  <a:pt x="356" y="96"/>
                </a:cubicBezTo>
                <a:cubicBezTo>
                  <a:pt x="356" y="96"/>
                  <a:pt x="356" y="96"/>
                  <a:pt x="356" y="96"/>
                </a:cubicBezTo>
                <a:cubicBezTo>
                  <a:pt x="319" y="96"/>
                  <a:pt x="309" y="113"/>
                  <a:pt x="304" y="122"/>
                </a:cubicBezTo>
                <a:cubicBezTo>
                  <a:pt x="304" y="122"/>
                  <a:pt x="304" y="122"/>
                  <a:pt x="304" y="122"/>
                </a:cubicBezTo>
                <a:cubicBezTo>
                  <a:pt x="297" y="136"/>
                  <a:pt x="272" y="179"/>
                  <a:pt x="268" y="185"/>
                </a:cubicBezTo>
                <a:cubicBezTo>
                  <a:pt x="263" y="188"/>
                  <a:pt x="240" y="206"/>
                  <a:pt x="226" y="217"/>
                </a:cubicBezTo>
                <a:cubicBezTo>
                  <a:pt x="216" y="209"/>
                  <a:pt x="198" y="195"/>
                  <a:pt x="185" y="185"/>
                </a:cubicBezTo>
                <a:cubicBezTo>
                  <a:pt x="181" y="179"/>
                  <a:pt x="156" y="136"/>
                  <a:pt x="149" y="122"/>
                </a:cubicBezTo>
                <a:cubicBezTo>
                  <a:pt x="148" y="122"/>
                  <a:pt x="148" y="122"/>
                  <a:pt x="148" y="122"/>
                </a:cubicBezTo>
                <a:cubicBezTo>
                  <a:pt x="143" y="113"/>
                  <a:pt x="134" y="96"/>
                  <a:pt x="97" y="96"/>
                </a:cubicBezTo>
                <a:cubicBezTo>
                  <a:pt x="97" y="96"/>
                  <a:pt x="97" y="96"/>
                  <a:pt x="97" y="96"/>
                </a:cubicBezTo>
                <a:cubicBezTo>
                  <a:pt x="60" y="96"/>
                  <a:pt x="52" y="104"/>
                  <a:pt x="39" y="123"/>
                </a:cubicBezTo>
                <a:cubicBezTo>
                  <a:pt x="5" y="177"/>
                  <a:pt x="5" y="177"/>
                  <a:pt x="5" y="177"/>
                </a:cubicBezTo>
                <a:cubicBezTo>
                  <a:pt x="5" y="177"/>
                  <a:pt x="5" y="177"/>
                  <a:pt x="5" y="177"/>
                </a:cubicBezTo>
                <a:cubicBezTo>
                  <a:pt x="0" y="186"/>
                  <a:pt x="0" y="195"/>
                  <a:pt x="4" y="204"/>
                </a:cubicBezTo>
                <a:cubicBezTo>
                  <a:pt x="35" y="277"/>
                  <a:pt x="35" y="277"/>
                  <a:pt x="35" y="277"/>
                </a:cubicBezTo>
                <a:cubicBezTo>
                  <a:pt x="38" y="282"/>
                  <a:pt x="44" y="286"/>
                  <a:pt x="50" y="286"/>
                </a:cubicBezTo>
                <a:cubicBezTo>
                  <a:pt x="51" y="286"/>
                  <a:pt x="52" y="286"/>
                  <a:pt x="52" y="286"/>
                </a:cubicBezTo>
                <a:cubicBezTo>
                  <a:pt x="52" y="404"/>
                  <a:pt x="51" y="433"/>
                  <a:pt x="51" y="436"/>
                </a:cubicBezTo>
                <a:cubicBezTo>
                  <a:pt x="51" y="436"/>
                  <a:pt x="51" y="436"/>
                  <a:pt x="51" y="437"/>
                </a:cubicBezTo>
                <a:cubicBezTo>
                  <a:pt x="52" y="447"/>
                  <a:pt x="62" y="454"/>
                  <a:pt x="72" y="454"/>
                </a:cubicBezTo>
                <a:cubicBezTo>
                  <a:pt x="83" y="454"/>
                  <a:pt x="92" y="446"/>
                  <a:pt x="93" y="436"/>
                </a:cubicBezTo>
                <a:cubicBezTo>
                  <a:pt x="100" y="342"/>
                  <a:pt x="100" y="342"/>
                  <a:pt x="100" y="342"/>
                </a:cubicBezTo>
                <a:cubicBezTo>
                  <a:pt x="108" y="436"/>
                  <a:pt x="108" y="436"/>
                  <a:pt x="108" y="436"/>
                </a:cubicBezTo>
                <a:cubicBezTo>
                  <a:pt x="108" y="446"/>
                  <a:pt x="117" y="454"/>
                  <a:pt x="128" y="454"/>
                </a:cubicBezTo>
                <a:cubicBezTo>
                  <a:pt x="128" y="454"/>
                  <a:pt x="128" y="454"/>
                  <a:pt x="129" y="454"/>
                </a:cubicBezTo>
                <a:cubicBezTo>
                  <a:pt x="139" y="454"/>
                  <a:pt x="148" y="446"/>
                  <a:pt x="149" y="437"/>
                </a:cubicBezTo>
                <a:cubicBezTo>
                  <a:pt x="149" y="436"/>
                  <a:pt x="149" y="436"/>
                  <a:pt x="149" y="436"/>
                </a:cubicBezTo>
                <a:cubicBezTo>
                  <a:pt x="149" y="430"/>
                  <a:pt x="146" y="298"/>
                  <a:pt x="143" y="200"/>
                </a:cubicBezTo>
                <a:cubicBezTo>
                  <a:pt x="156" y="218"/>
                  <a:pt x="156" y="218"/>
                  <a:pt x="156" y="218"/>
                </a:cubicBezTo>
                <a:cubicBezTo>
                  <a:pt x="156" y="218"/>
                  <a:pt x="157" y="219"/>
                  <a:pt x="157" y="219"/>
                </a:cubicBezTo>
                <a:cubicBezTo>
                  <a:pt x="215" y="251"/>
                  <a:pt x="215" y="251"/>
                  <a:pt x="215" y="251"/>
                </a:cubicBezTo>
                <a:cubicBezTo>
                  <a:pt x="219" y="254"/>
                  <a:pt x="223" y="254"/>
                  <a:pt x="226" y="253"/>
                </a:cubicBezTo>
                <a:cubicBezTo>
                  <a:pt x="227" y="254"/>
                  <a:pt x="229" y="254"/>
                  <a:pt x="230" y="254"/>
                </a:cubicBezTo>
                <a:cubicBezTo>
                  <a:pt x="232" y="254"/>
                  <a:pt x="235" y="253"/>
                  <a:pt x="237" y="252"/>
                </a:cubicBezTo>
                <a:cubicBezTo>
                  <a:pt x="295" y="219"/>
                  <a:pt x="295" y="219"/>
                  <a:pt x="295" y="219"/>
                </a:cubicBezTo>
                <a:cubicBezTo>
                  <a:pt x="296" y="219"/>
                  <a:pt x="297" y="218"/>
                  <a:pt x="297" y="218"/>
                </a:cubicBezTo>
                <a:cubicBezTo>
                  <a:pt x="310" y="200"/>
                  <a:pt x="310" y="200"/>
                  <a:pt x="310" y="200"/>
                </a:cubicBezTo>
                <a:cubicBezTo>
                  <a:pt x="307" y="298"/>
                  <a:pt x="304" y="430"/>
                  <a:pt x="303" y="436"/>
                </a:cubicBezTo>
                <a:cubicBezTo>
                  <a:pt x="303" y="436"/>
                  <a:pt x="303" y="436"/>
                  <a:pt x="303" y="437"/>
                </a:cubicBezTo>
                <a:cubicBezTo>
                  <a:pt x="305" y="447"/>
                  <a:pt x="314" y="454"/>
                  <a:pt x="325" y="454"/>
                </a:cubicBezTo>
                <a:cubicBezTo>
                  <a:pt x="336" y="454"/>
                  <a:pt x="345" y="446"/>
                  <a:pt x="345" y="436"/>
                </a:cubicBezTo>
                <a:cubicBezTo>
                  <a:pt x="353" y="342"/>
                  <a:pt x="353" y="342"/>
                  <a:pt x="353" y="342"/>
                </a:cubicBezTo>
                <a:cubicBezTo>
                  <a:pt x="360" y="436"/>
                  <a:pt x="360" y="436"/>
                  <a:pt x="360" y="436"/>
                </a:cubicBezTo>
                <a:cubicBezTo>
                  <a:pt x="361" y="446"/>
                  <a:pt x="369" y="454"/>
                  <a:pt x="380" y="454"/>
                </a:cubicBezTo>
                <a:cubicBezTo>
                  <a:pt x="381" y="454"/>
                  <a:pt x="381" y="454"/>
                  <a:pt x="381" y="454"/>
                </a:cubicBezTo>
                <a:cubicBezTo>
                  <a:pt x="392" y="454"/>
                  <a:pt x="401" y="446"/>
                  <a:pt x="402" y="437"/>
                </a:cubicBezTo>
                <a:cubicBezTo>
                  <a:pt x="402" y="436"/>
                  <a:pt x="402" y="436"/>
                  <a:pt x="402" y="436"/>
                </a:cubicBezTo>
                <a:cubicBezTo>
                  <a:pt x="402" y="433"/>
                  <a:pt x="401" y="404"/>
                  <a:pt x="400" y="286"/>
                </a:cubicBezTo>
                <a:cubicBezTo>
                  <a:pt x="401" y="286"/>
                  <a:pt x="402" y="286"/>
                  <a:pt x="403" y="286"/>
                </a:cubicBezTo>
                <a:cubicBezTo>
                  <a:pt x="409" y="286"/>
                  <a:pt x="415" y="282"/>
                  <a:pt x="418" y="277"/>
                </a:cubicBezTo>
                <a:cubicBezTo>
                  <a:pt x="449" y="204"/>
                  <a:pt x="449" y="204"/>
                  <a:pt x="449" y="204"/>
                </a:cubicBezTo>
                <a:cubicBezTo>
                  <a:pt x="453" y="195"/>
                  <a:pt x="452" y="186"/>
                  <a:pt x="448" y="177"/>
                </a:cubicBezTo>
                <a:close/>
                <a:moveTo>
                  <a:pt x="230" y="241"/>
                </a:moveTo>
                <a:cubicBezTo>
                  <a:pt x="227" y="244"/>
                  <a:pt x="223" y="245"/>
                  <a:pt x="220" y="243"/>
                </a:cubicBezTo>
                <a:cubicBezTo>
                  <a:pt x="163" y="211"/>
                  <a:pt x="163" y="211"/>
                  <a:pt x="163" y="211"/>
                </a:cubicBezTo>
                <a:cubicBezTo>
                  <a:pt x="143" y="183"/>
                  <a:pt x="143" y="183"/>
                  <a:pt x="143" y="183"/>
                </a:cubicBezTo>
                <a:cubicBezTo>
                  <a:pt x="142" y="171"/>
                  <a:pt x="142" y="160"/>
                  <a:pt x="142" y="150"/>
                </a:cubicBezTo>
                <a:cubicBezTo>
                  <a:pt x="142" y="147"/>
                  <a:pt x="140" y="145"/>
                  <a:pt x="137" y="145"/>
                </a:cubicBezTo>
                <a:cubicBezTo>
                  <a:pt x="137" y="145"/>
                  <a:pt x="137" y="145"/>
                  <a:pt x="137" y="145"/>
                </a:cubicBezTo>
                <a:cubicBezTo>
                  <a:pt x="134" y="145"/>
                  <a:pt x="132" y="148"/>
                  <a:pt x="132" y="150"/>
                </a:cubicBezTo>
                <a:cubicBezTo>
                  <a:pt x="132" y="150"/>
                  <a:pt x="133" y="164"/>
                  <a:pt x="133" y="185"/>
                </a:cubicBezTo>
                <a:cubicBezTo>
                  <a:pt x="133" y="185"/>
                  <a:pt x="133" y="185"/>
                  <a:pt x="133" y="185"/>
                </a:cubicBezTo>
                <a:cubicBezTo>
                  <a:pt x="134" y="213"/>
                  <a:pt x="135" y="253"/>
                  <a:pt x="136" y="293"/>
                </a:cubicBezTo>
                <a:cubicBezTo>
                  <a:pt x="137" y="329"/>
                  <a:pt x="138" y="365"/>
                  <a:pt x="139" y="392"/>
                </a:cubicBezTo>
                <a:cubicBezTo>
                  <a:pt x="139" y="405"/>
                  <a:pt x="139" y="416"/>
                  <a:pt x="140" y="424"/>
                </a:cubicBezTo>
                <a:cubicBezTo>
                  <a:pt x="140" y="430"/>
                  <a:pt x="140" y="433"/>
                  <a:pt x="140" y="436"/>
                </a:cubicBezTo>
                <a:cubicBezTo>
                  <a:pt x="140" y="436"/>
                  <a:pt x="140" y="436"/>
                  <a:pt x="140" y="436"/>
                </a:cubicBezTo>
                <a:cubicBezTo>
                  <a:pt x="140" y="441"/>
                  <a:pt x="134" y="445"/>
                  <a:pt x="128" y="444"/>
                </a:cubicBezTo>
                <a:cubicBezTo>
                  <a:pt x="122" y="444"/>
                  <a:pt x="117" y="440"/>
                  <a:pt x="117" y="435"/>
                </a:cubicBezTo>
                <a:cubicBezTo>
                  <a:pt x="105" y="281"/>
                  <a:pt x="105" y="281"/>
                  <a:pt x="105" y="281"/>
                </a:cubicBezTo>
                <a:cubicBezTo>
                  <a:pt x="105" y="279"/>
                  <a:pt x="103" y="277"/>
                  <a:pt x="100" y="277"/>
                </a:cubicBezTo>
                <a:cubicBezTo>
                  <a:pt x="98" y="277"/>
                  <a:pt x="96" y="279"/>
                  <a:pt x="96" y="281"/>
                </a:cubicBezTo>
                <a:cubicBezTo>
                  <a:pt x="84" y="435"/>
                  <a:pt x="84" y="435"/>
                  <a:pt x="84" y="435"/>
                </a:cubicBezTo>
                <a:cubicBezTo>
                  <a:pt x="83" y="440"/>
                  <a:pt x="78" y="444"/>
                  <a:pt x="72" y="444"/>
                </a:cubicBezTo>
                <a:cubicBezTo>
                  <a:pt x="66" y="445"/>
                  <a:pt x="61" y="441"/>
                  <a:pt x="60" y="436"/>
                </a:cubicBezTo>
                <a:cubicBezTo>
                  <a:pt x="60" y="436"/>
                  <a:pt x="60" y="436"/>
                  <a:pt x="60" y="436"/>
                </a:cubicBezTo>
                <a:cubicBezTo>
                  <a:pt x="61" y="433"/>
                  <a:pt x="61" y="429"/>
                  <a:pt x="61" y="422"/>
                </a:cubicBezTo>
                <a:cubicBezTo>
                  <a:pt x="61" y="413"/>
                  <a:pt x="61" y="401"/>
                  <a:pt x="61" y="386"/>
                </a:cubicBezTo>
                <a:cubicBezTo>
                  <a:pt x="61" y="357"/>
                  <a:pt x="62" y="318"/>
                  <a:pt x="62" y="281"/>
                </a:cubicBezTo>
                <a:cubicBezTo>
                  <a:pt x="67" y="277"/>
                  <a:pt x="69" y="271"/>
                  <a:pt x="67" y="265"/>
                </a:cubicBezTo>
                <a:cubicBezTo>
                  <a:pt x="67" y="265"/>
                  <a:pt x="67" y="265"/>
                  <a:pt x="67" y="264"/>
                </a:cubicBezTo>
                <a:cubicBezTo>
                  <a:pt x="67" y="263"/>
                  <a:pt x="65" y="258"/>
                  <a:pt x="62" y="249"/>
                </a:cubicBezTo>
                <a:cubicBezTo>
                  <a:pt x="63" y="197"/>
                  <a:pt x="63" y="169"/>
                  <a:pt x="63" y="169"/>
                </a:cubicBezTo>
                <a:cubicBezTo>
                  <a:pt x="63" y="167"/>
                  <a:pt x="61" y="165"/>
                  <a:pt x="59" y="165"/>
                </a:cubicBezTo>
                <a:cubicBezTo>
                  <a:pt x="58" y="164"/>
                  <a:pt x="55" y="165"/>
                  <a:pt x="54" y="166"/>
                </a:cubicBezTo>
                <a:cubicBezTo>
                  <a:pt x="35" y="193"/>
                  <a:pt x="35" y="193"/>
                  <a:pt x="35" y="193"/>
                </a:cubicBezTo>
                <a:cubicBezTo>
                  <a:pt x="34" y="194"/>
                  <a:pt x="34" y="195"/>
                  <a:pt x="34" y="197"/>
                </a:cubicBezTo>
                <a:cubicBezTo>
                  <a:pt x="34" y="197"/>
                  <a:pt x="40" y="215"/>
                  <a:pt x="46" y="232"/>
                </a:cubicBezTo>
                <a:cubicBezTo>
                  <a:pt x="49" y="239"/>
                  <a:pt x="51" y="246"/>
                  <a:pt x="53" y="252"/>
                </a:cubicBezTo>
                <a:cubicBezTo>
                  <a:pt x="53" y="252"/>
                  <a:pt x="53" y="252"/>
                  <a:pt x="53" y="252"/>
                </a:cubicBezTo>
                <a:cubicBezTo>
                  <a:pt x="54" y="254"/>
                  <a:pt x="54" y="255"/>
                  <a:pt x="55" y="257"/>
                </a:cubicBezTo>
                <a:cubicBezTo>
                  <a:pt x="56" y="262"/>
                  <a:pt x="58" y="265"/>
                  <a:pt x="59" y="267"/>
                </a:cubicBezTo>
                <a:cubicBezTo>
                  <a:pt x="58" y="267"/>
                  <a:pt x="58" y="267"/>
                  <a:pt x="58" y="267"/>
                </a:cubicBezTo>
                <a:cubicBezTo>
                  <a:pt x="59" y="271"/>
                  <a:pt x="57" y="274"/>
                  <a:pt x="53" y="276"/>
                </a:cubicBezTo>
                <a:cubicBezTo>
                  <a:pt x="49" y="277"/>
                  <a:pt x="45" y="276"/>
                  <a:pt x="44" y="273"/>
                </a:cubicBezTo>
                <a:cubicBezTo>
                  <a:pt x="12" y="201"/>
                  <a:pt x="12" y="201"/>
                  <a:pt x="12" y="201"/>
                </a:cubicBezTo>
                <a:cubicBezTo>
                  <a:pt x="10" y="194"/>
                  <a:pt x="10" y="188"/>
                  <a:pt x="13" y="182"/>
                </a:cubicBezTo>
                <a:cubicBezTo>
                  <a:pt x="47" y="128"/>
                  <a:pt x="47" y="128"/>
                  <a:pt x="47" y="128"/>
                </a:cubicBezTo>
                <a:cubicBezTo>
                  <a:pt x="58" y="112"/>
                  <a:pt x="63" y="105"/>
                  <a:pt x="97" y="105"/>
                </a:cubicBezTo>
                <a:cubicBezTo>
                  <a:pt x="97" y="105"/>
                  <a:pt x="97" y="105"/>
                  <a:pt x="97" y="105"/>
                </a:cubicBezTo>
                <a:cubicBezTo>
                  <a:pt x="128" y="105"/>
                  <a:pt x="136" y="118"/>
                  <a:pt x="140" y="126"/>
                </a:cubicBezTo>
                <a:cubicBezTo>
                  <a:pt x="141" y="127"/>
                  <a:pt x="141" y="127"/>
                  <a:pt x="141" y="127"/>
                </a:cubicBezTo>
                <a:cubicBezTo>
                  <a:pt x="149" y="141"/>
                  <a:pt x="177" y="190"/>
                  <a:pt x="177" y="191"/>
                </a:cubicBezTo>
                <a:cubicBezTo>
                  <a:pt x="178" y="191"/>
                  <a:pt x="178" y="192"/>
                  <a:pt x="178" y="192"/>
                </a:cubicBezTo>
                <a:cubicBezTo>
                  <a:pt x="178" y="192"/>
                  <a:pt x="191" y="202"/>
                  <a:pt x="204" y="212"/>
                </a:cubicBezTo>
                <a:cubicBezTo>
                  <a:pt x="211" y="217"/>
                  <a:pt x="217" y="221"/>
                  <a:pt x="222" y="225"/>
                </a:cubicBezTo>
                <a:cubicBezTo>
                  <a:pt x="226" y="228"/>
                  <a:pt x="228" y="230"/>
                  <a:pt x="230" y="231"/>
                </a:cubicBezTo>
                <a:cubicBezTo>
                  <a:pt x="230" y="231"/>
                  <a:pt x="230" y="231"/>
                  <a:pt x="230" y="231"/>
                </a:cubicBezTo>
                <a:cubicBezTo>
                  <a:pt x="232" y="233"/>
                  <a:pt x="232" y="238"/>
                  <a:pt x="230" y="241"/>
                </a:cubicBezTo>
                <a:close/>
                <a:moveTo>
                  <a:pt x="53" y="183"/>
                </a:moveTo>
                <a:cubicBezTo>
                  <a:pt x="53" y="192"/>
                  <a:pt x="53" y="206"/>
                  <a:pt x="53" y="223"/>
                </a:cubicBezTo>
                <a:cubicBezTo>
                  <a:pt x="50" y="214"/>
                  <a:pt x="47" y="204"/>
                  <a:pt x="44" y="196"/>
                </a:cubicBezTo>
                <a:lnTo>
                  <a:pt x="53" y="183"/>
                </a:lnTo>
                <a:close/>
                <a:moveTo>
                  <a:pt x="440" y="201"/>
                </a:moveTo>
                <a:cubicBezTo>
                  <a:pt x="409" y="273"/>
                  <a:pt x="409" y="273"/>
                  <a:pt x="409" y="273"/>
                </a:cubicBezTo>
                <a:cubicBezTo>
                  <a:pt x="408" y="276"/>
                  <a:pt x="404" y="277"/>
                  <a:pt x="400" y="276"/>
                </a:cubicBezTo>
                <a:cubicBezTo>
                  <a:pt x="396" y="274"/>
                  <a:pt x="394" y="271"/>
                  <a:pt x="394" y="267"/>
                </a:cubicBezTo>
                <a:cubicBezTo>
                  <a:pt x="394" y="267"/>
                  <a:pt x="394" y="267"/>
                  <a:pt x="394" y="267"/>
                </a:cubicBezTo>
                <a:cubicBezTo>
                  <a:pt x="395" y="265"/>
                  <a:pt x="396" y="262"/>
                  <a:pt x="398" y="257"/>
                </a:cubicBezTo>
                <a:cubicBezTo>
                  <a:pt x="399" y="255"/>
                  <a:pt x="399" y="254"/>
                  <a:pt x="400" y="252"/>
                </a:cubicBezTo>
                <a:cubicBezTo>
                  <a:pt x="400" y="252"/>
                  <a:pt x="400" y="252"/>
                  <a:pt x="400" y="252"/>
                </a:cubicBezTo>
                <a:cubicBezTo>
                  <a:pt x="402" y="246"/>
                  <a:pt x="404" y="239"/>
                  <a:pt x="407" y="232"/>
                </a:cubicBezTo>
                <a:cubicBezTo>
                  <a:pt x="413" y="215"/>
                  <a:pt x="419" y="197"/>
                  <a:pt x="419" y="197"/>
                </a:cubicBezTo>
                <a:cubicBezTo>
                  <a:pt x="419" y="195"/>
                  <a:pt x="419" y="194"/>
                  <a:pt x="418" y="193"/>
                </a:cubicBezTo>
                <a:cubicBezTo>
                  <a:pt x="399" y="166"/>
                  <a:pt x="399" y="166"/>
                  <a:pt x="399" y="166"/>
                </a:cubicBezTo>
                <a:cubicBezTo>
                  <a:pt x="397" y="165"/>
                  <a:pt x="395" y="164"/>
                  <a:pt x="393" y="165"/>
                </a:cubicBezTo>
                <a:cubicBezTo>
                  <a:pt x="391" y="165"/>
                  <a:pt x="390" y="167"/>
                  <a:pt x="390" y="169"/>
                </a:cubicBezTo>
                <a:cubicBezTo>
                  <a:pt x="390" y="169"/>
                  <a:pt x="390" y="197"/>
                  <a:pt x="391" y="249"/>
                </a:cubicBezTo>
                <a:cubicBezTo>
                  <a:pt x="388" y="258"/>
                  <a:pt x="386" y="263"/>
                  <a:pt x="386" y="264"/>
                </a:cubicBezTo>
                <a:cubicBezTo>
                  <a:pt x="386" y="265"/>
                  <a:pt x="385" y="265"/>
                  <a:pt x="385" y="265"/>
                </a:cubicBezTo>
                <a:cubicBezTo>
                  <a:pt x="384" y="271"/>
                  <a:pt x="386" y="277"/>
                  <a:pt x="391" y="281"/>
                </a:cubicBezTo>
                <a:cubicBezTo>
                  <a:pt x="391" y="318"/>
                  <a:pt x="392" y="357"/>
                  <a:pt x="392" y="386"/>
                </a:cubicBezTo>
                <a:cubicBezTo>
                  <a:pt x="392" y="401"/>
                  <a:pt x="392" y="413"/>
                  <a:pt x="392" y="422"/>
                </a:cubicBezTo>
                <a:cubicBezTo>
                  <a:pt x="392" y="429"/>
                  <a:pt x="392" y="433"/>
                  <a:pt x="392" y="436"/>
                </a:cubicBezTo>
                <a:cubicBezTo>
                  <a:pt x="392" y="436"/>
                  <a:pt x="392" y="436"/>
                  <a:pt x="392" y="436"/>
                </a:cubicBezTo>
                <a:cubicBezTo>
                  <a:pt x="392" y="441"/>
                  <a:pt x="387" y="445"/>
                  <a:pt x="381" y="444"/>
                </a:cubicBezTo>
                <a:cubicBezTo>
                  <a:pt x="375" y="444"/>
                  <a:pt x="370" y="440"/>
                  <a:pt x="369" y="435"/>
                </a:cubicBezTo>
                <a:cubicBezTo>
                  <a:pt x="357" y="281"/>
                  <a:pt x="357" y="281"/>
                  <a:pt x="357" y="281"/>
                </a:cubicBezTo>
                <a:cubicBezTo>
                  <a:pt x="357" y="279"/>
                  <a:pt x="355" y="277"/>
                  <a:pt x="353" y="277"/>
                </a:cubicBezTo>
                <a:cubicBezTo>
                  <a:pt x="350" y="277"/>
                  <a:pt x="348" y="279"/>
                  <a:pt x="348" y="281"/>
                </a:cubicBezTo>
                <a:cubicBezTo>
                  <a:pt x="336" y="435"/>
                  <a:pt x="336" y="435"/>
                  <a:pt x="336" y="435"/>
                </a:cubicBezTo>
                <a:cubicBezTo>
                  <a:pt x="336" y="440"/>
                  <a:pt x="331" y="444"/>
                  <a:pt x="325" y="444"/>
                </a:cubicBezTo>
                <a:cubicBezTo>
                  <a:pt x="319" y="445"/>
                  <a:pt x="313" y="441"/>
                  <a:pt x="313" y="436"/>
                </a:cubicBezTo>
                <a:cubicBezTo>
                  <a:pt x="313" y="436"/>
                  <a:pt x="313" y="436"/>
                  <a:pt x="313" y="436"/>
                </a:cubicBezTo>
                <a:cubicBezTo>
                  <a:pt x="313" y="433"/>
                  <a:pt x="313" y="430"/>
                  <a:pt x="313" y="424"/>
                </a:cubicBezTo>
                <a:cubicBezTo>
                  <a:pt x="313" y="416"/>
                  <a:pt x="314" y="405"/>
                  <a:pt x="314" y="392"/>
                </a:cubicBezTo>
                <a:cubicBezTo>
                  <a:pt x="315" y="365"/>
                  <a:pt x="316" y="329"/>
                  <a:pt x="317" y="293"/>
                </a:cubicBezTo>
                <a:cubicBezTo>
                  <a:pt x="318" y="253"/>
                  <a:pt x="319" y="213"/>
                  <a:pt x="320" y="185"/>
                </a:cubicBezTo>
                <a:cubicBezTo>
                  <a:pt x="320" y="185"/>
                  <a:pt x="320" y="185"/>
                  <a:pt x="320" y="185"/>
                </a:cubicBezTo>
                <a:cubicBezTo>
                  <a:pt x="320" y="164"/>
                  <a:pt x="320" y="150"/>
                  <a:pt x="320" y="150"/>
                </a:cubicBezTo>
                <a:cubicBezTo>
                  <a:pt x="321" y="148"/>
                  <a:pt x="318" y="145"/>
                  <a:pt x="316" y="145"/>
                </a:cubicBezTo>
                <a:cubicBezTo>
                  <a:pt x="316" y="145"/>
                  <a:pt x="316" y="145"/>
                  <a:pt x="316" y="145"/>
                </a:cubicBezTo>
                <a:cubicBezTo>
                  <a:pt x="313" y="145"/>
                  <a:pt x="311" y="147"/>
                  <a:pt x="311" y="150"/>
                </a:cubicBezTo>
                <a:cubicBezTo>
                  <a:pt x="311" y="160"/>
                  <a:pt x="310" y="171"/>
                  <a:pt x="310" y="183"/>
                </a:cubicBezTo>
                <a:cubicBezTo>
                  <a:pt x="290" y="211"/>
                  <a:pt x="290" y="211"/>
                  <a:pt x="290" y="211"/>
                </a:cubicBezTo>
                <a:cubicBezTo>
                  <a:pt x="241" y="239"/>
                  <a:pt x="241" y="239"/>
                  <a:pt x="241" y="239"/>
                </a:cubicBezTo>
                <a:cubicBezTo>
                  <a:pt x="242" y="233"/>
                  <a:pt x="240" y="228"/>
                  <a:pt x="236" y="224"/>
                </a:cubicBezTo>
                <a:cubicBezTo>
                  <a:pt x="236" y="224"/>
                  <a:pt x="236" y="224"/>
                  <a:pt x="236" y="223"/>
                </a:cubicBezTo>
                <a:cubicBezTo>
                  <a:pt x="235" y="223"/>
                  <a:pt x="235" y="223"/>
                  <a:pt x="234" y="222"/>
                </a:cubicBezTo>
                <a:cubicBezTo>
                  <a:pt x="249" y="211"/>
                  <a:pt x="274" y="192"/>
                  <a:pt x="274" y="192"/>
                </a:cubicBezTo>
                <a:cubicBezTo>
                  <a:pt x="275" y="192"/>
                  <a:pt x="275" y="191"/>
                  <a:pt x="276" y="191"/>
                </a:cubicBezTo>
                <a:cubicBezTo>
                  <a:pt x="276" y="190"/>
                  <a:pt x="304" y="141"/>
                  <a:pt x="312" y="127"/>
                </a:cubicBezTo>
                <a:cubicBezTo>
                  <a:pt x="313" y="126"/>
                  <a:pt x="313" y="126"/>
                  <a:pt x="313" y="126"/>
                </a:cubicBezTo>
                <a:cubicBezTo>
                  <a:pt x="317" y="118"/>
                  <a:pt x="324" y="105"/>
                  <a:pt x="356" y="105"/>
                </a:cubicBezTo>
                <a:cubicBezTo>
                  <a:pt x="356" y="105"/>
                  <a:pt x="356" y="105"/>
                  <a:pt x="356" y="105"/>
                </a:cubicBezTo>
                <a:cubicBezTo>
                  <a:pt x="390" y="105"/>
                  <a:pt x="395" y="112"/>
                  <a:pt x="406" y="128"/>
                </a:cubicBezTo>
                <a:cubicBezTo>
                  <a:pt x="440" y="182"/>
                  <a:pt x="440" y="182"/>
                  <a:pt x="440" y="182"/>
                </a:cubicBezTo>
                <a:cubicBezTo>
                  <a:pt x="443" y="188"/>
                  <a:pt x="443" y="194"/>
                  <a:pt x="440" y="201"/>
                </a:cubicBezTo>
                <a:close/>
                <a:moveTo>
                  <a:pt x="400" y="183"/>
                </a:moveTo>
                <a:cubicBezTo>
                  <a:pt x="409" y="196"/>
                  <a:pt x="409" y="196"/>
                  <a:pt x="409" y="196"/>
                </a:cubicBezTo>
                <a:cubicBezTo>
                  <a:pt x="406" y="204"/>
                  <a:pt x="403" y="214"/>
                  <a:pt x="400" y="223"/>
                </a:cubicBezTo>
                <a:cubicBezTo>
                  <a:pt x="400" y="206"/>
                  <a:pt x="400" y="192"/>
                  <a:pt x="400" y="183"/>
                </a:cubicBezTo>
                <a:close/>
                <a:moveTo>
                  <a:pt x="99" y="86"/>
                </a:moveTo>
                <a:cubicBezTo>
                  <a:pt x="122" y="86"/>
                  <a:pt x="142" y="67"/>
                  <a:pt x="142" y="43"/>
                </a:cubicBezTo>
                <a:cubicBezTo>
                  <a:pt x="142" y="19"/>
                  <a:pt x="122" y="0"/>
                  <a:pt x="99" y="0"/>
                </a:cubicBezTo>
                <a:cubicBezTo>
                  <a:pt x="75" y="0"/>
                  <a:pt x="55" y="19"/>
                  <a:pt x="55" y="43"/>
                </a:cubicBezTo>
                <a:cubicBezTo>
                  <a:pt x="55" y="67"/>
                  <a:pt x="75" y="86"/>
                  <a:pt x="99" y="86"/>
                </a:cubicBezTo>
                <a:close/>
                <a:moveTo>
                  <a:pt x="99" y="9"/>
                </a:moveTo>
                <a:cubicBezTo>
                  <a:pt x="117" y="9"/>
                  <a:pt x="132" y="24"/>
                  <a:pt x="132" y="43"/>
                </a:cubicBezTo>
                <a:cubicBezTo>
                  <a:pt x="132" y="62"/>
                  <a:pt x="117" y="77"/>
                  <a:pt x="99" y="77"/>
                </a:cubicBezTo>
                <a:cubicBezTo>
                  <a:pt x="80" y="77"/>
                  <a:pt x="65" y="62"/>
                  <a:pt x="65" y="43"/>
                </a:cubicBezTo>
                <a:cubicBezTo>
                  <a:pt x="65" y="24"/>
                  <a:pt x="80" y="9"/>
                  <a:pt x="99" y="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183" name="Freeform 18">
            <a:extLst>
              <a:ext uri="{FF2B5EF4-FFF2-40B4-BE49-F238E27FC236}">
                <a16:creationId xmlns:a16="http://schemas.microsoft.com/office/drawing/2014/main" id="{9E0E23C3-43D9-4BFE-8E5C-8821AEBB317A}"/>
              </a:ext>
            </a:extLst>
          </p:cNvPr>
          <p:cNvSpPr>
            <a:spLocks noEditPoints="1"/>
          </p:cNvSpPr>
          <p:nvPr/>
        </p:nvSpPr>
        <p:spPr bwMode="auto">
          <a:xfrm>
            <a:off x="6762677" y="3134645"/>
            <a:ext cx="774962" cy="663787"/>
          </a:xfrm>
          <a:custGeom>
            <a:avLst/>
            <a:gdLst>
              <a:gd name="T0" fmla="*/ 699 w 750"/>
              <a:gd name="T1" fmla="*/ 563 h 643"/>
              <a:gd name="T2" fmla="*/ 675 w 750"/>
              <a:gd name="T3" fmla="*/ 595 h 643"/>
              <a:gd name="T4" fmla="*/ 669 w 750"/>
              <a:gd name="T5" fmla="*/ 584 h 643"/>
              <a:gd name="T6" fmla="*/ 633 w 750"/>
              <a:gd name="T7" fmla="*/ 532 h 643"/>
              <a:gd name="T8" fmla="*/ 640 w 750"/>
              <a:gd name="T9" fmla="*/ 520 h 643"/>
              <a:gd name="T10" fmla="*/ 736 w 750"/>
              <a:gd name="T11" fmla="*/ 382 h 643"/>
              <a:gd name="T12" fmla="*/ 670 w 750"/>
              <a:gd name="T13" fmla="*/ 375 h 643"/>
              <a:gd name="T14" fmla="*/ 736 w 750"/>
              <a:gd name="T15" fmla="*/ 368 h 643"/>
              <a:gd name="T16" fmla="*/ 640 w 750"/>
              <a:gd name="T17" fmla="*/ 230 h 643"/>
              <a:gd name="T18" fmla="*/ 631 w 750"/>
              <a:gd name="T19" fmla="*/ 228 h 643"/>
              <a:gd name="T20" fmla="*/ 684 w 750"/>
              <a:gd name="T21" fmla="*/ 189 h 643"/>
              <a:gd name="T22" fmla="*/ 532 w 750"/>
              <a:gd name="T23" fmla="*/ 117 h 643"/>
              <a:gd name="T24" fmla="*/ 523 w 750"/>
              <a:gd name="T25" fmla="*/ 119 h 643"/>
              <a:gd name="T26" fmla="*/ 549 w 750"/>
              <a:gd name="T27" fmla="*/ 59 h 643"/>
              <a:gd name="T28" fmla="*/ 382 w 750"/>
              <a:gd name="T29" fmla="*/ 73 h 643"/>
              <a:gd name="T30" fmla="*/ 368 w 750"/>
              <a:gd name="T31" fmla="*/ 73 h 643"/>
              <a:gd name="T32" fmla="*/ 201 w 750"/>
              <a:gd name="T33" fmla="*/ 59 h 643"/>
              <a:gd name="T34" fmla="*/ 227 w 750"/>
              <a:gd name="T35" fmla="*/ 119 h 643"/>
              <a:gd name="T36" fmla="*/ 218 w 750"/>
              <a:gd name="T37" fmla="*/ 117 h 643"/>
              <a:gd name="T38" fmla="*/ 66 w 750"/>
              <a:gd name="T39" fmla="*/ 189 h 643"/>
              <a:gd name="T40" fmla="*/ 119 w 750"/>
              <a:gd name="T41" fmla="*/ 228 h 643"/>
              <a:gd name="T42" fmla="*/ 110 w 750"/>
              <a:gd name="T43" fmla="*/ 230 h 643"/>
              <a:gd name="T44" fmla="*/ 14 w 750"/>
              <a:gd name="T45" fmla="*/ 368 h 643"/>
              <a:gd name="T46" fmla="*/ 80 w 750"/>
              <a:gd name="T47" fmla="*/ 375 h 643"/>
              <a:gd name="T48" fmla="*/ 14 w 750"/>
              <a:gd name="T49" fmla="*/ 382 h 643"/>
              <a:gd name="T50" fmla="*/ 110 w 750"/>
              <a:gd name="T51" fmla="*/ 520 h 643"/>
              <a:gd name="T52" fmla="*/ 117 w 750"/>
              <a:gd name="T53" fmla="*/ 532 h 643"/>
              <a:gd name="T54" fmla="*/ 81 w 750"/>
              <a:gd name="T55" fmla="*/ 584 h 643"/>
              <a:gd name="T56" fmla="*/ 69 w 750"/>
              <a:gd name="T57" fmla="*/ 592 h 643"/>
              <a:gd name="T58" fmla="*/ 50 w 750"/>
              <a:gd name="T59" fmla="*/ 563 h 643"/>
              <a:gd name="T60" fmla="*/ 0 w 750"/>
              <a:gd name="T61" fmla="*/ 375 h 643"/>
              <a:gd name="T62" fmla="*/ 50 w 750"/>
              <a:gd name="T63" fmla="*/ 188 h 643"/>
              <a:gd name="T64" fmla="*/ 186 w 750"/>
              <a:gd name="T65" fmla="*/ 51 h 643"/>
              <a:gd name="T66" fmla="*/ 189 w 750"/>
              <a:gd name="T67" fmla="*/ 50 h 643"/>
              <a:gd name="T68" fmla="*/ 561 w 750"/>
              <a:gd name="T69" fmla="*/ 50 h 643"/>
              <a:gd name="T70" fmla="*/ 564 w 750"/>
              <a:gd name="T71" fmla="*/ 51 h 643"/>
              <a:gd name="T72" fmla="*/ 700 w 750"/>
              <a:gd name="T73" fmla="*/ 188 h 643"/>
              <a:gd name="T74" fmla="*/ 750 w 750"/>
              <a:gd name="T75" fmla="*/ 375 h 643"/>
              <a:gd name="T76" fmla="*/ 700 w 750"/>
              <a:gd name="T77" fmla="*/ 563 h 643"/>
              <a:gd name="T78" fmla="*/ 533 w 750"/>
              <a:gd name="T79" fmla="*/ 636 h 643"/>
              <a:gd name="T80" fmla="*/ 224 w 750"/>
              <a:gd name="T81" fmla="*/ 643 h 643"/>
              <a:gd name="T82" fmla="*/ 217 w 750"/>
              <a:gd name="T83" fmla="*/ 560 h 643"/>
              <a:gd name="T84" fmla="*/ 526 w 750"/>
              <a:gd name="T85" fmla="*/ 553 h 643"/>
              <a:gd name="T86" fmla="*/ 519 w 750"/>
              <a:gd name="T87" fmla="*/ 567 h 643"/>
              <a:gd name="T88" fmla="*/ 231 w 750"/>
              <a:gd name="T89" fmla="*/ 629 h 643"/>
              <a:gd name="T90" fmla="*/ 519 w 750"/>
              <a:gd name="T91" fmla="*/ 567 h 643"/>
              <a:gd name="T92" fmla="*/ 577 w 750"/>
              <a:gd name="T93" fmla="*/ 267 h 643"/>
              <a:gd name="T94" fmla="*/ 449 w 750"/>
              <a:gd name="T95" fmla="*/ 375 h 643"/>
              <a:gd name="T96" fmla="*/ 301 w 750"/>
              <a:gd name="T97" fmla="*/ 375 h 643"/>
              <a:gd name="T98" fmla="*/ 435 w 750"/>
              <a:gd name="T99" fmla="*/ 332 h 643"/>
              <a:gd name="T100" fmla="*/ 579 w 750"/>
              <a:gd name="T101" fmla="*/ 257 h 643"/>
              <a:gd name="T102" fmla="*/ 375 w 750"/>
              <a:gd name="T103" fmla="*/ 315 h 643"/>
              <a:gd name="T104" fmla="*/ 375 w 750"/>
              <a:gd name="T105" fmla="*/ 435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0" h="643">
                <a:moveTo>
                  <a:pt x="700" y="563"/>
                </a:moveTo>
                <a:cubicBezTo>
                  <a:pt x="699" y="563"/>
                  <a:pt x="699" y="563"/>
                  <a:pt x="699" y="563"/>
                </a:cubicBezTo>
                <a:cubicBezTo>
                  <a:pt x="693" y="573"/>
                  <a:pt x="687" y="583"/>
                  <a:pt x="680" y="592"/>
                </a:cubicBezTo>
                <a:cubicBezTo>
                  <a:pt x="679" y="594"/>
                  <a:pt x="677" y="595"/>
                  <a:pt x="675" y="595"/>
                </a:cubicBezTo>
                <a:cubicBezTo>
                  <a:pt x="673" y="595"/>
                  <a:pt x="672" y="595"/>
                  <a:pt x="671" y="594"/>
                </a:cubicBezTo>
                <a:cubicBezTo>
                  <a:pt x="667" y="592"/>
                  <a:pt x="667" y="587"/>
                  <a:pt x="669" y="584"/>
                </a:cubicBezTo>
                <a:cubicBezTo>
                  <a:pt x="674" y="577"/>
                  <a:pt x="679" y="569"/>
                  <a:pt x="684" y="562"/>
                </a:cubicBezTo>
                <a:cubicBezTo>
                  <a:pt x="633" y="532"/>
                  <a:pt x="633" y="532"/>
                  <a:pt x="633" y="532"/>
                </a:cubicBezTo>
                <a:cubicBezTo>
                  <a:pt x="630" y="530"/>
                  <a:pt x="629" y="526"/>
                  <a:pt x="631" y="523"/>
                </a:cubicBezTo>
                <a:cubicBezTo>
                  <a:pt x="633" y="520"/>
                  <a:pt x="637" y="518"/>
                  <a:pt x="640" y="520"/>
                </a:cubicBezTo>
                <a:cubicBezTo>
                  <a:pt x="691" y="550"/>
                  <a:pt x="691" y="550"/>
                  <a:pt x="691" y="550"/>
                </a:cubicBezTo>
                <a:cubicBezTo>
                  <a:pt x="719" y="498"/>
                  <a:pt x="734" y="441"/>
                  <a:pt x="736" y="382"/>
                </a:cubicBezTo>
                <a:cubicBezTo>
                  <a:pt x="677" y="382"/>
                  <a:pt x="677" y="382"/>
                  <a:pt x="677" y="382"/>
                </a:cubicBezTo>
                <a:cubicBezTo>
                  <a:pt x="673" y="382"/>
                  <a:pt x="670" y="379"/>
                  <a:pt x="670" y="375"/>
                </a:cubicBezTo>
                <a:cubicBezTo>
                  <a:pt x="670" y="371"/>
                  <a:pt x="673" y="368"/>
                  <a:pt x="677" y="368"/>
                </a:cubicBezTo>
                <a:cubicBezTo>
                  <a:pt x="736" y="368"/>
                  <a:pt x="736" y="368"/>
                  <a:pt x="736" y="368"/>
                </a:cubicBezTo>
                <a:cubicBezTo>
                  <a:pt x="735" y="308"/>
                  <a:pt x="718" y="251"/>
                  <a:pt x="691" y="201"/>
                </a:cubicBezTo>
                <a:cubicBezTo>
                  <a:pt x="640" y="230"/>
                  <a:pt x="640" y="230"/>
                  <a:pt x="640" y="230"/>
                </a:cubicBezTo>
                <a:cubicBezTo>
                  <a:pt x="639" y="231"/>
                  <a:pt x="638" y="231"/>
                  <a:pt x="637" y="231"/>
                </a:cubicBezTo>
                <a:cubicBezTo>
                  <a:pt x="634" y="231"/>
                  <a:pt x="632" y="230"/>
                  <a:pt x="631" y="228"/>
                </a:cubicBezTo>
                <a:cubicBezTo>
                  <a:pt x="629" y="224"/>
                  <a:pt x="630" y="220"/>
                  <a:pt x="633" y="218"/>
                </a:cubicBezTo>
                <a:cubicBezTo>
                  <a:pt x="684" y="189"/>
                  <a:pt x="684" y="189"/>
                  <a:pt x="684" y="189"/>
                </a:cubicBezTo>
                <a:cubicBezTo>
                  <a:pt x="653" y="139"/>
                  <a:pt x="611" y="97"/>
                  <a:pt x="561" y="66"/>
                </a:cubicBezTo>
                <a:cubicBezTo>
                  <a:pt x="532" y="117"/>
                  <a:pt x="532" y="117"/>
                  <a:pt x="532" y="117"/>
                </a:cubicBezTo>
                <a:cubicBezTo>
                  <a:pt x="531" y="119"/>
                  <a:pt x="528" y="120"/>
                  <a:pt x="526" y="120"/>
                </a:cubicBezTo>
                <a:cubicBezTo>
                  <a:pt x="525" y="120"/>
                  <a:pt x="524" y="120"/>
                  <a:pt x="523" y="119"/>
                </a:cubicBezTo>
                <a:cubicBezTo>
                  <a:pt x="519" y="118"/>
                  <a:pt x="518" y="113"/>
                  <a:pt x="520" y="110"/>
                </a:cubicBezTo>
                <a:cubicBezTo>
                  <a:pt x="549" y="59"/>
                  <a:pt x="549" y="59"/>
                  <a:pt x="549" y="59"/>
                </a:cubicBezTo>
                <a:cubicBezTo>
                  <a:pt x="499" y="32"/>
                  <a:pt x="442" y="16"/>
                  <a:pt x="382" y="14"/>
                </a:cubicBezTo>
                <a:cubicBezTo>
                  <a:pt x="382" y="73"/>
                  <a:pt x="382" y="73"/>
                  <a:pt x="382" y="73"/>
                </a:cubicBezTo>
                <a:cubicBezTo>
                  <a:pt x="382" y="77"/>
                  <a:pt x="379" y="80"/>
                  <a:pt x="375" y="80"/>
                </a:cubicBezTo>
                <a:cubicBezTo>
                  <a:pt x="371" y="80"/>
                  <a:pt x="368" y="77"/>
                  <a:pt x="368" y="73"/>
                </a:cubicBezTo>
                <a:cubicBezTo>
                  <a:pt x="368" y="14"/>
                  <a:pt x="368" y="14"/>
                  <a:pt x="368" y="14"/>
                </a:cubicBezTo>
                <a:cubicBezTo>
                  <a:pt x="307" y="16"/>
                  <a:pt x="250" y="32"/>
                  <a:pt x="201" y="59"/>
                </a:cubicBezTo>
                <a:cubicBezTo>
                  <a:pt x="230" y="110"/>
                  <a:pt x="230" y="110"/>
                  <a:pt x="230" y="110"/>
                </a:cubicBezTo>
                <a:cubicBezTo>
                  <a:pt x="232" y="113"/>
                  <a:pt x="231" y="118"/>
                  <a:pt x="227" y="119"/>
                </a:cubicBezTo>
                <a:cubicBezTo>
                  <a:pt x="226" y="120"/>
                  <a:pt x="225" y="120"/>
                  <a:pt x="224" y="120"/>
                </a:cubicBezTo>
                <a:cubicBezTo>
                  <a:pt x="221" y="120"/>
                  <a:pt x="219" y="119"/>
                  <a:pt x="218" y="117"/>
                </a:cubicBezTo>
                <a:cubicBezTo>
                  <a:pt x="189" y="66"/>
                  <a:pt x="189" y="66"/>
                  <a:pt x="189" y="66"/>
                </a:cubicBezTo>
                <a:cubicBezTo>
                  <a:pt x="139" y="97"/>
                  <a:pt x="96" y="139"/>
                  <a:pt x="66" y="189"/>
                </a:cubicBezTo>
                <a:cubicBezTo>
                  <a:pt x="117" y="218"/>
                  <a:pt x="117" y="218"/>
                  <a:pt x="117" y="218"/>
                </a:cubicBezTo>
                <a:cubicBezTo>
                  <a:pt x="120" y="220"/>
                  <a:pt x="121" y="224"/>
                  <a:pt x="119" y="228"/>
                </a:cubicBezTo>
                <a:cubicBezTo>
                  <a:pt x="118" y="230"/>
                  <a:pt x="116" y="231"/>
                  <a:pt x="113" y="231"/>
                </a:cubicBezTo>
                <a:cubicBezTo>
                  <a:pt x="112" y="231"/>
                  <a:pt x="111" y="231"/>
                  <a:pt x="110" y="230"/>
                </a:cubicBezTo>
                <a:cubicBezTo>
                  <a:pt x="59" y="201"/>
                  <a:pt x="59" y="201"/>
                  <a:pt x="59" y="201"/>
                </a:cubicBezTo>
                <a:cubicBezTo>
                  <a:pt x="32" y="251"/>
                  <a:pt x="15" y="308"/>
                  <a:pt x="14" y="368"/>
                </a:cubicBezTo>
                <a:cubicBezTo>
                  <a:pt x="73" y="368"/>
                  <a:pt x="73" y="368"/>
                  <a:pt x="73" y="368"/>
                </a:cubicBezTo>
                <a:cubicBezTo>
                  <a:pt x="76" y="368"/>
                  <a:pt x="80" y="371"/>
                  <a:pt x="80" y="375"/>
                </a:cubicBezTo>
                <a:cubicBezTo>
                  <a:pt x="80" y="379"/>
                  <a:pt x="76" y="382"/>
                  <a:pt x="73" y="382"/>
                </a:cubicBezTo>
                <a:cubicBezTo>
                  <a:pt x="14" y="382"/>
                  <a:pt x="14" y="382"/>
                  <a:pt x="14" y="382"/>
                </a:cubicBezTo>
                <a:cubicBezTo>
                  <a:pt x="15" y="441"/>
                  <a:pt x="31" y="498"/>
                  <a:pt x="59" y="550"/>
                </a:cubicBezTo>
                <a:cubicBezTo>
                  <a:pt x="110" y="520"/>
                  <a:pt x="110" y="520"/>
                  <a:pt x="110" y="520"/>
                </a:cubicBezTo>
                <a:cubicBezTo>
                  <a:pt x="113" y="518"/>
                  <a:pt x="117" y="520"/>
                  <a:pt x="119" y="523"/>
                </a:cubicBezTo>
                <a:cubicBezTo>
                  <a:pt x="121" y="526"/>
                  <a:pt x="120" y="530"/>
                  <a:pt x="117" y="532"/>
                </a:cubicBezTo>
                <a:cubicBezTo>
                  <a:pt x="66" y="562"/>
                  <a:pt x="66" y="562"/>
                  <a:pt x="66" y="562"/>
                </a:cubicBezTo>
                <a:cubicBezTo>
                  <a:pt x="71" y="569"/>
                  <a:pt x="76" y="577"/>
                  <a:pt x="81" y="584"/>
                </a:cubicBezTo>
                <a:cubicBezTo>
                  <a:pt x="83" y="587"/>
                  <a:pt x="82" y="592"/>
                  <a:pt x="79" y="594"/>
                </a:cubicBezTo>
                <a:cubicBezTo>
                  <a:pt x="76" y="596"/>
                  <a:pt x="72" y="595"/>
                  <a:pt x="69" y="592"/>
                </a:cubicBezTo>
                <a:cubicBezTo>
                  <a:pt x="63" y="583"/>
                  <a:pt x="56" y="573"/>
                  <a:pt x="51" y="563"/>
                </a:cubicBezTo>
                <a:cubicBezTo>
                  <a:pt x="51" y="563"/>
                  <a:pt x="50" y="563"/>
                  <a:pt x="50" y="563"/>
                </a:cubicBezTo>
                <a:cubicBezTo>
                  <a:pt x="50" y="562"/>
                  <a:pt x="50" y="562"/>
                  <a:pt x="50" y="562"/>
                </a:cubicBezTo>
                <a:cubicBezTo>
                  <a:pt x="17" y="505"/>
                  <a:pt x="0" y="441"/>
                  <a:pt x="0" y="375"/>
                </a:cubicBezTo>
                <a:cubicBezTo>
                  <a:pt x="0" y="307"/>
                  <a:pt x="18" y="244"/>
                  <a:pt x="50" y="189"/>
                </a:cubicBezTo>
                <a:cubicBezTo>
                  <a:pt x="50" y="189"/>
                  <a:pt x="50" y="188"/>
                  <a:pt x="50" y="188"/>
                </a:cubicBezTo>
                <a:cubicBezTo>
                  <a:pt x="51" y="187"/>
                  <a:pt x="51" y="187"/>
                  <a:pt x="51" y="187"/>
                </a:cubicBezTo>
                <a:cubicBezTo>
                  <a:pt x="84" y="131"/>
                  <a:pt x="130" y="84"/>
                  <a:pt x="186" y="51"/>
                </a:cubicBezTo>
                <a:cubicBezTo>
                  <a:pt x="187" y="51"/>
                  <a:pt x="187" y="51"/>
                  <a:pt x="187" y="51"/>
                </a:cubicBezTo>
                <a:cubicBezTo>
                  <a:pt x="188" y="50"/>
                  <a:pt x="188" y="50"/>
                  <a:pt x="189" y="50"/>
                </a:cubicBezTo>
                <a:cubicBezTo>
                  <a:pt x="244" y="18"/>
                  <a:pt x="307" y="0"/>
                  <a:pt x="375" y="0"/>
                </a:cubicBezTo>
                <a:cubicBezTo>
                  <a:pt x="443" y="0"/>
                  <a:pt x="506" y="18"/>
                  <a:pt x="561" y="50"/>
                </a:cubicBezTo>
                <a:cubicBezTo>
                  <a:pt x="562" y="50"/>
                  <a:pt x="562" y="50"/>
                  <a:pt x="562" y="51"/>
                </a:cubicBezTo>
                <a:cubicBezTo>
                  <a:pt x="563" y="51"/>
                  <a:pt x="563" y="51"/>
                  <a:pt x="564" y="51"/>
                </a:cubicBezTo>
                <a:cubicBezTo>
                  <a:pt x="619" y="84"/>
                  <a:pt x="666" y="131"/>
                  <a:pt x="699" y="187"/>
                </a:cubicBezTo>
                <a:cubicBezTo>
                  <a:pt x="699" y="187"/>
                  <a:pt x="699" y="187"/>
                  <a:pt x="700" y="188"/>
                </a:cubicBezTo>
                <a:cubicBezTo>
                  <a:pt x="700" y="188"/>
                  <a:pt x="700" y="189"/>
                  <a:pt x="700" y="189"/>
                </a:cubicBezTo>
                <a:cubicBezTo>
                  <a:pt x="732" y="244"/>
                  <a:pt x="750" y="307"/>
                  <a:pt x="750" y="375"/>
                </a:cubicBezTo>
                <a:cubicBezTo>
                  <a:pt x="750" y="441"/>
                  <a:pt x="733" y="505"/>
                  <a:pt x="700" y="562"/>
                </a:cubicBezTo>
                <a:cubicBezTo>
                  <a:pt x="700" y="562"/>
                  <a:pt x="700" y="562"/>
                  <a:pt x="700" y="563"/>
                </a:cubicBezTo>
                <a:close/>
                <a:moveTo>
                  <a:pt x="533" y="560"/>
                </a:moveTo>
                <a:cubicBezTo>
                  <a:pt x="533" y="636"/>
                  <a:pt x="533" y="636"/>
                  <a:pt x="533" y="636"/>
                </a:cubicBezTo>
                <a:cubicBezTo>
                  <a:pt x="533" y="640"/>
                  <a:pt x="530" y="643"/>
                  <a:pt x="526" y="643"/>
                </a:cubicBezTo>
                <a:cubicBezTo>
                  <a:pt x="224" y="643"/>
                  <a:pt x="224" y="643"/>
                  <a:pt x="224" y="643"/>
                </a:cubicBezTo>
                <a:cubicBezTo>
                  <a:pt x="220" y="643"/>
                  <a:pt x="217" y="640"/>
                  <a:pt x="217" y="636"/>
                </a:cubicBezTo>
                <a:cubicBezTo>
                  <a:pt x="217" y="560"/>
                  <a:pt x="217" y="560"/>
                  <a:pt x="217" y="560"/>
                </a:cubicBezTo>
                <a:cubicBezTo>
                  <a:pt x="217" y="556"/>
                  <a:pt x="220" y="553"/>
                  <a:pt x="224" y="553"/>
                </a:cubicBezTo>
                <a:cubicBezTo>
                  <a:pt x="526" y="553"/>
                  <a:pt x="526" y="553"/>
                  <a:pt x="526" y="553"/>
                </a:cubicBezTo>
                <a:cubicBezTo>
                  <a:pt x="530" y="553"/>
                  <a:pt x="533" y="556"/>
                  <a:pt x="533" y="560"/>
                </a:cubicBezTo>
                <a:close/>
                <a:moveTo>
                  <a:pt x="519" y="567"/>
                </a:moveTo>
                <a:cubicBezTo>
                  <a:pt x="231" y="567"/>
                  <a:pt x="231" y="567"/>
                  <a:pt x="231" y="567"/>
                </a:cubicBezTo>
                <a:cubicBezTo>
                  <a:pt x="231" y="629"/>
                  <a:pt x="231" y="629"/>
                  <a:pt x="231" y="629"/>
                </a:cubicBezTo>
                <a:cubicBezTo>
                  <a:pt x="519" y="629"/>
                  <a:pt x="519" y="629"/>
                  <a:pt x="519" y="629"/>
                </a:cubicBezTo>
                <a:lnTo>
                  <a:pt x="519" y="567"/>
                </a:lnTo>
                <a:close/>
                <a:moveTo>
                  <a:pt x="579" y="257"/>
                </a:moveTo>
                <a:cubicBezTo>
                  <a:pt x="581" y="261"/>
                  <a:pt x="580" y="265"/>
                  <a:pt x="577" y="267"/>
                </a:cubicBezTo>
                <a:cubicBezTo>
                  <a:pt x="442" y="344"/>
                  <a:pt x="442" y="344"/>
                  <a:pt x="442" y="344"/>
                </a:cubicBezTo>
                <a:cubicBezTo>
                  <a:pt x="447" y="354"/>
                  <a:pt x="449" y="364"/>
                  <a:pt x="449" y="375"/>
                </a:cubicBezTo>
                <a:cubicBezTo>
                  <a:pt x="449" y="416"/>
                  <a:pt x="416" y="449"/>
                  <a:pt x="375" y="449"/>
                </a:cubicBezTo>
                <a:cubicBezTo>
                  <a:pt x="334" y="449"/>
                  <a:pt x="301" y="416"/>
                  <a:pt x="301" y="375"/>
                </a:cubicBezTo>
                <a:cubicBezTo>
                  <a:pt x="301" y="334"/>
                  <a:pt x="334" y="301"/>
                  <a:pt x="375" y="301"/>
                </a:cubicBezTo>
                <a:cubicBezTo>
                  <a:pt x="400" y="301"/>
                  <a:pt x="422" y="313"/>
                  <a:pt x="435" y="332"/>
                </a:cubicBezTo>
                <a:cubicBezTo>
                  <a:pt x="570" y="255"/>
                  <a:pt x="570" y="255"/>
                  <a:pt x="570" y="255"/>
                </a:cubicBezTo>
                <a:cubicBezTo>
                  <a:pt x="573" y="253"/>
                  <a:pt x="577" y="254"/>
                  <a:pt x="579" y="257"/>
                </a:cubicBezTo>
                <a:close/>
                <a:moveTo>
                  <a:pt x="435" y="375"/>
                </a:moveTo>
                <a:cubicBezTo>
                  <a:pt x="435" y="342"/>
                  <a:pt x="408" y="315"/>
                  <a:pt x="375" y="315"/>
                </a:cubicBezTo>
                <a:cubicBezTo>
                  <a:pt x="342" y="315"/>
                  <a:pt x="315" y="342"/>
                  <a:pt x="315" y="375"/>
                </a:cubicBezTo>
                <a:cubicBezTo>
                  <a:pt x="315" y="408"/>
                  <a:pt x="342" y="435"/>
                  <a:pt x="375" y="435"/>
                </a:cubicBezTo>
                <a:cubicBezTo>
                  <a:pt x="408" y="435"/>
                  <a:pt x="435" y="408"/>
                  <a:pt x="435" y="3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07719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56A3E74-B0BD-4356-B551-63B456D72232}"/>
              </a:ext>
            </a:extLst>
          </p:cNvPr>
          <p:cNvSpPr>
            <a:spLocks noGrp="1"/>
          </p:cNvSpPr>
          <p:nvPr>
            <p:ph type="title"/>
          </p:nvPr>
        </p:nvSpPr>
        <p:spPr>
          <a:xfrm>
            <a:off x="838200" y="187200"/>
            <a:ext cx="10515600" cy="1325563"/>
          </a:xfrm>
        </p:spPr>
        <p:txBody>
          <a:bodyPr>
            <a:normAutofit/>
          </a:bodyPr>
          <a:lstStyle/>
          <a:p>
            <a:r>
              <a:rPr lang="en-US" sz="3600" dirty="0"/>
              <a:t>Who are we?</a:t>
            </a:r>
            <a:endParaRPr lang="nb-NO" sz="3600" dirty="0"/>
          </a:p>
        </p:txBody>
      </p:sp>
      <p:sp>
        <p:nvSpPr>
          <p:cNvPr id="7" name="TekstSylinder 6">
            <a:extLst>
              <a:ext uri="{FF2B5EF4-FFF2-40B4-BE49-F238E27FC236}">
                <a16:creationId xmlns:a16="http://schemas.microsoft.com/office/drawing/2014/main" id="{09718816-260A-476F-841D-B50FC96B824E}"/>
              </a:ext>
            </a:extLst>
          </p:cNvPr>
          <p:cNvSpPr txBox="1"/>
          <p:nvPr/>
        </p:nvSpPr>
        <p:spPr>
          <a:xfrm>
            <a:off x="535781" y="1495271"/>
            <a:ext cx="5122069" cy="3170099"/>
          </a:xfrm>
          <a:prstGeom prst="rect">
            <a:avLst/>
          </a:prstGeom>
          <a:solidFill>
            <a:srgbClr val="39393B">
              <a:alpha val="10196"/>
            </a:srgbClr>
          </a:solidFill>
          <a:ln w="19050">
            <a:noFill/>
          </a:ln>
        </p:spPr>
        <p:txBody>
          <a:bodyPr wrap="square" rtlCol="0">
            <a:spAutoFit/>
          </a:bodyPr>
          <a:lstStyle/>
          <a:p>
            <a:r>
              <a:rPr lang="nb-NO" dirty="0"/>
              <a:t>		      Lillian van Cuilenborg</a:t>
            </a:r>
          </a:p>
          <a:p>
            <a:r>
              <a:rPr lang="nb-NO" sz="1400" dirty="0"/>
              <a:t>		        Master in </a:t>
            </a:r>
            <a:r>
              <a:rPr lang="nb-NO" sz="1400" dirty="0" err="1"/>
              <a:t>Marketing</a:t>
            </a:r>
            <a:r>
              <a:rPr lang="nb-NO" sz="1400" dirty="0"/>
              <a:t> Management</a:t>
            </a:r>
          </a:p>
          <a:p>
            <a:endParaRPr lang="nb-NO" sz="1400" dirty="0"/>
          </a:p>
          <a:p>
            <a:endParaRPr lang="nb-NO" sz="1400" dirty="0"/>
          </a:p>
          <a:p>
            <a:endParaRPr lang="nb-NO" sz="1400" dirty="0"/>
          </a:p>
          <a:p>
            <a:endParaRPr lang="nb-NO" sz="1400" dirty="0"/>
          </a:p>
          <a:p>
            <a:r>
              <a:rPr lang="nb-NO" sz="1400" dirty="0"/>
              <a:t>Forretningsutvikler som er genuint opptatt av mulighetsrommet som teknologi skaper for gode kundeopplevelser. </a:t>
            </a:r>
          </a:p>
          <a:p>
            <a:r>
              <a:rPr lang="nb-NO" sz="1400" dirty="0"/>
              <a:t>Prosjektledererfaring av kryssfunksjonelle team. Dedikert tro på bruk av servicedesign og agil arbeidsmetodikk. Relasjons- og nettverksbygger på tvers av fagområder og hierarkier. Bred erfaring med presentasjon og innsalg ovenfor ulike nivåer av beslutningstakere. Er i tillegg kreativ og visuell av natur. Er uredd og ansvarlig selv i ukjent terreng.</a:t>
            </a:r>
          </a:p>
        </p:txBody>
      </p:sp>
      <p:sp>
        <p:nvSpPr>
          <p:cNvPr id="9" name="TekstSylinder 8">
            <a:extLst>
              <a:ext uri="{FF2B5EF4-FFF2-40B4-BE49-F238E27FC236}">
                <a16:creationId xmlns:a16="http://schemas.microsoft.com/office/drawing/2014/main" id="{2E199028-CEFE-4477-9879-EBF5304C5408}"/>
              </a:ext>
            </a:extLst>
          </p:cNvPr>
          <p:cNvSpPr txBox="1"/>
          <p:nvPr/>
        </p:nvSpPr>
        <p:spPr>
          <a:xfrm>
            <a:off x="1824037" y="4864429"/>
            <a:ext cx="8543925" cy="1231106"/>
          </a:xfrm>
          <a:prstGeom prst="rect">
            <a:avLst/>
          </a:prstGeom>
          <a:solidFill>
            <a:srgbClr val="39393B">
              <a:alpha val="10000"/>
            </a:srgbClr>
          </a:solidFill>
          <a:ln w="19050">
            <a:noFill/>
          </a:ln>
        </p:spPr>
        <p:txBody>
          <a:bodyPr wrap="square" rtlCol="0">
            <a:spAutoFit/>
          </a:bodyPr>
          <a:lstStyle/>
          <a:p>
            <a:pPr algn="ctr"/>
            <a:r>
              <a:rPr lang="nb-NO" dirty="0"/>
              <a:t>Guro Aurtande – Vårt nye teammedlem</a:t>
            </a:r>
          </a:p>
          <a:p>
            <a:r>
              <a:rPr lang="nb-NO" sz="1400" dirty="0"/>
              <a:t>Guro onboardes til teamet i disse dager. Hun tilfører oss sterkt etterlengtet juridisk kompetanse. </a:t>
            </a:r>
          </a:p>
          <a:p>
            <a:r>
              <a:rPr lang="en-US" sz="1400" dirty="0"/>
              <a:t>G</a:t>
            </a:r>
            <a:r>
              <a:rPr lang="nb-NO" sz="1400" dirty="0"/>
              <a:t>uro vil hjelpe oss å gå opp alle juridiske irrganger og vil sikre at vi holder oss på riktig side av det nye GDPR-regelverket samt eksisterende lover og regler.</a:t>
            </a:r>
          </a:p>
          <a:p>
            <a:endParaRPr lang="nb-NO" sz="1400" dirty="0"/>
          </a:p>
        </p:txBody>
      </p:sp>
      <p:pic>
        <p:nvPicPr>
          <p:cNvPr id="6" name="Plassholder for innhold 5">
            <a:extLst>
              <a:ext uri="{FF2B5EF4-FFF2-40B4-BE49-F238E27FC236}">
                <a16:creationId xmlns:a16="http://schemas.microsoft.com/office/drawing/2014/main" id="{FC1045E8-F74D-4D65-8CCC-89E2F73466B4}"/>
              </a:ext>
            </a:extLst>
          </p:cNvPr>
          <p:cNvPicPr>
            <a:picLocks noGrp="1" noChangeAspect="1"/>
          </p:cNvPicPr>
          <p:nvPr>
            <p:ph idx="1"/>
          </p:nvPr>
        </p:nvPicPr>
        <p:blipFill>
          <a:blip r:embed="rId3"/>
          <a:stretch>
            <a:fillRect/>
          </a:stretch>
        </p:blipFill>
        <p:spPr>
          <a:xfrm>
            <a:off x="380999" y="1250686"/>
            <a:ext cx="2183606" cy="1451566"/>
          </a:xfrm>
          <a:prstGeom prst="rect">
            <a:avLst/>
          </a:prstGeom>
          <a:effectLst>
            <a:outerShdw blurRad="50800" dist="50800" dir="5400000" algn="ctr" rotWithShape="0">
              <a:srgbClr val="DC0000"/>
            </a:outerShdw>
          </a:effectLst>
        </p:spPr>
      </p:pic>
      <p:sp>
        <p:nvSpPr>
          <p:cNvPr id="11" name="TekstSylinder 10">
            <a:extLst>
              <a:ext uri="{FF2B5EF4-FFF2-40B4-BE49-F238E27FC236}">
                <a16:creationId xmlns:a16="http://schemas.microsoft.com/office/drawing/2014/main" id="{8E7222D4-9C7A-4379-BC30-4EF7F800EF79}"/>
              </a:ext>
            </a:extLst>
          </p:cNvPr>
          <p:cNvSpPr txBox="1"/>
          <p:nvPr/>
        </p:nvSpPr>
        <p:spPr>
          <a:xfrm>
            <a:off x="6348413" y="1495271"/>
            <a:ext cx="5122069" cy="3170099"/>
          </a:xfrm>
          <a:prstGeom prst="rect">
            <a:avLst/>
          </a:prstGeom>
          <a:solidFill>
            <a:srgbClr val="39393B">
              <a:alpha val="10196"/>
            </a:srgbClr>
          </a:solidFill>
          <a:ln w="19050">
            <a:noFill/>
          </a:ln>
        </p:spPr>
        <p:txBody>
          <a:bodyPr wrap="square" rtlCol="0">
            <a:spAutoFit/>
          </a:bodyPr>
          <a:lstStyle/>
          <a:p>
            <a:r>
              <a:rPr lang="nb-NO" dirty="0"/>
              <a:t>		      Kathleen Meling</a:t>
            </a:r>
          </a:p>
          <a:p>
            <a:r>
              <a:rPr lang="nb-NO" sz="1400" dirty="0"/>
              <a:t>	               	        Sivilingeniør – </a:t>
            </a:r>
          </a:p>
          <a:p>
            <a:r>
              <a:rPr lang="nb-NO" sz="1400" dirty="0"/>
              <a:t>		        Datateknikk og teknisk kybernetikk </a:t>
            </a:r>
          </a:p>
          <a:p>
            <a:endParaRPr lang="nb-NO" sz="1400" dirty="0"/>
          </a:p>
          <a:p>
            <a:endParaRPr lang="nb-NO" sz="1400" dirty="0"/>
          </a:p>
          <a:p>
            <a:endParaRPr lang="nb-NO" sz="1400" dirty="0"/>
          </a:p>
          <a:p>
            <a:r>
              <a:rPr lang="nb-NO" sz="1400" dirty="0"/>
              <a:t>Prosjektleder med IT-bakgrunn som elsker å drive frem nye initiativ. </a:t>
            </a:r>
          </a:p>
          <a:p>
            <a:r>
              <a:rPr lang="nb-NO" sz="1400" dirty="0"/>
              <a:t>Har mange års erfaring med ledelse av team og prosjektgrupper med gode resultat. Er opptatt av teknologi og hva den kan gjøre for å forenkle menneskers hverdag. Liker å jobbe etter agile metoder, og er den som lager struktur i kaoset. Er målrettet og utholdende - gir ikke opp før målet er nådd. </a:t>
            </a:r>
          </a:p>
          <a:p>
            <a:endParaRPr lang="nb-NO" sz="1400" dirty="0"/>
          </a:p>
          <a:p>
            <a:endParaRPr lang="nb-NO" sz="1400" dirty="0"/>
          </a:p>
        </p:txBody>
      </p:sp>
      <p:pic>
        <p:nvPicPr>
          <p:cNvPr id="8" name="Plassholder for innhold 5">
            <a:extLst>
              <a:ext uri="{FF2B5EF4-FFF2-40B4-BE49-F238E27FC236}">
                <a16:creationId xmlns:a16="http://schemas.microsoft.com/office/drawing/2014/main" id="{73F73C67-A138-4973-B4F5-EEE8A60B5C2D}"/>
              </a:ext>
            </a:extLst>
          </p:cNvPr>
          <p:cNvPicPr>
            <a:picLocks/>
          </p:cNvPicPr>
          <p:nvPr/>
        </p:nvPicPr>
        <p:blipFill rotWithShape="1">
          <a:blip r:embed="rId4">
            <a:extLst>
              <a:ext uri="{28A0092B-C50C-407E-A947-70E740481C1C}">
                <a14:useLocalDpi xmlns:a14="http://schemas.microsoft.com/office/drawing/2010/main" val="0"/>
              </a:ext>
            </a:extLst>
          </a:blip>
          <a:srcRect l="-543" r="543"/>
          <a:stretch/>
        </p:blipFill>
        <p:spPr>
          <a:xfrm>
            <a:off x="6115050" y="1250686"/>
            <a:ext cx="1974149" cy="1451566"/>
          </a:xfrm>
          <a:prstGeom prst="rect">
            <a:avLst/>
          </a:prstGeom>
          <a:effectLst>
            <a:outerShdw blurRad="50800" dist="50800" dir="5400000" algn="ctr" rotWithShape="0">
              <a:srgbClr val="DC0000"/>
            </a:outerShdw>
          </a:effectLst>
        </p:spPr>
      </p:pic>
      <p:sp>
        <p:nvSpPr>
          <p:cNvPr id="3" name="Rectangle 2">
            <a:extLst>
              <a:ext uri="{FF2B5EF4-FFF2-40B4-BE49-F238E27FC236}">
                <a16:creationId xmlns:a16="http://schemas.microsoft.com/office/drawing/2014/main" id="{30CCB76C-1079-467A-B8AC-58388EF04BCB}"/>
              </a:ext>
            </a:extLst>
          </p:cNvPr>
          <p:cNvSpPr/>
          <p:nvPr/>
        </p:nvSpPr>
        <p:spPr>
          <a:xfrm>
            <a:off x="1824037" y="6122171"/>
            <a:ext cx="8543925" cy="45719"/>
          </a:xfrm>
          <a:prstGeom prst="rect">
            <a:avLst/>
          </a:prstGeom>
          <a:solidFill>
            <a:srgbClr val="D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TekstSylinder 3">
            <a:extLst>
              <a:ext uri="{FF2B5EF4-FFF2-40B4-BE49-F238E27FC236}">
                <a16:creationId xmlns:a16="http://schemas.microsoft.com/office/drawing/2014/main" id="{155393B4-F7A0-41F1-8C18-3ADC373D6B1E}"/>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326966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ABB66-DE97-4E9C-9836-032B1A08B886}"/>
              </a:ext>
            </a:extLst>
          </p:cNvPr>
          <p:cNvSpPr>
            <a:spLocks noGrp="1"/>
          </p:cNvSpPr>
          <p:nvPr>
            <p:ph type="title"/>
          </p:nvPr>
        </p:nvSpPr>
        <p:spPr>
          <a:xfrm>
            <a:off x="838200" y="187200"/>
            <a:ext cx="5114640" cy="1325563"/>
          </a:xfrm>
        </p:spPr>
        <p:txBody>
          <a:bodyPr>
            <a:normAutofit/>
          </a:bodyPr>
          <a:lstStyle/>
          <a:p>
            <a:r>
              <a:rPr lang="en-US" sz="3600" dirty="0" err="1"/>
              <a:t>Mecu</a:t>
            </a:r>
            <a:r>
              <a:rPr lang="en-US" sz="3600" dirty="0"/>
              <a:t> in numbers</a:t>
            </a:r>
          </a:p>
        </p:txBody>
      </p:sp>
      <p:sp>
        <p:nvSpPr>
          <p:cNvPr id="178" name="TekstSylinder 3">
            <a:extLst>
              <a:ext uri="{FF2B5EF4-FFF2-40B4-BE49-F238E27FC236}">
                <a16:creationId xmlns:a16="http://schemas.microsoft.com/office/drawing/2014/main" id="{801B6875-2B3A-4E31-8D5D-8E64E44F7288}"/>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2644306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ABB66-DE97-4E9C-9836-032B1A08B886}"/>
              </a:ext>
            </a:extLst>
          </p:cNvPr>
          <p:cNvSpPr>
            <a:spLocks noGrp="1"/>
          </p:cNvSpPr>
          <p:nvPr>
            <p:ph type="title"/>
          </p:nvPr>
        </p:nvSpPr>
        <p:spPr>
          <a:xfrm>
            <a:off x="838200" y="187200"/>
            <a:ext cx="5114640" cy="1325563"/>
          </a:xfrm>
        </p:spPr>
        <p:txBody>
          <a:bodyPr>
            <a:normAutofit/>
          </a:bodyPr>
          <a:lstStyle/>
          <a:p>
            <a:r>
              <a:rPr lang="en-US" sz="3600" dirty="0"/>
              <a:t>Q&amp;A</a:t>
            </a:r>
          </a:p>
        </p:txBody>
      </p:sp>
      <p:sp>
        <p:nvSpPr>
          <p:cNvPr id="178" name="TekstSylinder 3">
            <a:extLst>
              <a:ext uri="{FF2B5EF4-FFF2-40B4-BE49-F238E27FC236}">
                <a16:creationId xmlns:a16="http://schemas.microsoft.com/office/drawing/2014/main" id="{801B6875-2B3A-4E31-8D5D-8E64E44F7288}"/>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531958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257349-EE57-497A-AF5C-6722C21A6EA0}"/>
              </a:ext>
            </a:extLst>
          </p:cNvPr>
          <p:cNvSpPr>
            <a:spLocks noGrp="1"/>
          </p:cNvSpPr>
          <p:nvPr>
            <p:ph type="title"/>
          </p:nvPr>
        </p:nvSpPr>
        <p:spPr>
          <a:xfrm>
            <a:off x="838200" y="187200"/>
            <a:ext cx="10515600" cy="1325563"/>
          </a:xfrm>
        </p:spPr>
        <p:txBody>
          <a:bodyPr>
            <a:normAutofit/>
          </a:bodyPr>
          <a:lstStyle/>
          <a:p>
            <a:r>
              <a:rPr lang="en-US" sz="3600" dirty="0"/>
              <a:t>Elevator pitch</a:t>
            </a:r>
            <a:endParaRPr lang="nb-NO" sz="3600" dirty="0"/>
          </a:p>
        </p:txBody>
      </p:sp>
      <p:sp>
        <p:nvSpPr>
          <p:cNvPr id="7" name="Freeform 6">
            <a:extLst>
              <a:ext uri="{FF2B5EF4-FFF2-40B4-BE49-F238E27FC236}">
                <a16:creationId xmlns:a16="http://schemas.microsoft.com/office/drawing/2014/main" id="{38CC3CFF-E6BC-4C7C-997A-44BEBAAAB3B0}"/>
              </a:ext>
            </a:extLst>
          </p:cNvPr>
          <p:cNvSpPr>
            <a:spLocks/>
          </p:cNvSpPr>
          <p:nvPr/>
        </p:nvSpPr>
        <p:spPr bwMode="auto">
          <a:xfrm rot="547283">
            <a:off x="2202259" y="1478254"/>
            <a:ext cx="2833672" cy="2857372"/>
          </a:xfrm>
          <a:custGeom>
            <a:avLst/>
            <a:gdLst>
              <a:gd name="T0" fmla="*/ 340 w 423"/>
              <a:gd name="T1" fmla="*/ 339 h 419"/>
              <a:gd name="T2" fmla="*/ 423 w 423"/>
              <a:gd name="T3" fmla="*/ 182 h 419"/>
              <a:gd name="T4" fmla="*/ 210 w 423"/>
              <a:gd name="T5" fmla="*/ 10 h 419"/>
              <a:gd name="T6" fmla="*/ 0 w 423"/>
              <a:gd name="T7" fmla="*/ 197 h 419"/>
              <a:gd name="T8" fmla="*/ 210 w 423"/>
              <a:gd name="T9" fmla="*/ 384 h 419"/>
              <a:gd name="T10" fmla="*/ 262 w 423"/>
              <a:gd name="T11" fmla="*/ 377 h 419"/>
              <a:gd name="T12" fmla="*/ 382 w 423"/>
              <a:gd name="T13" fmla="*/ 419 h 419"/>
              <a:gd name="T14" fmla="*/ 340 w 423"/>
              <a:gd name="T15" fmla="*/ 33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19">
                <a:moveTo>
                  <a:pt x="340" y="339"/>
                </a:moveTo>
                <a:cubicBezTo>
                  <a:pt x="390" y="300"/>
                  <a:pt x="423" y="242"/>
                  <a:pt x="423" y="182"/>
                </a:cubicBezTo>
                <a:cubicBezTo>
                  <a:pt x="423" y="79"/>
                  <a:pt x="332" y="0"/>
                  <a:pt x="210" y="10"/>
                </a:cubicBezTo>
                <a:cubicBezTo>
                  <a:pt x="95" y="20"/>
                  <a:pt x="0" y="94"/>
                  <a:pt x="0" y="197"/>
                </a:cubicBezTo>
                <a:cubicBezTo>
                  <a:pt x="0" y="300"/>
                  <a:pt x="94" y="384"/>
                  <a:pt x="210" y="384"/>
                </a:cubicBezTo>
                <a:cubicBezTo>
                  <a:pt x="228" y="384"/>
                  <a:pt x="245" y="381"/>
                  <a:pt x="262" y="377"/>
                </a:cubicBezTo>
                <a:cubicBezTo>
                  <a:pt x="291" y="391"/>
                  <a:pt x="337" y="409"/>
                  <a:pt x="382" y="419"/>
                </a:cubicBezTo>
                <a:cubicBezTo>
                  <a:pt x="363" y="400"/>
                  <a:pt x="350" y="370"/>
                  <a:pt x="340" y="339"/>
                </a:cubicBezTo>
                <a:close/>
              </a:path>
            </a:pathLst>
          </a:custGeom>
          <a:gradFill flip="none" rotWithShape="1">
            <a:gsLst>
              <a:gs pos="0">
                <a:srgbClr val="EA0000">
                  <a:alpha val="74902"/>
                </a:srgbClr>
              </a:gs>
              <a:gs pos="100000">
                <a:srgbClr val="EA0038"/>
              </a:gs>
            </a:gsLst>
            <a:path path="circle">
              <a:fillToRect l="50000" t="50000" r="50000" b="50000"/>
            </a:path>
            <a:tileRect/>
          </a:gra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8" name="Freeform 7">
            <a:extLst>
              <a:ext uri="{FF2B5EF4-FFF2-40B4-BE49-F238E27FC236}">
                <a16:creationId xmlns:a16="http://schemas.microsoft.com/office/drawing/2014/main" id="{9645B10B-066A-4C89-95FC-5BB97A8FD1AE}"/>
              </a:ext>
            </a:extLst>
          </p:cNvPr>
          <p:cNvSpPr>
            <a:spLocks/>
          </p:cNvSpPr>
          <p:nvPr/>
        </p:nvSpPr>
        <p:spPr bwMode="auto">
          <a:xfrm rot="585448">
            <a:off x="4752561" y="1368613"/>
            <a:ext cx="2885410" cy="2750173"/>
          </a:xfrm>
          <a:custGeom>
            <a:avLst/>
            <a:gdLst>
              <a:gd name="T0" fmla="*/ 348 w 412"/>
              <a:gd name="T1" fmla="*/ 332 h 418"/>
              <a:gd name="T2" fmla="*/ 407 w 412"/>
              <a:gd name="T3" fmla="*/ 180 h 418"/>
              <a:gd name="T4" fmla="*/ 205 w 412"/>
              <a:gd name="T5" fmla="*/ 10 h 418"/>
              <a:gd name="T6" fmla="*/ 0 w 412"/>
              <a:gd name="T7" fmla="*/ 201 h 418"/>
              <a:gd name="T8" fmla="*/ 205 w 412"/>
              <a:gd name="T9" fmla="*/ 392 h 418"/>
              <a:gd name="T10" fmla="*/ 288 w 412"/>
              <a:gd name="T11" fmla="*/ 370 h 418"/>
              <a:gd name="T12" fmla="*/ 384 w 412"/>
              <a:gd name="T13" fmla="*/ 418 h 418"/>
              <a:gd name="T14" fmla="*/ 348 w 412"/>
              <a:gd name="T15" fmla="*/ 332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18">
                <a:moveTo>
                  <a:pt x="348" y="332"/>
                </a:moveTo>
                <a:cubicBezTo>
                  <a:pt x="392" y="291"/>
                  <a:pt x="412" y="236"/>
                  <a:pt x="407" y="180"/>
                </a:cubicBezTo>
                <a:cubicBezTo>
                  <a:pt x="398" y="90"/>
                  <a:pt x="337" y="21"/>
                  <a:pt x="205" y="10"/>
                </a:cubicBezTo>
                <a:cubicBezTo>
                  <a:pt x="82" y="0"/>
                  <a:pt x="0" y="96"/>
                  <a:pt x="0" y="201"/>
                </a:cubicBezTo>
                <a:cubicBezTo>
                  <a:pt x="0" y="307"/>
                  <a:pt x="93" y="405"/>
                  <a:pt x="205" y="392"/>
                </a:cubicBezTo>
                <a:cubicBezTo>
                  <a:pt x="236" y="389"/>
                  <a:pt x="264" y="381"/>
                  <a:pt x="288" y="370"/>
                </a:cubicBezTo>
                <a:cubicBezTo>
                  <a:pt x="318" y="390"/>
                  <a:pt x="356" y="412"/>
                  <a:pt x="384" y="418"/>
                </a:cubicBezTo>
                <a:cubicBezTo>
                  <a:pt x="365" y="399"/>
                  <a:pt x="354" y="363"/>
                  <a:pt x="348" y="332"/>
                </a:cubicBezTo>
                <a:close/>
              </a:path>
            </a:pathLst>
          </a:custGeom>
          <a:gradFill flip="none" rotWithShape="1">
            <a:gsLst>
              <a:gs pos="0">
                <a:srgbClr val="F70000">
                  <a:alpha val="75000"/>
                </a:srgbClr>
              </a:gs>
              <a:gs pos="100000">
                <a:srgbClr val="F70000">
                  <a:alpha val="95000"/>
                </a:srgbClr>
              </a:gs>
            </a:gsLst>
            <a:path path="circle">
              <a:fillToRect l="50000" t="50000" r="50000" b="50000"/>
            </a:path>
            <a:tileRect/>
          </a:gra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9" name="Freeform 8">
            <a:extLst>
              <a:ext uri="{FF2B5EF4-FFF2-40B4-BE49-F238E27FC236}">
                <a16:creationId xmlns:a16="http://schemas.microsoft.com/office/drawing/2014/main" id="{93E98487-2550-4C14-82C4-4B01AA5B1EA0}"/>
              </a:ext>
            </a:extLst>
          </p:cNvPr>
          <p:cNvSpPr>
            <a:spLocks/>
          </p:cNvSpPr>
          <p:nvPr/>
        </p:nvSpPr>
        <p:spPr bwMode="auto">
          <a:xfrm rot="21064990" flipH="1">
            <a:off x="7333970" y="1664600"/>
            <a:ext cx="3145901" cy="2730235"/>
          </a:xfrm>
          <a:custGeom>
            <a:avLst/>
            <a:gdLst>
              <a:gd name="T0" fmla="*/ 428 w 428"/>
              <a:gd name="T1" fmla="*/ 205 h 495"/>
              <a:gd name="T2" fmla="*/ 213 w 428"/>
              <a:gd name="T3" fmla="*/ 12 h 495"/>
              <a:gd name="T4" fmla="*/ 0 w 428"/>
              <a:gd name="T5" fmla="*/ 211 h 495"/>
              <a:gd name="T6" fmla="*/ 213 w 428"/>
              <a:gd name="T7" fmla="*/ 410 h 495"/>
              <a:gd name="T8" fmla="*/ 213 w 428"/>
              <a:gd name="T9" fmla="*/ 410 h 495"/>
              <a:gd name="T10" fmla="*/ 280 w 428"/>
              <a:gd name="T11" fmla="*/ 495 h 495"/>
              <a:gd name="T12" fmla="*/ 282 w 428"/>
              <a:gd name="T13" fmla="*/ 397 h 495"/>
              <a:gd name="T14" fmla="*/ 428 w 428"/>
              <a:gd name="T15" fmla="*/ 205 h 4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8" h="495">
                <a:moveTo>
                  <a:pt x="428" y="205"/>
                </a:moveTo>
                <a:cubicBezTo>
                  <a:pt x="428" y="95"/>
                  <a:pt x="368" y="28"/>
                  <a:pt x="213" y="12"/>
                </a:cubicBezTo>
                <a:cubicBezTo>
                  <a:pt x="96" y="0"/>
                  <a:pt x="0" y="101"/>
                  <a:pt x="0" y="211"/>
                </a:cubicBezTo>
                <a:cubicBezTo>
                  <a:pt x="0" y="321"/>
                  <a:pt x="96" y="420"/>
                  <a:pt x="213" y="410"/>
                </a:cubicBezTo>
                <a:cubicBezTo>
                  <a:pt x="213" y="410"/>
                  <a:pt x="213" y="410"/>
                  <a:pt x="213" y="410"/>
                </a:cubicBezTo>
                <a:cubicBezTo>
                  <a:pt x="233" y="444"/>
                  <a:pt x="256" y="475"/>
                  <a:pt x="280" y="495"/>
                </a:cubicBezTo>
                <a:cubicBezTo>
                  <a:pt x="277" y="464"/>
                  <a:pt x="277" y="433"/>
                  <a:pt x="282" y="397"/>
                </a:cubicBezTo>
                <a:cubicBezTo>
                  <a:pt x="378" y="368"/>
                  <a:pt x="428" y="296"/>
                  <a:pt x="428" y="205"/>
                </a:cubicBezTo>
                <a:close/>
              </a:path>
            </a:pathLst>
          </a:custGeom>
          <a:solidFill>
            <a:srgbClr val="DC0000">
              <a:alpha val="75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10" name="TextBox 9">
            <a:extLst>
              <a:ext uri="{FF2B5EF4-FFF2-40B4-BE49-F238E27FC236}">
                <a16:creationId xmlns:a16="http://schemas.microsoft.com/office/drawing/2014/main" id="{3B096142-9434-4183-AE63-6F920F51C5CB}"/>
              </a:ext>
            </a:extLst>
          </p:cNvPr>
          <p:cNvSpPr txBox="1"/>
          <p:nvPr/>
        </p:nvSpPr>
        <p:spPr>
          <a:xfrm>
            <a:off x="5190219" y="1897286"/>
            <a:ext cx="2011127" cy="1569660"/>
          </a:xfrm>
          <a:prstGeom prst="rect">
            <a:avLst/>
          </a:prstGeom>
          <a:noFill/>
        </p:spPr>
        <p:txBody>
          <a:bodyPr wrap="square" rtlCol="0">
            <a:spAutoFit/>
          </a:bodyPr>
          <a:lstStyle/>
          <a:p>
            <a:r>
              <a:rPr lang="nb-NO" sz="1600" i="1" dirty="0">
                <a:solidFill>
                  <a:schemeClr val="bg1"/>
                </a:solidFill>
              </a:rPr>
              <a:t>«</a:t>
            </a:r>
            <a:r>
              <a:rPr lang="nb-NO" sz="1600" dirty="0">
                <a:solidFill>
                  <a:schemeClr val="bg1"/>
                </a:solidFill>
              </a:rPr>
              <a:t>HelpKit solves challenges by handling economical and practical paperwork and other challenges»</a:t>
            </a:r>
            <a:endParaRPr lang="en-US" sz="1467" dirty="0">
              <a:solidFill>
                <a:schemeClr val="bg1"/>
              </a:solidFill>
              <a:latin typeface="Open Sans Light"/>
            </a:endParaRPr>
          </a:p>
        </p:txBody>
      </p:sp>
      <p:sp>
        <p:nvSpPr>
          <p:cNvPr id="11" name="TextBox 10">
            <a:extLst>
              <a:ext uri="{FF2B5EF4-FFF2-40B4-BE49-F238E27FC236}">
                <a16:creationId xmlns:a16="http://schemas.microsoft.com/office/drawing/2014/main" id="{AA5E39E9-1B7E-4053-B3C3-F5C38E03D3B0}"/>
              </a:ext>
            </a:extLst>
          </p:cNvPr>
          <p:cNvSpPr txBox="1"/>
          <p:nvPr/>
        </p:nvSpPr>
        <p:spPr>
          <a:xfrm>
            <a:off x="2418949" y="2520920"/>
            <a:ext cx="2317305" cy="1056764"/>
          </a:xfrm>
          <a:prstGeom prst="rect">
            <a:avLst/>
          </a:prstGeom>
          <a:noFill/>
        </p:spPr>
        <p:txBody>
          <a:bodyPr wrap="square" rtlCol="0">
            <a:spAutoFit/>
          </a:bodyPr>
          <a:lstStyle/>
          <a:p>
            <a:r>
              <a:rPr lang="nb-NO" sz="1600" i="1" dirty="0">
                <a:solidFill>
                  <a:schemeClr val="bg1"/>
                </a:solidFill>
              </a:rPr>
              <a:t>«HelpKit is there for you when you need it the most”</a:t>
            </a:r>
          </a:p>
          <a:p>
            <a:pPr defTabSz="1219170"/>
            <a:endParaRPr lang="en-US" sz="1467" dirty="0">
              <a:solidFill>
                <a:schemeClr val="bg1"/>
              </a:solidFill>
              <a:latin typeface="Open Sans Light"/>
            </a:endParaRPr>
          </a:p>
        </p:txBody>
      </p:sp>
      <p:sp>
        <p:nvSpPr>
          <p:cNvPr id="12" name="TextBox 11">
            <a:extLst>
              <a:ext uri="{FF2B5EF4-FFF2-40B4-BE49-F238E27FC236}">
                <a16:creationId xmlns:a16="http://schemas.microsoft.com/office/drawing/2014/main" id="{737655C3-E782-4402-AB03-CBD2EECB7C64}"/>
              </a:ext>
            </a:extLst>
          </p:cNvPr>
          <p:cNvSpPr txBox="1"/>
          <p:nvPr/>
        </p:nvSpPr>
        <p:spPr>
          <a:xfrm>
            <a:off x="7706110" y="2420340"/>
            <a:ext cx="2385809" cy="830997"/>
          </a:xfrm>
          <a:prstGeom prst="rect">
            <a:avLst/>
          </a:prstGeom>
          <a:noFill/>
        </p:spPr>
        <p:txBody>
          <a:bodyPr wrap="square" rtlCol="0">
            <a:spAutoFit/>
          </a:bodyPr>
          <a:lstStyle/>
          <a:p>
            <a:pPr algn="ctr" defTabSz="1219170"/>
            <a:r>
              <a:rPr lang="nb-NO" sz="1600" i="1" dirty="0">
                <a:solidFill>
                  <a:schemeClr val="bg1"/>
                </a:solidFill>
              </a:rPr>
              <a:t>«This way, families can use their efforts to recover</a:t>
            </a:r>
            <a:r>
              <a:rPr lang="nb-NO" sz="1600" dirty="0">
                <a:solidFill>
                  <a:schemeClr val="bg1"/>
                </a:solidFill>
              </a:rPr>
              <a:t>.»</a:t>
            </a:r>
            <a:endParaRPr lang="en-US" sz="2400" dirty="0">
              <a:solidFill>
                <a:schemeClr val="bg1"/>
              </a:solidFill>
              <a:latin typeface="Open Sans Light"/>
            </a:endParaRPr>
          </a:p>
        </p:txBody>
      </p:sp>
      <p:grpSp>
        <p:nvGrpSpPr>
          <p:cNvPr id="13" name="Group 4">
            <a:extLst>
              <a:ext uri="{FF2B5EF4-FFF2-40B4-BE49-F238E27FC236}">
                <a16:creationId xmlns:a16="http://schemas.microsoft.com/office/drawing/2014/main" id="{80ED4FA8-3614-483F-8689-DF3837923C64}"/>
              </a:ext>
            </a:extLst>
          </p:cNvPr>
          <p:cNvGrpSpPr>
            <a:grpSpLocks noChangeAspect="1"/>
          </p:cNvGrpSpPr>
          <p:nvPr/>
        </p:nvGrpSpPr>
        <p:grpSpPr bwMode="auto">
          <a:xfrm>
            <a:off x="4595058" y="4343401"/>
            <a:ext cx="885021" cy="1756833"/>
            <a:chOff x="1506" y="3505"/>
            <a:chExt cx="871" cy="1729"/>
          </a:xfrm>
          <a:solidFill>
            <a:srgbClr val="EA0038"/>
          </a:solidFill>
        </p:grpSpPr>
        <p:sp>
          <p:nvSpPr>
            <p:cNvPr id="14" name="Freeform 5">
              <a:extLst>
                <a:ext uri="{FF2B5EF4-FFF2-40B4-BE49-F238E27FC236}">
                  <a16:creationId xmlns:a16="http://schemas.microsoft.com/office/drawing/2014/main" id="{2E8C8007-E6FD-4FE9-9E2B-307D66B3C1A7}"/>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5" name="Freeform 6">
              <a:extLst>
                <a:ext uri="{FF2B5EF4-FFF2-40B4-BE49-F238E27FC236}">
                  <a16:creationId xmlns:a16="http://schemas.microsoft.com/office/drawing/2014/main" id="{6359C794-CCE6-4208-8EAB-64A7EFA29166}"/>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16" name="Group 4">
            <a:extLst>
              <a:ext uri="{FF2B5EF4-FFF2-40B4-BE49-F238E27FC236}">
                <a16:creationId xmlns:a16="http://schemas.microsoft.com/office/drawing/2014/main" id="{165CEB38-0E51-4FC3-80CB-55E02ADFFC5D}"/>
              </a:ext>
            </a:extLst>
          </p:cNvPr>
          <p:cNvGrpSpPr>
            <a:grpSpLocks noChangeAspect="1"/>
          </p:cNvGrpSpPr>
          <p:nvPr/>
        </p:nvGrpSpPr>
        <p:grpSpPr bwMode="auto">
          <a:xfrm>
            <a:off x="6797746" y="4343401"/>
            <a:ext cx="885021" cy="1756833"/>
            <a:chOff x="1506" y="3505"/>
            <a:chExt cx="871" cy="1729"/>
          </a:xfrm>
          <a:solidFill>
            <a:srgbClr val="FB1E00"/>
          </a:solidFill>
        </p:grpSpPr>
        <p:sp>
          <p:nvSpPr>
            <p:cNvPr id="17" name="Freeform 5">
              <a:extLst>
                <a:ext uri="{FF2B5EF4-FFF2-40B4-BE49-F238E27FC236}">
                  <a16:creationId xmlns:a16="http://schemas.microsoft.com/office/drawing/2014/main" id="{A6D486AE-F4DF-4F98-926C-278DE73E5070}"/>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8" name="Freeform 6">
              <a:extLst>
                <a:ext uri="{FF2B5EF4-FFF2-40B4-BE49-F238E27FC236}">
                  <a16:creationId xmlns:a16="http://schemas.microsoft.com/office/drawing/2014/main" id="{C46BBC7D-3039-4FD8-95AE-197E96539125}"/>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19" name="Group 4">
            <a:extLst>
              <a:ext uri="{FF2B5EF4-FFF2-40B4-BE49-F238E27FC236}">
                <a16:creationId xmlns:a16="http://schemas.microsoft.com/office/drawing/2014/main" id="{10FBAAFB-A3D7-4E98-A23C-1958266DB3CB}"/>
              </a:ext>
            </a:extLst>
          </p:cNvPr>
          <p:cNvGrpSpPr>
            <a:grpSpLocks noChangeAspect="1"/>
          </p:cNvGrpSpPr>
          <p:nvPr/>
        </p:nvGrpSpPr>
        <p:grpSpPr bwMode="auto">
          <a:xfrm>
            <a:off x="7899090" y="4343401"/>
            <a:ext cx="885021" cy="1756833"/>
            <a:chOff x="1506" y="3505"/>
            <a:chExt cx="871" cy="1729"/>
          </a:xfrm>
          <a:solidFill>
            <a:srgbClr val="FF3C00"/>
          </a:solidFill>
        </p:grpSpPr>
        <p:sp>
          <p:nvSpPr>
            <p:cNvPr id="20" name="Freeform 5">
              <a:extLst>
                <a:ext uri="{FF2B5EF4-FFF2-40B4-BE49-F238E27FC236}">
                  <a16:creationId xmlns:a16="http://schemas.microsoft.com/office/drawing/2014/main" id="{7272F62E-9FF8-4F16-861F-63E478C0318D}"/>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21" name="Freeform 6">
              <a:extLst>
                <a:ext uri="{FF2B5EF4-FFF2-40B4-BE49-F238E27FC236}">
                  <a16:creationId xmlns:a16="http://schemas.microsoft.com/office/drawing/2014/main" id="{41FCBEE4-B6DC-4851-AFEF-7BE7D9E333F7}"/>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22" name="Group 4">
            <a:extLst>
              <a:ext uri="{FF2B5EF4-FFF2-40B4-BE49-F238E27FC236}">
                <a16:creationId xmlns:a16="http://schemas.microsoft.com/office/drawing/2014/main" id="{18E227F7-16B5-4862-A37D-49AF5F54788F}"/>
              </a:ext>
            </a:extLst>
          </p:cNvPr>
          <p:cNvGrpSpPr>
            <a:grpSpLocks noChangeAspect="1"/>
          </p:cNvGrpSpPr>
          <p:nvPr/>
        </p:nvGrpSpPr>
        <p:grpSpPr bwMode="auto">
          <a:xfrm>
            <a:off x="5696402" y="4343401"/>
            <a:ext cx="885021" cy="1756833"/>
            <a:chOff x="1506" y="3505"/>
            <a:chExt cx="871" cy="1729"/>
          </a:xfrm>
          <a:solidFill>
            <a:srgbClr val="F1001C"/>
          </a:solidFill>
        </p:grpSpPr>
        <p:sp>
          <p:nvSpPr>
            <p:cNvPr id="23" name="Freeform 5">
              <a:extLst>
                <a:ext uri="{FF2B5EF4-FFF2-40B4-BE49-F238E27FC236}">
                  <a16:creationId xmlns:a16="http://schemas.microsoft.com/office/drawing/2014/main" id="{8B77FFF5-957D-47DB-860C-25D5BE43ECAF}"/>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24" name="Freeform 6">
              <a:extLst>
                <a:ext uri="{FF2B5EF4-FFF2-40B4-BE49-F238E27FC236}">
                  <a16:creationId xmlns:a16="http://schemas.microsoft.com/office/drawing/2014/main" id="{8E14031C-BC70-4CF4-AF02-B1D4F9DDD966}"/>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sp>
        <p:nvSpPr>
          <p:cNvPr id="25" name="TekstSylinder 3">
            <a:extLst>
              <a:ext uri="{FF2B5EF4-FFF2-40B4-BE49-F238E27FC236}">
                <a16:creationId xmlns:a16="http://schemas.microsoft.com/office/drawing/2014/main" id="{6AAA0DA6-E286-433C-8C68-675BB7378C6E}"/>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40506785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3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3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8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3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3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13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3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300"/>
                                        <p:tgtEl>
                                          <p:spTgt spid="9"/>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ABB66-DE97-4E9C-9836-032B1A08B886}"/>
              </a:ext>
            </a:extLst>
          </p:cNvPr>
          <p:cNvSpPr>
            <a:spLocks noGrp="1"/>
          </p:cNvSpPr>
          <p:nvPr>
            <p:ph type="title"/>
          </p:nvPr>
        </p:nvSpPr>
        <p:spPr>
          <a:xfrm>
            <a:off x="838200" y="187200"/>
            <a:ext cx="5114640" cy="1325563"/>
          </a:xfrm>
        </p:spPr>
        <p:txBody>
          <a:bodyPr>
            <a:normAutofit/>
          </a:bodyPr>
          <a:lstStyle/>
          <a:p>
            <a:r>
              <a:rPr lang="en-US" sz="3600" dirty="0"/>
              <a:t>Final slide </a:t>
            </a:r>
          </a:p>
        </p:txBody>
      </p:sp>
      <p:sp>
        <p:nvSpPr>
          <p:cNvPr id="178" name="TekstSylinder 3">
            <a:extLst>
              <a:ext uri="{FF2B5EF4-FFF2-40B4-BE49-F238E27FC236}">
                <a16:creationId xmlns:a16="http://schemas.microsoft.com/office/drawing/2014/main" id="{801B6875-2B3A-4E31-8D5D-8E64E44F7288}"/>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3221519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257349-EE57-497A-AF5C-6722C21A6EA0}"/>
              </a:ext>
            </a:extLst>
          </p:cNvPr>
          <p:cNvSpPr>
            <a:spLocks noGrp="1"/>
          </p:cNvSpPr>
          <p:nvPr>
            <p:ph type="title"/>
          </p:nvPr>
        </p:nvSpPr>
        <p:spPr>
          <a:xfrm>
            <a:off x="838200" y="187200"/>
            <a:ext cx="10515600" cy="1325563"/>
          </a:xfrm>
        </p:spPr>
        <p:txBody>
          <a:bodyPr>
            <a:normAutofit/>
          </a:bodyPr>
          <a:lstStyle/>
          <a:p>
            <a:r>
              <a:rPr lang="en-US" sz="3600" dirty="0"/>
              <a:t>The problem</a:t>
            </a:r>
            <a:endParaRPr lang="nb-NO" sz="3600" dirty="0"/>
          </a:p>
        </p:txBody>
      </p:sp>
      <p:sp>
        <p:nvSpPr>
          <p:cNvPr id="25" name="TekstSylinder 3">
            <a:extLst>
              <a:ext uri="{FF2B5EF4-FFF2-40B4-BE49-F238E27FC236}">
                <a16:creationId xmlns:a16="http://schemas.microsoft.com/office/drawing/2014/main" id="{6AAA0DA6-E286-433C-8C68-675BB7378C6E}"/>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pic>
        <p:nvPicPr>
          <p:cNvPr id="3" name="Picture 2">
            <a:extLst>
              <a:ext uri="{FF2B5EF4-FFF2-40B4-BE49-F238E27FC236}">
                <a16:creationId xmlns:a16="http://schemas.microsoft.com/office/drawing/2014/main" id="{03413ACF-FB22-4ECB-991F-02BC985E226A}"/>
              </a:ext>
            </a:extLst>
          </p:cNvPr>
          <p:cNvPicPr>
            <a:picLocks noChangeAspect="1"/>
          </p:cNvPicPr>
          <p:nvPr/>
        </p:nvPicPr>
        <p:blipFill>
          <a:blip r:embed="rId3"/>
          <a:stretch>
            <a:fillRect/>
          </a:stretch>
        </p:blipFill>
        <p:spPr>
          <a:xfrm>
            <a:off x="1009650" y="1900237"/>
            <a:ext cx="10172700" cy="3057525"/>
          </a:xfrm>
          <a:prstGeom prst="rect">
            <a:avLst/>
          </a:prstGeom>
        </p:spPr>
      </p:pic>
    </p:spTree>
    <p:extLst>
      <p:ext uri="{BB962C8B-B14F-4D97-AF65-F5344CB8AC3E}">
        <p14:creationId xmlns:p14="http://schemas.microsoft.com/office/powerpoint/2010/main" val="37988228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257349-EE57-497A-AF5C-6722C21A6EA0}"/>
              </a:ext>
            </a:extLst>
          </p:cNvPr>
          <p:cNvSpPr>
            <a:spLocks noGrp="1"/>
          </p:cNvSpPr>
          <p:nvPr>
            <p:ph type="title"/>
          </p:nvPr>
        </p:nvSpPr>
        <p:spPr>
          <a:xfrm>
            <a:off x="838200" y="187200"/>
            <a:ext cx="10515600" cy="1325563"/>
          </a:xfrm>
        </p:spPr>
        <p:txBody>
          <a:bodyPr>
            <a:normAutofit/>
          </a:bodyPr>
          <a:lstStyle/>
          <a:p>
            <a:r>
              <a:rPr lang="en-US" sz="3600" dirty="0"/>
              <a:t>Business idea – what can be solved?</a:t>
            </a:r>
            <a:endParaRPr lang="nb-NO" sz="3600" dirty="0"/>
          </a:p>
        </p:txBody>
      </p:sp>
      <p:sp>
        <p:nvSpPr>
          <p:cNvPr id="3" name="Plassholder for innhold 2">
            <a:extLst>
              <a:ext uri="{FF2B5EF4-FFF2-40B4-BE49-F238E27FC236}">
                <a16:creationId xmlns:a16="http://schemas.microsoft.com/office/drawing/2014/main" id="{B808C101-0EDB-47A9-A439-CB8D3BDC3208}"/>
              </a:ext>
            </a:extLst>
          </p:cNvPr>
          <p:cNvSpPr>
            <a:spLocks noGrp="1"/>
          </p:cNvSpPr>
          <p:nvPr>
            <p:ph idx="1"/>
          </p:nvPr>
        </p:nvSpPr>
        <p:spPr>
          <a:xfrm>
            <a:off x="1598910" y="1800661"/>
            <a:ext cx="10515600" cy="4351338"/>
          </a:xfrm>
        </p:spPr>
        <p:txBody>
          <a:bodyPr>
            <a:normAutofit/>
          </a:bodyPr>
          <a:lstStyle/>
          <a:p>
            <a:pPr marL="0" indent="0">
              <a:buNone/>
            </a:pPr>
            <a:r>
              <a:rPr lang="nb-NO" dirty="0"/>
              <a:t>Based on our insight, we know that all the practicalities that need to be handled are an enourmous problem for people going through a life crisis. </a:t>
            </a:r>
          </a:p>
          <a:p>
            <a:pPr marL="0" indent="0">
              <a:buNone/>
            </a:pPr>
            <a:endParaRPr lang="nb-NO" sz="1000" i="1" dirty="0"/>
          </a:p>
          <a:p>
            <a:pPr marL="0" indent="0">
              <a:buNone/>
            </a:pPr>
            <a:r>
              <a:rPr lang="nb-NO" i="1" dirty="0"/>
              <a:t>We want to help people to rather use their time and efforts on what is really important – spending time with their loved ones.</a:t>
            </a:r>
          </a:p>
          <a:p>
            <a:pPr marL="0" indent="0">
              <a:buNone/>
            </a:pPr>
            <a:endParaRPr lang="nb-NO" sz="1000" i="1" dirty="0"/>
          </a:p>
          <a:p>
            <a:pPr marL="0" indent="0">
              <a:buNone/>
            </a:pPr>
            <a:r>
              <a:rPr lang="nb-NO" i="1" dirty="0"/>
              <a:t>We will increase quality of life by removing worries during illness/ols age – by securing practical help, either for yourself or for your relatives.</a:t>
            </a:r>
          </a:p>
          <a:p>
            <a:pPr marL="0" indent="0">
              <a:buNone/>
            </a:pPr>
            <a:endParaRPr lang="nb-NO" dirty="0"/>
          </a:p>
        </p:txBody>
      </p:sp>
      <p:sp>
        <p:nvSpPr>
          <p:cNvPr id="8" name="Oval 7">
            <a:extLst>
              <a:ext uri="{FF2B5EF4-FFF2-40B4-BE49-F238E27FC236}">
                <a16:creationId xmlns:a16="http://schemas.microsoft.com/office/drawing/2014/main" id="{09B56025-0AAA-4E9E-ABFD-3750D5592AC9}"/>
              </a:ext>
            </a:extLst>
          </p:cNvPr>
          <p:cNvSpPr/>
          <p:nvPr/>
        </p:nvSpPr>
        <p:spPr>
          <a:xfrm>
            <a:off x="978721" y="3059301"/>
            <a:ext cx="422979" cy="422979"/>
          </a:xfrm>
          <a:prstGeom prst="ellipse">
            <a:avLst/>
          </a:prstGeom>
          <a:solidFill>
            <a:srgbClr val="EA0000"/>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9" name="Oval 8">
            <a:extLst>
              <a:ext uri="{FF2B5EF4-FFF2-40B4-BE49-F238E27FC236}">
                <a16:creationId xmlns:a16="http://schemas.microsoft.com/office/drawing/2014/main" id="{E36134B1-5651-4C54-997F-CE1424A4FBC9}"/>
              </a:ext>
            </a:extLst>
          </p:cNvPr>
          <p:cNvSpPr/>
          <p:nvPr/>
        </p:nvSpPr>
        <p:spPr>
          <a:xfrm>
            <a:off x="978721" y="4167116"/>
            <a:ext cx="422979" cy="422979"/>
          </a:xfrm>
          <a:prstGeom prst="ellipse">
            <a:avLst/>
          </a:prstGeom>
          <a:solidFill>
            <a:srgbClr val="DC0000"/>
          </a:solidFill>
          <a:ln w="9525" cap="flat" cmpd="sng" algn="ctr">
            <a:noFill/>
            <a:prstDash val="solid"/>
          </a:ln>
          <a:effectLst/>
        </p:spPr>
        <p:txBody>
          <a:bodyPr rot="0" spcFirstLastPara="0" vertOverflow="overflow" horzOverflow="overflow" vert="horz" wrap="none" lIns="121920" tIns="60960" rIns="121920" bIns="6096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 name="Oval 9">
            <a:extLst>
              <a:ext uri="{FF2B5EF4-FFF2-40B4-BE49-F238E27FC236}">
                <a16:creationId xmlns:a16="http://schemas.microsoft.com/office/drawing/2014/main" id="{C01C63FE-AA28-400F-B72C-DD84AD7DC306}"/>
              </a:ext>
            </a:extLst>
          </p:cNvPr>
          <p:cNvSpPr/>
          <p:nvPr/>
        </p:nvSpPr>
        <p:spPr>
          <a:xfrm>
            <a:off x="978721" y="1914602"/>
            <a:ext cx="422979" cy="422979"/>
          </a:xfrm>
          <a:prstGeom prst="ellipse">
            <a:avLst/>
          </a:prstGeom>
          <a:solidFill>
            <a:srgbClr val="F70000"/>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 name="TekstSylinder 3">
            <a:extLst>
              <a:ext uri="{FF2B5EF4-FFF2-40B4-BE49-F238E27FC236}">
                <a16:creationId xmlns:a16="http://schemas.microsoft.com/office/drawing/2014/main" id="{8CD51E1A-3303-46B7-A8AB-3ACBF7EC277A}"/>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863321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257349-EE57-497A-AF5C-6722C21A6EA0}"/>
              </a:ext>
            </a:extLst>
          </p:cNvPr>
          <p:cNvSpPr>
            <a:spLocks noGrp="1"/>
          </p:cNvSpPr>
          <p:nvPr>
            <p:ph type="title"/>
          </p:nvPr>
        </p:nvSpPr>
        <p:spPr>
          <a:xfrm>
            <a:off x="838200" y="187200"/>
            <a:ext cx="10515600" cy="1325563"/>
          </a:xfrm>
        </p:spPr>
        <p:txBody>
          <a:bodyPr>
            <a:normAutofit/>
          </a:bodyPr>
          <a:lstStyle/>
          <a:p>
            <a:r>
              <a:rPr lang="en-US" sz="3600" dirty="0"/>
              <a:t>Our values</a:t>
            </a:r>
            <a:endParaRPr lang="nb-NO" sz="3600" dirty="0"/>
          </a:p>
        </p:txBody>
      </p:sp>
      <p:sp>
        <p:nvSpPr>
          <p:cNvPr id="7" name="Freeform 6">
            <a:extLst>
              <a:ext uri="{FF2B5EF4-FFF2-40B4-BE49-F238E27FC236}">
                <a16:creationId xmlns:a16="http://schemas.microsoft.com/office/drawing/2014/main" id="{38CC3CFF-E6BC-4C7C-997A-44BEBAAAB3B0}"/>
              </a:ext>
            </a:extLst>
          </p:cNvPr>
          <p:cNvSpPr>
            <a:spLocks/>
          </p:cNvSpPr>
          <p:nvPr/>
        </p:nvSpPr>
        <p:spPr bwMode="auto">
          <a:xfrm rot="547283">
            <a:off x="2202259" y="1478254"/>
            <a:ext cx="2833672" cy="2857372"/>
          </a:xfrm>
          <a:custGeom>
            <a:avLst/>
            <a:gdLst>
              <a:gd name="T0" fmla="*/ 340 w 423"/>
              <a:gd name="T1" fmla="*/ 339 h 419"/>
              <a:gd name="T2" fmla="*/ 423 w 423"/>
              <a:gd name="T3" fmla="*/ 182 h 419"/>
              <a:gd name="T4" fmla="*/ 210 w 423"/>
              <a:gd name="T5" fmla="*/ 10 h 419"/>
              <a:gd name="T6" fmla="*/ 0 w 423"/>
              <a:gd name="T7" fmla="*/ 197 h 419"/>
              <a:gd name="T8" fmla="*/ 210 w 423"/>
              <a:gd name="T9" fmla="*/ 384 h 419"/>
              <a:gd name="T10" fmla="*/ 262 w 423"/>
              <a:gd name="T11" fmla="*/ 377 h 419"/>
              <a:gd name="T12" fmla="*/ 382 w 423"/>
              <a:gd name="T13" fmla="*/ 419 h 419"/>
              <a:gd name="T14" fmla="*/ 340 w 423"/>
              <a:gd name="T15" fmla="*/ 33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19">
                <a:moveTo>
                  <a:pt x="340" y="339"/>
                </a:moveTo>
                <a:cubicBezTo>
                  <a:pt x="390" y="300"/>
                  <a:pt x="423" y="242"/>
                  <a:pt x="423" y="182"/>
                </a:cubicBezTo>
                <a:cubicBezTo>
                  <a:pt x="423" y="79"/>
                  <a:pt x="332" y="0"/>
                  <a:pt x="210" y="10"/>
                </a:cubicBezTo>
                <a:cubicBezTo>
                  <a:pt x="95" y="20"/>
                  <a:pt x="0" y="94"/>
                  <a:pt x="0" y="197"/>
                </a:cubicBezTo>
                <a:cubicBezTo>
                  <a:pt x="0" y="300"/>
                  <a:pt x="94" y="384"/>
                  <a:pt x="210" y="384"/>
                </a:cubicBezTo>
                <a:cubicBezTo>
                  <a:pt x="228" y="384"/>
                  <a:pt x="245" y="381"/>
                  <a:pt x="262" y="377"/>
                </a:cubicBezTo>
                <a:cubicBezTo>
                  <a:pt x="291" y="391"/>
                  <a:pt x="337" y="409"/>
                  <a:pt x="382" y="419"/>
                </a:cubicBezTo>
                <a:cubicBezTo>
                  <a:pt x="363" y="400"/>
                  <a:pt x="350" y="370"/>
                  <a:pt x="340" y="339"/>
                </a:cubicBezTo>
                <a:close/>
              </a:path>
            </a:pathLst>
          </a:custGeom>
          <a:gradFill flip="none" rotWithShape="1">
            <a:gsLst>
              <a:gs pos="0">
                <a:srgbClr val="EA0000">
                  <a:alpha val="74902"/>
                </a:srgbClr>
              </a:gs>
              <a:gs pos="100000">
                <a:srgbClr val="EA0038"/>
              </a:gs>
            </a:gsLst>
            <a:path path="circle">
              <a:fillToRect l="50000" t="50000" r="50000" b="50000"/>
            </a:path>
            <a:tileRect/>
          </a:gra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8" name="Freeform 7">
            <a:extLst>
              <a:ext uri="{FF2B5EF4-FFF2-40B4-BE49-F238E27FC236}">
                <a16:creationId xmlns:a16="http://schemas.microsoft.com/office/drawing/2014/main" id="{9645B10B-066A-4C89-95FC-5BB97A8FD1AE}"/>
              </a:ext>
            </a:extLst>
          </p:cNvPr>
          <p:cNvSpPr>
            <a:spLocks/>
          </p:cNvSpPr>
          <p:nvPr/>
        </p:nvSpPr>
        <p:spPr bwMode="auto">
          <a:xfrm rot="585448">
            <a:off x="4752561" y="1368613"/>
            <a:ext cx="2885410" cy="2750173"/>
          </a:xfrm>
          <a:custGeom>
            <a:avLst/>
            <a:gdLst>
              <a:gd name="T0" fmla="*/ 348 w 412"/>
              <a:gd name="T1" fmla="*/ 332 h 418"/>
              <a:gd name="T2" fmla="*/ 407 w 412"/>
              <a:gd name="T3" fmla="*/ 180 h 418"/>
              <a:gd name="T4" fmla="*/ 205 w 412"/>
              <a:gd name="T5" fmla="*/ 10 h 418"/>
              <a:gd name="T6" fmla="*/ 0 w 412"/>
              <a:gd name="T7" fmla="*/ 201 h 418"/>
              <a:gd name="T8" fmla="*/ 205 w 412"/>
              <a:gd name="T9" fmla="*/ 392 h 418"/>
              <a:gd name="T10" fmla="*/ 288 w 412"/>
              <a:gd name="T11" fmla="*/ 370 h 418"/>
              <a:gd name="T12" fmla="*/ 384 w 412"/>
              <a:gd name="T13" fmla="*/ 418 h 418"/>
              <a:gd name="T14" fmla="*/ 348 w 412"/>
              <a:gd name="T15" fmla="*/ 332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18">
                <a:moveTo>
                  <a:pt x="348" y="332"/>
                </a:moveTo>
                <a:cubicBezTo>
                  <a:pt x="392" y="291"/>
                  <a:pt x="412" y="236"/>
                  <a:pt x="407" y="180"/>
                </a:cubicBezTo>
                <a:cubicBezTo>
                  <a:pt x="398" y="90"/>
                  <a:pt x="337" y="21"/>
                  <a:pt x="205" y="10"/>
                </a:cubicBezTo>
                <a:cubicBezTo>
                  <a:pt x="82" y="0"/>
                  <a:pt x="0" y="96"/>
                  <a:pt x="0" y="201"/>
                </a:cubicBezTo>
                <a:cubicBezTo>
                  <a:pt x="0" y="307"/>
                  <a:pt x="93" y="405"/>
                  <a:pt x="205" y="392"/>
                </a:cubicBezTo>
                <a:cubicBezTo>
                  <a:pt x="236" y="389"/>
                  <a:pt x="264" y="381"/>
                  <a:pt x="288" y="370"/>
                </a:cubicBezTo>
                <a:cubicBezTo>
                  <a:pt x="318" y="390"/>
                  <a:pt x="356" y="412"/>
                  <a:pt x="384" y="418"/>
                </a:cubicBezTo>
                <a:cubicBezTo>
                  <a:pt x="365" y="399"/>
                  <a:pt x="354" y="363"/>
                  <a:pt x="348" y="332"/>
                </a:cubicBezTo>
                <a:close/>
              </a:path>
            </a:pathLst>
          </a:custGeom>
          <a:gradFill flip="none" rotWithShape="1">
            <a:gsLst>
              <a:gs pos="0">
                <a:srgbClr val="F70000">
                  <a:alpha val="75000"/>
                </a:srgbClr>
              </a:gs>
              <a:gs pos="100000">
                <a:srgbClr val="F70000">
                  <a:alpha val="95000"/>
                </a:srgbClr>
              </a:gs>
            </a:gsLst>
            <a:path path="circle">
              <a:fillToRect l="50000" t="50000" r="50000" b="50000"/>
            </a:path>
            <a:tileRect/>
          </a:gra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9" name="Freeform 8">
            <a:extLst>
              <a:ext uri="{FF2B5EF4-FFF2-40B4-BE49-F238E27FC236}">
                <a16:creationId xmlns:a16="http://schemas.microsoft.com/office/drawing/2014/main" id="{93E98487-2550-4C14-82C4-4B01AA5B1EA0}"/>
              </a:ext>
            </a:extLst>
          </p:cNvPr>
          <p:cNvSpPr>
            <a:spLocks/>
          </p:cNvSpPr>
          <p:nvPr/>
        </p:nvSpPr>
        <p:spPr bwMode="auto">
          <a:xfrm rot="21064990" flipH="1">
            <a:off x="7333970" y="1664600"/>
            <a:ext cx="3145901" cy="2730235"/>
          </a:xfrm>
          <a:custGeom>
            <a:avLst/>
            <a:gdLst>
              <a:gd name="T0" fmla="*/ 428 w 428"/>
              <a:gd name="T1" fmla="*/ 205 h 495"/>
              <a:gd name="T2" fmla="*/ 213 w 428"/>
              <a:gd name="T3" fmla="*/ 12 h 495"/>
              <a:gd name="T4" fmla="*/ 0 w 428"/>
              <a:gd name="T5" fmla="*/ 211 h 495"/>
              <a:gd name="T6" fmla="*/ 213 w 428"/>
              <a:gd name="T7" fmla="*/ 410 h 495"/>
              <a:gd name="T8" fmla="*/ 213 w 428"/>
              <a:gd name="T9" fmla="*/ 410 h 495"/>
              <a:gd name="T10" fmla="*/ 280 w 428"/>
              <a:gd name="T11" fmla="*/ 495 h 495"/>
              <a:gd name="T12" fmla="*/ 282 w 428"/>
              <a:gd name="T13" fmla="*/ 397 h 495"/>
              <a:gd name="T14" fmla="*/ 428 w 428"/>
              <a:gd name="T15" fmla="*/ 205 h 4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8" h="495">
                <a:moveTo>
                  <a:pt x="428" y="205"/>
                </a:moveTo>
                <a:cubicBezTo>
                  <a:pt x="428" y="95"/>
                  <a:pt x="368" y="28"/>
                  <a:pt x="213" y="12"/>
                </a:cubicBezTo>
                <a:cubicBezTo>
                  <a:pt x="96" y="0"/>
                  <a:pt x="0" y="101"/>
                  <a:pt x="0" y="211"/>
                </a:cubicBezTo>
                <a:cubicBezTo>
                  <a:pt x="0" y="321"/>
                  <a:pt x="96" y="420"/>
                  <a:pt x="213" y="410"/>
                </a:cubicBezTo>
                <a:cubicBezTo>
                  <a:pt x="213" y="410"/>
                  <a:pt x="213" y="410"/>
                  <a:pt x="213" y="410"/>
                </a:cubicBezTo>
                <a:cubicBezTo>
                  <a:pt x="233" y="444"/>
                  <a:pt x="256" y="475"/>
                  <a:pt x="280" y="495"/>
                </a:cubicBezTo>
                <a:cubicBezTo>
                  <a:pt x="277" y="464"/>
                  <a:pt x="277" y="433"/>
                  <a:pt x="282" y="397"/>
                </a:cubicBezTo>
                <a:cubicBezTo>
                  <a:pt x="378" y="368"/>
                  <a:pt x="428" y="296"/>
                  <a:pt x="428" y="205"/>
                </a:cubicBezTo>
                <a:close/>
              </a:path>
            </a:pathLst>
          </a:custGeom>
          <a:solidFill>
            <a:srgbClr val="DC0000">
              <a:alpha val="75000"/>
            </a:srgbClr>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ndParaRPr>
          </a:p>
        </p:txBody>
      </p:sp>
      <p:sp>
        <p:nvSpPr>
          <p:cNvPr id="10" name="TextBox 9">
            <a:extLst>
              <a:ext uri="{FF2B5EF4-FFF2-40B4-BE49-F238E27FC236}">
                <a16:creationId xmlns:a16="http://schemas.microsoft.com/office/drawing/2014/main" id="{3B096142-9434-4183-AE63-6F920F51C5CB}"/>
              </a:ext>
            </a:extLst>
          </p:cNvPr>
          <p:cNvSpPr txBox="1"/>
          <p:nvPr/>
        </p:nvSpPr>
        <p:spPr>
          <a:xfrm>
            <a:off x="5780067" y="2368853"/>
            <a:ext cx="2011127" cy="338554"/>
          </a:xfrm>
          <a:prstGeom prst="rect">
            <a:avLst/>
          </a:prstGeom>
          <a:noFill/>
        </p:spPr>
        <p:txBody>
          <a:bodyPr wrap="square" rtlCol="0">
            <a:spAutoFit/>
          </a:bodyPr>
          <a:lstStyle/>
          <a:p>
            <a:r>
              <a:rPr lang="en-US" sz="1600" i="1" dirty="0">
                <a:solidFill>
                  <a:schemeClr val="bg1"/>
                </a:solidFill>
              </a:rPr>
              <a:t>“Caring”</a:t>
            </a:r>
            <a:endParaRPr lang="en-US" sz="1467" dirty="0">
              <a:solidFill>
                <a:schemeClr val="bg1"/>
              </a:solidFill>
              <a:latin typeface="Open Sans Light"/>
            </a:endParaRPr>
          </a:p>
        </p:txBody>
      </p:sp>
      <p:sp>
        <p:nvSpPr>
          <p:cNvPr id="11" name="TextBox 10">
            <a:extLst>
              <a:ext uri="{FF2B5EF4-FFF2-40B4-BE49-F238E27FC236}">
                <a16:creationId xmlns:a16="http://schemas.microsoft.com/office/drawing/2014/main" id="{AA5E39E9-1B7E-4053-B3C3-F5C38E03D3B0}"/>
              </a:ext>
            </a:extLst>
          </p:cNvPr>
          <p:cNvSpPr txBox="1"/>
          <p:nvPr/>
        </p:nvSpPr>
        <p:spPr>
          <a:xfrm>
            <a:off x="2956672" y="2685127"/>
            <a:ext cx="2317305" cy="338554"/>
          </a:xfrm>
          <a:prstGeom prst="rect">
            <a:avLst/>
          </a:prstGeom>
          <a:noFill/>
        </p:spPr>
        <p:txBody>
          <a:bodyPr wrap="square" rtlCol="0">
            <a:spAutoFit/>
          </a:bodyPr>
          <a:lstStyle/>
          <a:p>
            <a:r>
              <a:rPr lang="en-US" sz="1600" i="1" dirty="0">
                <a:solidFill>
                  <a:schemeClr val="bg1"/>
                </a:solidFill>
              </a:rPr>
              <a:t>"Passionate”</a:t>
            </a:r>
            <a:endParaRPr lang="en-US" sz="1467" dirty="0">
              <a:solidFill>
                <a:schemeClr val="bg1"/>
              </a:solidFill>
              <a:latin typeface="Open Sans Light"/>
            </a:endParaRPr>
          </a:p>
        </p:txBody>
      </p:sp>
      <p:sp>
        <p:nvSpPr>
          <p:cNvPr id="12" name="TextBox 11">
            <a:extLst>
              <a:ext uri="{FF2B5EF4-FFF2-40B4-BE49-F238E27FC236}">
                <a16:creationId xmlns:a16="http://schemas.microsoft.com/office/drawing/2014/main" id="{737655C3-E782-4402-AB03-CBD2EECB7C64}"/>
              </a:ext>
            </a:extLst>
          </p:cNvPr>
          <p:cNvSpPr txBox="1"/>
          <p:nvPr/>
        </p:nvSpPr>
        <p:spPr>
          <a:xfrm>
            <a:off x="7706110" y="2420340"/>
            <a:ext cx="2385809" cy="338554"/>
          </a:xfrm>
          <a:prstGeom prst="rect">
            <a:avLst/>
          </a:prstGeom>
          <a:noFill/>
        </p:spPr>
        <p:txBody>
          <a:bodyPr wrap="square" rtlCol="0">
            <a:spAutoFit/>
          </a:bodyPr>
          <a:lstStyle/>
          <a:p>
            <a:pPr algn="ctr" defTabSz="1219170"/>
            <a:r>
              <a:rPr lang="nb-NO" sz="1600" i="1" dirty="0">
                <a:solidFill>
                  <a:schemeClr val="bg1"/>
                </a:solidFill>
              </a:rPr>
              <a:t>«Make a difference»</a:t>
            </a:r>
            <a:endParaRPr lang="en-US" sz="2400" dirty="0">
              <a:solidFill>
                <a:schemeClr val="bg1"/>
              </a:solidFill>
              <a:latin typeface="Open Sans Light"/>
            </a:endParaRPr>
          </a:p>
        </p:txBody>
      </p:sp>
      <p:grpSp>
        <p:nvGrpSpPr>
          <p:cNvPr id="13" name="Group 4">
            <a:extLst>
              <a:ext uri="{FF2B5EF4-FFF2-40B4-BE49-F238E27FC236}">
                <a16:creationId xmlns:a16="http://schemas.microsoft.com/office/drawing/2014/main" id="{80ED4FA8-3614-483F-8689-DF3837923C64}"/>
              </a:ext>
            </a:extLst>
          </p:cNvPr>
          <p:cNvGrpSpPr>
            <a:grpSpLocks noChangeAspect="1"/>
          </p:cNvGrpSpPr>
          <p:nvPr/>
        </p:nvGrpSpPr>
        <p:grpSpPr bwMode="auto">
          <a:xfrm>
            <a:off x="4595058" y="4343401"/>
            <a:ext cx="885021" cy="1756833"/>
            <a:chOff x="1506" y="3505"/>
            <a:chExt cx="871" cy="1729"/>
          </a:xfrm>
          <a:solidFill>
            <a:srgbClr val="EA0038"/>
          </a:solidFill>
        </p:grpSpPr>
        <p:sp>
          <p:nvSpPr>
            <p:cNvPr id="14" name="Freeform 5">
              <a:extLst>
                <a:ext uri="{FF2B5EF4-FFF2-40B4-BE49-F238E27FC236}">
                  <a16:creationId xmlns:a16="http://schemas.microsoft.com/office/drawing/2014/main" id="{2E8C8007-E6FD-4FE9-9E2B-307D66B3C1A7}"/>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5" name="Freeform 6">
              <a:extLst>
                <a:ext uri="{FF2B5EF4-FFF2-40B4-BE49-F238E27FC236}">
                  <a16:creationId xmlns:a16="http://schemas.microsoft.com/office/drawing/2014/main" id="{6359C794-CCE6-4208-8EAB-64A7EFA29166}"/>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16" name="Group 4">
            <a:extLst>
              <a:ext uri="{FF2B5EF4-FFF2-40B4-BE49-F238E27FC236}">
                <a16:creationId xmlns:a16="http://schemas.microsoft.com/office/drawing/2014/main" id="{165CEB38-0E51-4FC3-80CB-55E02ADFFC5D}"/>
              </a:ext>
            </a:extLst>
          </p:cNvPr>
          <p:cNvGrpSpPr>
            <a:grpSpLocks noChangeAspect="1"/>
          </p:cNvGrpSpPr>
          <p:nvPr/>
        </p:nvGrpSpPr>
        <p:grpSpPr bwMode="auto">
          <a:xfrm>
            <a:off x="6797746" y="4343401"/>
            <a:ext cx="885021" cy="1756833"/>
            <a:chOff x="1506" y="3505"/>
            <a:chExt cx="871" cy="1729"/>
          </a:xfrm>
          <a:solidFill>
            <a:srgbClr val="FB1E00"/>
          </a:solidFill>
        </p:grpSpPr>
        <p:sp>
          <p:nvSpPr>
            <p:cNvPr id="17" name="Freeform 5">
              <a:extLst>
                <a:ext uri="{FF2B5EF4-FFF2-40B4-BE49-F238E27FC236}">
                  <a16:creationId xmlns:a16="http://schemas.microsoft.com/office/drawing/2014/main" id="{A6D486AE-F4DF-4F98-926C-278DE73E5070}"/>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18" name="Freeform 6">
              <a:extLst>
                <a:ext uri="{FF2B5EF4-FFF2-40B4-BE49-F238E27FC236}">
                  <a16:creationId xmlns:a16="http://schemas.microsoft.com/office/drawing/2014/main" id="{C46BBC7D-3039-4FD8-95AE-197E96539125}"/>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19" name="Group 4">
            <a:extLst>
              <a:ext uri="{FF2B5EF4-FFF2-40B4-BE49-F238E27FC236}">
                <a16:creationId xmlns:a16="http://schemas.microsoft.com/office/drawing/2014/main" id="{10FBAAFB-A3D7-4E98-A23C-1958266DB3CB}"/>
              </a:ext>
            </a:extLst>
          </p:cNvPr>
          <p:cNvGrpSpPr>
            <a:grpSpLocks noChangeAspect="1"/>
          </p:cNvGrpSpPr>
          <p:nvPr/>
        </p:nvGrpSpPr>
        <p:grpSpPr bwMode="auto">
          <a:xfrm>
            <a:off x="7899090" y="4343401"/>
            <a:ext cx="885021" cy="1756833"/>
            <a:chOff x="1506" y="3505"/>
            <a:chExt cx="871" cy="1729"/>
          </a:xfrm>
          <a:solidFill>
            <a:srgbClr val="FF3C00"/>
          </a:solidFill>
        </p:grpSpPr>
        <p:sp>
          <p:nvSpPr>
            <p:cNvPr id="20" name="Freeform 5">
              <a:extLst>
                <a:ext uri="{FF2B5EF4-FFF2-40B4-BE49-F238E27FC236}">
                  <a16:creationId xmlns:a16="http://schemas.microsoft.com/office/drawing/2014/main" id="{7272F62E-9FF8-4F16-861F-63E478C0318D}"/>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21" name="Freeform 6">
              <a:extLst>
                <a:ext uri="{FF2B5EF4-FFF2-40B4-BE49-F238E27FC236}">
                  <a16:creationId xmlns:a16="http://schemas.microsoft.com/office/drawing/2014/main" id="{41FCBEE4-B6DC-4851-AFEF-7BE7D9E333F7}"/>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grpSp>
        <p:nvGrpSpPr>
          <p:cNvPr id="22" name="Group 4">
            <a:extLst>
              <a:ext uri="{FF2B5EF4-FFF2-40B4-BE49-F238E27FC236}">
                <a16:creationId xmlns:a16="http://schemas.microsoft.com/office/drawing/2014/main" id="{18E227F7-16B5-4862-A37D-49AF5F54788F}"/>
              </a:ext>
            </a:extLst>
          </p:cNvPr>
          <p:cNvGrpSpPr>
            <a:grpSpLocks noChangeAspect="1"/>
          </p:cNvGrpSpPr>
          <p:nvPr/>
        </p:nvGrpSpPr>
        <p:grpSpPr bwMode="auto">
          <a:xfrm>
            <a:off x="5696402" y="4343401"/>
            <a:ext cx="885021" cy="1756833"/>
            <a:chOff x="1506" y="3505"/>
            <a:chExt cx="871" cy="1729"/>
          </a:xfrm>
          <a:solidFill>
            <a:srgbClr val="F1001C"/>
          </a:solidFill>
        </p:grpSpPr>
        <p:sp>
          <p:nvSpPr>
            <p:cNvPr id="23" name="Freeform 5">
              <a:extLst>
                <a:ext uri="{FF2B5EF4-FFF2-40B4-BE49-F238E27FC236}">
                  <a16:creationId xmlns:a16="http://schemas.microsoft.com/office/drawing/2014/main" id="{8B77FFF5-957D-47DB-860C-25D5BE43ECAF}"/>
                </a:ext>
              </a:extLst>
            </p:cNvPr>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sp>
          <p:nvSpPr>
            <p:cNvPr id="24" name="Freeform 6">
              <a:extLst>
                <a:ext uri="{FF2B5EF4-FFF2-40B4-BE49-F238E27FC236}">
                  <a16:creationId xmlns:a16="http://schemas.microsoft.com/office/drawing/2014/main" id="{8E14031C-BC70-4CF4-AF02-B1D4F9DDD966}"/>
                </a:ext>
              </a:extLst>
            </p:cNvPr>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39393B"/>
                </a:solidFill>
                <a:effectLst/>
                <a:uLnTx/>
                <a:uFillTx/>
                <a:latin typeface="Open Sans Light"/>
              </a:endParaRPr>
            </a:p>
          </p:txBody>
        </p:sp>
      </p:grpSp>
      <p:sp>
        <p:nvSpPr>
          <p:cNvPr id="25" name="TekstSylinder 3">
            <a:extLst>
              <a:ext uri="{FF2B5EF4-FFF2-40B4-BE49-F238E27FC236}">
                <a16:creationId xmlns:a16="http://schemas.microsoft.com/office/drawing/2014/main" id="{6AAA0DA6-E286-433C-8C68-675BB7378C6E}"/>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10875684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3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3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8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3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3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13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3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300"/>
                                        <p:tgtEl>
                                          <p:spTgt spid="9"/>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D0E82FB-CD3A-4F2D-9EC1-3B6A6D1ADF99}"/>
              </a:ext>
            </a:extLst>
          </p:cNvPr>
          <p:cNvSpPr>
            <a:spLocks noGrp="1"/>
          </p:cNvSpPr>
          <p:nvPr>
            <p:ph type="title"/>
          </p:nvPr>
        </p:nvSpPr>
        <p:spPr>
          <a:xfrm>
            <a:off x="838200" y="187200"/>
            <a:ext cx="10515600" cy="1325563"/>
          </a:xfrm>
        </p:spPr>
        <p:txBody>
          <a:bodyPr>
            <a:normAutofit/>
          </a:bodyPr>
          <a:lstStyle/>
          <a:p>
            <a:r>
              <a:rPr lang="en-US" sz="3600" dirty="0"/>
              <a:t>Business idea – solved through </a:t>
            </a:r>
            <a:r>
              <a:rPr lang="en-US" sz="3600" dirty="0" err="1">
                <a:solidFill>
                  <a:srgbClr val="C00000"/>
                </a:solidFill>
              </a:rPr>
              <a:t>HelpKit</a:t>
            </a:r>
            <a:endParaRPr lang="nb-NO" sz="3600" dirty="0">
              <a:solidFill>
                <a:srgbClr val="C00000"/>
              </a:solidFill>
            </a:endParaRPr>
          </a:p>
        </p:txBody>
      </p:sp>
      <p:sp>
        <p:nvSpPr>
          <p:cNvPr id="6" name="Ellipse 5">
            <a:extLst>
              <a:ext uri="{FF2B5EF4-FFF2-40B4-BE49-F238E27FC236}">
                <a16:creationId xmlns:a16="http://schemas.microsoft.com/office/drawing/2014/main" id="{0145EBE3-6483-4EA1-835E-18F82A448C2E}"/>
              </a:ext>
            </a:extLst>
          </p:cNvPr>
          <p:cNvSpPr/>
          <p:nvPr/>
        </p:nvSpPr>
        <p:spPr>
          <a:xfrm>
            <a:off x="3969190" y="1804638"/>
            <a:ext cx="4048124" cy="4042569"/>
          </a:xfrm>
          <a:prstGeom prst="ellipse">
            <a:avLst/>
          </a:prstGeom>
          <a:solidFill>
            <a:schemeClr val="bg1"/>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Ellipse 3">
            <a:extLst>
              <a:ext uri="{FF2B5EF4-FFF2-40B4-BE49-F238E27FC236}">
                <a16:creationId xmlns:a16="http://schemas.microsoft.com/office/drawing/2014/main" id="{A801C6EF-D4F9-4391-B351-492AF7496016}"/>
              </a:ext>
            </a:extLst>
          </p:cNvPr>
          <p:cNvSpPr/>
          <p:nvPr/>
        </p:nvSpPr>
        <p:spPr>
          <a:xfrm>
            <a:off x="4718092" y="2614262"/>
            <a:ext cx="2514600" cy="2464594"/>
          </a:xfrm>
          <a:prstGeom prst="ellipse">
            <a:avLst/>
          </a:prstGeom>
          <a:solidFill>
            <a:srgbClr val="DC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8" name="Rett linje 7">
            <a:extLst>
              <a:ext uri="{FF2B5EF4-FFF2-40B4-BE49-F238E27FC236}">
                <a16:creationId xmlns:a16="http://schemas.microsoft.com/office/drawing/2014/main" id="{042E3222-D81F-4C92-95A5-0EBF198E9E59}"/>
              </a:ext>
            </a:extLst>
          </p:cNvPr>
          <p:cNvCxnSpPr>
            <a:cxnSpLocks/>
          </p:cNvCxnSpPr>
          <p:nvPr/>
        </p:nvCxnSpPr>
        <p:spPr>
          <a:xfrm>
            <a:off x="4707376" y="3846559"/>
            <a:ext cx="253603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Rett linje 9">
            <a:extLst>
              <a:ext uri="{FF2B5EF4-FFF2-40B4-BE49-F238E27FC236}">
                <a16:creationId xmlns:a16="http://schemas.microsoft.com/office/drawing/2014/main" id="{F75870F9-22C2-4814-BF94-E5EA2524FB48}"/>
              </a:ext>
            </a:extLst>
          </p:cNvPr>
          <p:cNvCxnSpPr>
            <a:cxnSpLocks/>
          </p:cNvCxnSpPr>
          <p:nvPr/>
        </p:nvCxnSpPr>
        <p:spPr>
          <a:xfrm flipV="1">
            <a:off x="7043383" y="2706105"/>
            <a:ext cx="566833" cy="3939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Rett linje 13">
            <a:extLst>
              <a:ext uri="{FF2B5EF4-FFF2-40B4-BE49-F238E27FC236}">
                <a16:creationId xmlns:a16="http://schemas.microsoft.com/office/drawing/2014/main" id="{6B77FD43-F6EE-45BF-8C96-FE9E530D8C58}"/>
              </a:ext>
            </a:extLst>
          </p:cNvPr>
          <p:cNvCxnSpPr>
            <a:cxnSpLocks/>
          </p:cNvCxnSpPr>
          <p:nvPr/>
        </p:nvCxnSpPr>
        <p:spPr>
          <a:xfrm>
            <a:off x="4300089" y="2695619"/>
            <a:ext cx="688278" cy="48577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Rett linje 15">
            <a:extLst>
              <a:ext uri="{FF2B5EF4-FFF2-40B4-BE49-F238E27FC236}">
                <a16:creationId xmlns:a16="http://schemas.microsoft.com/office/drawing/2014/main" id="{15FE9845-098A-4161-8B7F-9D314217DA20}"/>
              </a:ext>
            </a:extLst>
          </p:cNvPr>
          <p:cNvCxnSpPr>
            <a:cxnSpLocks/>
            <a:stCxn id="6" idx="4"/>
          </p:cNvCxnSpPr>
          <p:nvPr/>
        </p:nvCxnSpPr>
        <p:spPr>
          <a:xfrm flipV="1">
            <a:off x="5993252" y="5033219"/>
            <a:ext cx="0" cy="8139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Rett linje 23">
            <a:extLst>
              <a:ext uri="{FF2B5EF4-FFF2-40B4-BE49-F238E27FC236}">
                <a16:creationId xmlns:a16="http://schemas.microsoft.com/office/drawing/2014/main" id="{78C3BAC8-77D6-41FF-A5F9-75C39DB28F3A}"/>
              </a:ext>
            </a:extLst>
          </p:cNvPr>
          <p:cNvCxnSpPr>
            <a:cxnSpLocks/>
          </p:cNvCxnSpPr>
          <p:nvPr/>
        </p:nvCxnSpPr>
        <p:spPr>
          <a:xfrm flipV="1">
            <a:off x="6957658" y="2782541"/>
            <a:ext cx="750189" cy="40934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kstSylinder 27">
            <a:extLst>
              <a:ext uri="{FF2B5EF4-FFF2-40B4-BE49-F238E27FC236}">
                <a16:creationId xmlns:a16="http://schemas.microsoft.com/office/drawing/2014/main" id="{27479F95-2967-4A25-90DC-C38FC2CB1A04}"/>
              </a:ext>
            </a:extLst>
          </p:cNvPr>
          <p:cNvSpPr txBox="1"/>
          <p:nvPr/>
        </p:nvSpPr>
        <p:spPr>
          <a:xfrm>
            <a:off x="4988367" y="3000022"/>
            <a:ext cx="2055016" cy="707886"/>
          </a:xfrm>
          <a:prstGeom prst="rect">
            <a:avLst/>
          </a:prstGeom>
          <a:noFill/>
        </p:spPr>
        <p:txBody>
          <a:bodyPr wrap="square" rtlCol="0">
            <a:spAutoFit/>
          </a:bodyPr>
          <a:lstStyle/>
          <a:p>
            <a:pPr algn="ctr"/>
            <a:r>
              <a:rPr lang="nb-NO" sz="2000" dirty="0">
                <a:solidFill>
                  <a:schemeClr val="bg1"/>
                </a:solidFill>
              </a:rPr>
              <a:t>HelpKit</a:t>
            </a:r>
          </a:p>
          <a:p>
            <a:pPr algn="ctr"/>
            <a:r>
              <a:rPr lang="nb-NO" sz="2000" dirty="0">
                <a:solidFill>
                  <a:schemeClr val="bg1"/>
                </a:solidFill>
              </a:rPr>
              <a:t>We do it for you</a:t>
            </a:r>
          </a:p>
        </p:txBody>
      </p:sp>
      <p:sp>
        <p:nvSpPr>
          <p:cNvPr id="30" name="TekstSylinder 29">
            <a:extLst>
              <a:ext uri="{FF2B5EF4-FFF2-40B4-BE49-F238E27FC236}">
                <a16:creationId xmlns:a16="http://schemas.microsoft.com/office/drawing/2014/main" id="{77FCF1CC-B5F3-400B-B592-66D25A10BBB1}"/>
              </a:ext>
            </a:extLst>
          </p:cNvPr>
          <p:cNvSpPr txBox="1"/>
          <p:nvPr/>
        </p:nvSpPr>
        <p:spPr>
          <a:xfrm>
            <a:off x="5000285" y="3973957"/>
            <a:ext cx="1957373" cy="707886"/>
          </a:xfrm>
          <a:prstGeom prst="rect">
            <a:avLst/>
          </a:prstGeom>
          <a:noFill/>
        </p:spPr>
        <p:txBody>
          <a:bodyPr wrap="square" rtlCol="0">
            <a:spAutoFit/>
          </a:bodyPr>
          <a:lstStyle/>
          <a:p>
            <a:pPr algn="ctr"/>
            <a:r>
              <a:rPr lang="nb-NO" sz="2000" dirty="0">
                <a:solidFill>
                  <a:schemeClr val="bg1"/>
                </a:solidFill>
              </a:rPr>
              <a:t>HelpKit</a:t>
            </a:r>
          </a:p>
          <a:p>
            <a:pPr algn="ctr"/>
            <a:r>
              <a:rPr lang="nb-NO" sz="2000" dirty="0">
                <a:solidFill>
                  <a:schemeClr val="bg1"/>
                </a:solidFill>
              </a:rPr>
              <a:t>Do it yourself</a:t>
            </a:r>
          </a:p>
        </p:txBody>
      </p:sp>
      <p:sp>
        <p:nvSpPr>
          <p:cNvPr id="31" name="TekstSylinder 30">
            <a:extLst>
              <a:ext uri="{FF2B5EF4-FFF2-40B4-BE49-F238E27FC236}">
                <a16:creationId xmlns:a16="http://schemas.microsoft.com/office/drawing/2014/main" id="{FFD1AA9D-3E90-4C8B-A708-53F66FFBEDC3}"/>
              </a:ext>
            </a:extLst>
          </p:cNvPr>
          <p:cNvSpPr txBox="1"/>
          <p:nvPr/>
        </p:nvSpPr>
        <p:spPr>
          <a:xfrm>
            <a:off x="5230603" y="1980848"/>
            <a:ext cx="1489577" cy="646331"/>
          </a:xfrm>
          <a:prstGeom prst="rect">
            <a:avLst/>
          </a:prstGeom>
          <a:noFill/>
        </p:spPr>
        <p:txBody>
          <a:bodyPr wrap="square" rtlCol="0">
            <a:spAutoFit/>
          </a:bodyPr>
          <a:lstStyle/>
          <a:p>
            <a:pPr algn="ctr"/>
            <a:r>
              <a:rPr lang="nb-NO" dirty="0"/>
              <a:t>HelpKit</a:t>
            </a:r>
          </a:p>
          <a:p>
            <a:pPr algn="ctr"/>
            <a:r>
              <a:rPr lang="nb-NO" dirty="0"/>
              <a:t>Legal help</a:t>
            </a:r>
          </a:p>
        </p:txBody>
      </p:sp>
      <p:sp>
        <p:nvSpPr>
          <p:cNvPr id="32" name="TekstSylinder 31">
            <a:extLst>
              <a:ext uri="{FF2B5EF4-FFF2-40B4-BE49-F238E27FC236}">
                <a16:creationId xmlns:a16="http://schemas.microsoft.com/office/drawing/2014/main" id="{49E4715E-4CD7-4662-9172-C9E20254EDA8}"/>
              </a:ext>
            </a:extLst>
          </p:cNvPr>
          <p:cNvSpPr txBox="1"/>
          <p:nvPr/>
        </p:nvSpPr>
        <p:spPr>
          <a:xfrm rot="18128219">
            <a:off x="6239280" y="4294024"/>
            <a:ext cx="2104049" cy="646331"/>
          </a:xfrm>
          <a:prstGeom prst="rect">
            <a:avLst/>
          </a:prstGeom>
          <a:noFill/>
        </p:spPr>
        <p:txBody>
          <a:bodyPr wrap="square" rtlCol="0">
            <a:spAutoFit/>
          </a:bodyPr>
          <a:lstStyle/>
          <a:p>
            <a:pPr algn="ctr"/>
            <a:r>
              <a:rPr lang="nb-NO" dirty="0"/>
              <a:t>HelpKit</a:t>
            </a:r>
          </a:p>
          <a:p>
            <a:pPr algn="ctr"/>
            <a:r>
              <a:rPr lang="nb-NO" dirty="0"/>
              <a:t>Digital overview</a:t>
            </a:r>
          </a:p>
        </p:txBody>
      </p:sp>
      <p:sp>
        <p:nvSpPr>
          <p:cNvPr id="33" name="TekstSylinder 32">
            <a:extLst>
              <a:ext uri="{FF2B5EF4-FFF2-40B4-BE49-F238E27FC236}">
                <a16:creationId xmlns:a16="http://schemas.microsoft.com/office/drawing/2014/main" id="{4BAF773F-A788-4EE4-99C7-F0A6E8B72FD8}"/>
              </a:ext>
            </a:extLst>
          </p:cNvPr>
          <p:cNvSpPr txBox="1"/>
          <p:nvPr/>
        </p:nvSpPr>
        <p:spPr>
          <a:xfrm rot="3405183">
            <a:off x="3610210" y="4321051"/>
            <a:ext cx="2182411" cy="646331"/>
          </a:xfrm>
          <a:prstGeom prst="rect">
            <a:avLst/>
          </a:prstGeom>
          <a:noFill/>
        </p:spPr>
        <p:txBody>
          <a:bodyPr wrap="square" rtlCol="0">
            <a:spAutoFit/>
          </a:bodyPr>
          <a:lstStyle/>
          <a:p>
            <a:pPr algn="ctr"/>
            <a:r>
              <a:rPr lang="nb-NO" dirty="0"/>
              <a:t>HelpKit</a:t>
            </a:r>
          </a:p>
          <a:p>
            <a:pPr algn="ctr"/>
            <a:r>
              <a:rPr lang="nb-NO" dirty="0"/>
              <a:t>Social meetingplaces</a:t>
            </a:r>
          </a:p>
        </p:txBody>
      </p:sp>
      <p:sp>
        <p:nvSpPr>
          <p:cNvPr id="17" name="TekstSylinder 3">
            <a:extLst>
              <a:ext uri="{FF2B5EF4-FFF2-40B4-BE49-F238E27FC236}">
                <a16:creationId xmlns:a16="http://schemas.microsoft.com/office/drawing/2014/main" id="{85901F63-D2AE-42FC-9D0E-2DAEB560299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4195986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E2220EB-1344-4F1C-9E70-7C1AF4F354F3}"/>
              </a:ext>
            </a:extLst>
          </p:cNvPr>
          <p:cNvSpPr>
            <a:spLocks noGrp="1"/>
          </p:cNvSpPr>
          <p:nvPr>
            <p:ph type="title"/>
          </p:nvPr>
        </p:nvSpPr>
        <p:spPr>
          <a:xfrm>
            <a:off x="838200" y="185245"/>
            <a:ext cx="10515600" cy="1325563"/>
          </a:xfrm>
        </p:spPr>
        <p:txBody>
          <a:bodyPr>
            <a:normAutofit/>
          </a:bodyPr>
          <a:lstStyle/>
          <a:p>
            <a:r>
              <a:rPr lang="en-US" sz="3600" dirty="0"/>
              <a:t>Business idea – how to solve it?</a:t>
            </a:r>
            <a:endParaRPr lang="nb-NO" sz="3600" dirty="0"/>
          </a:p>
        </p:txBody>
      </p:sp>
      <p:sp>
        <p:nvSpPr>
          <p:cNvPr id="105" name="Rectangle 104">
            <a:extLst>
              <a:ext uri="{FF2B5EF4-FFF2-40B4-BE49-F238E27FC236}">
                <a16:creationId xmlns:a16="http://schemas.microsoft.com/office/drawing/2014/main" id="{A60B4DFA-DF6B-4FE1-96EC-031B5D71A1BD}"/>
              </a:ext>
            </a:extLst>
          </p:cNvPr>
          <p:cNvSpPr/>
          <p:nvPr/>
        </p:nvSpPr>
        <p:spPr>
          <a:xfrm>
            <a:off x="6231703" y="2295793"/>
            <a:ext cx="2674096" cy="3114880"/>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0" marR="0" lvl="0" indent="0" defTabSz="888978" eaLnBrk="1" fontAlgn="auto" latinLnBrk="0" hangingPunct="1">
              <a:lnSpc>
                <a:spcPct val="90000"/>
              </a:lnSpc>
              <a:spcBef>
                <a:spcPct val="0"/>
              </a:spcBef>
              <a:spcAft>
                <a:spcPts val="267"/>
              </a:spcAft>
              <a:buClrTx/>
              <a:buSzTx/>
              <a:buFontTx/>
              <a:buNone/>
              <a:tabLst/>
              <a:defRPr/>
            </a:pPr>
            <a:endParaRPr kumimoji="0" lang="en-US" sz="1400" b="0" i="0" u="none" strike="noStrike" kern="0" cap="none" spc="0" normalizeH="0" baseline="0" noProof="0" dirty="0">
              <a:ln>
                <a:noFill/>
              </a:ln>
              <a:solidFill>
                <a:srgbClr val="39393B"/>
              </a:solidFill>
              <a:effectLst/>
              <a:uLnTx/>
              <a:uFillTx/>
              <a:latin typeface="Open Sans Light"/>
              <a:ea typeface="+mn-ea"/>
              <a:cs typeface="+mn-cs"/>
            </a:endParaRPr>
          </a:p>
          <a:p>
            <a:pPr marL="0" marR="0" lvl="0" indent="0" defTabSz="888978" eaLnBrk="1" fontAlgn="auto" latinLnBrk="0" hangingPunct="1">
              <a:lnSpc>
                <a:spcPct val="90000"/>
              </a:lnSpc>
              <a:spcBef>
                <a:spcPct val="0"/>
              </a:spcBef>
              <a:spcAft>
                <a:spcPts val="267"/>
              </a:spcAft>
              <a:buClrTx/>
              <a:buSzTx/>
              <a:buFontTx/>
              <a:buNone/>
              <a:tabLst/>
              <a:defRPr/>
            </a:pPr>
            <a:endParaRPr lang="en-US" sz="1400" kern="0" dirty="0">
              <a:solidFill>
                <a:srgbClr val="39393B"/>
              </a:solidFill>
              <a:latin typeface="Open Sans Light"/>
            </a:endParaRPr>
          </a:p>
          <a:p>
            <a:r>
              <a:rPr lang="nb-NO" sz="1600" dirty="0"/>
              <a:t>We provide a guide to how you should navigate and in which order between social services, banks, doctors, funeral agencies and other public services. The guide will give both economical and practical tips and support.</a:t>
            </a:r>
          </a:p>
        </p:txBody>
      </p:sp>
      <p:sp>
        <p:nvSpPr>
          <p:cNvPr id="106" name="Rectangle 105">
            <a:extLst>
              <a:ext uri="{FF2B5EF4-FFF2-40B4-BE49-F238E27FC236}">
                <a16:creationId xmlns:a16="http://schemas.microsoft.com/office/drawing/2014/main" id="{0BBF3BA4-B8C3-4B02-A9F8-234C1E0BA9D0}"/>
              </a:ext>
            </a:extLst>
          </p:cNvPr>
          <p:cNvSpPr/>
          <p:nvPr/>
        </p:nvSpPr>
        <p:spPr>
          <a:xfrm>
            <a:off x="6227086" y="1511422"/>
            <a:ext cx="2945944" cy="1169551"/>
          </a:xfrm>
          <a:prstGeom prst="rect">
            <a:avLst/>
          </a:prstGeom>
          <a:gradFill flip="none" rotWithShape="1">
            <a:gsLst>
              <a:gs pos="0">
                <a:srgbClr val="F1001C">
                  <a:lumMod val="75000"/>
                </a:srgbClr>
              </a:gs>
              <a:gs pos="32000">
                <a:srgbClr val="F1001C"/>
              </a:gs>
            </a:gsLst>
            <a:lin ang="0" scaled="1"/>
            <a:tileRect/>
          </a:gradFill>
          <a:ln w="25400" cap="flat" cmpd="sng" algn="ctr">
            <a:noFill/>
            <a:prstDash val="solid"/>
          </a:ln>
          <a:effectLst/>
        </p:spPr>
        <p:txBody>
          <a:bodyPr spcFirstLastPara="0" vert="horz" wrap="square" lIns="365760" tIns="304800" rIns="243840" bIns="304800" numCol="1" spcCol="1270" anchor="t" anchorCtr="0">
            <a:spAutoFit/>
          </a:bodyPr>
          <a:lstStyle/>
          <a:p>
            <a:r>
              <a:rPr lang="nb-NO" dirty="0">
                <a:solidFill>
                  <a:schemeClr val="bg1"/>
                </a:solidFill>
              </a:rPr>
              <a:t>HelpKit</a:t>
            </a:r>
          </a:p>
          <a:p>
            <a:r>
              <a:rPr lang="nb-NO" dirty="0">
                <a:solidFill>
                  <a:schemeClr val="bg1"/>
                </a:solidFill>
              </a:rPr>
              <a:t>Do it yourself</a:t>
            </a:r>
          </a:p>
        </p:txBody>
      </p:sp>
      <p:sp>
        <p:nvSpPr>
          <p:cNvPr id="108" name="Rectangle 107">
            <a:extLst>
              <a:ext uri="{FF2B5EF4-FFF2-40B4-BE49-F238E27FC236}">
                <a16:creationId xmlns:a16="http://schemas.microsoft.com/office/drawing/2014/main" id="{C9889B38-E1C0-4825-B337-D10D2CFDDDCE}"/>
              </a:ext>
            </a:extLst>
          </p:cNvPr>
          <p:cNvSpPr/>
          <p:nvPr/>
        </p:nvSpPr>
        <p:spPr>
          <a:xfrm>
            <a:off x="3018970" y="2300958"/>
            <a:ext cx="2674096" cy="3110476"/>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0" marR="0" lvl="0" indent="0" defTabSz="888978" eaLnBrk="1" fontAlgn="auto" latinLnBrk="0" hangingPunct="1">
              <a:lnSpc>
                <a:spcPct val="90000"/>
              </a:lnSpc>
              <a:spcBef>
                <a:spcPct val="0"/>
              </a:spcBef>
              <a:spcAft>
                <a:spcPts val="267"/>
              </a:spcAft>
              <a:buClrTx/>
              <a:buSzTx/>
              <a:buFontTx/>
              <a:buNone/>
              <a:tabLst/>
              <a:defRPr/>
            </a:pPr>
            <a:endParaRPr kumimoji="0" lang="en-US" sz="1800" b="0" i="0" u="none" strike="noStrike" kern="0" cap="none" spc="0" normalizeH="0" baseline="0" noProof="0" dirty="0">
              <a:ln>
                <a:noFill/>
              </a:ln>
              <a:solidFill>
                <a:srgbClr val="39393B"/>
              </a:solidFill>
              <a:effectLst/>
              <a:uLnTx/>
              <a:uFillTx/>
              <a:latin typeface="Open Sans Light"/>
              <a:ea typeface="+mn-ea"/>
              <a:cs typeface="+mn-cs"/>
            </a:endParaRPr>
          </a:p>
          <a:p>
            <a:endParaRPr lang="nb-NO" sz="1400" dirty="0"/>
          </a:p>
          <a:p>
            <a:r>
              <a:rPr lang="nb-NO" sz="1600" dirty="0"/>
              <a:t>We do all the information gathering, we fill in the forms, applications etc with banks, doctors, social security and other public services. </a:t>
            </a:r>
          </a:p>
        </p:txBody>
      </p:sp>
      <p:sp>
        <p:nvSpPr>
          <p:cNvPr id="111" name="Rectangle 110">
            <a:extLst>
              <a:ext uri="{FF2B5EF4-FFF2-40B4-BE49-F238E27FC236}">
                <a16:creationId xmlns:a16="http://schemas.microsoft.com/office/drawing/2014/main" id="{A2A87F85-8EE0-41AE-A7E0-D2DF4466520E}"/>
              </a:ext>
            </a:extLst>
          </p:cNvPr>
          <p:cNvSpPr/>
          <p:nvPr/>
        </p:nvSpPr>
        <p:spPr>
          <a:xfrm>
            <a:off x="2670019" y="1505155"/>
            <a:ext cx="3018999" cy="1169551"/>
          </a:xfrm>
          <a:prstGeom prst="rect">
            <a:avLst/>
          </a:prstGeom>
          <a:solidFill>
            <a:srgbClr val="EA0038"/>
          </a:solidFill>
          <a:ln w="25400" cap="flat" cmpd="sng" algn="ctr">
            <a:noFill/>
            <a:prstDash val="solid"/>
          </a:ln>
          <a:effectLst/>
        </p:spPr>
        <p:txBody>
          <a:bodyPr spcFirstLastPara="0" vert="horz" wrap="square" lIns="243840" tIns="304800" rIns="243840" bIns="304800" numCol="1" spcCol="1270" anchor="t" anchorCtr="0">
            <a:spAutoFit/>
          </a:bodyPr>
          <a:lstStyle/>
          <a:p>
            <a:r>
              <a:rPr lang="nb-NO" dirty="0">
                <a:solidFill>
                  <a:schemeClr val="bg1"/>
                </a:solidFill>
              </a:rPr>
              <a:t>HelpKit </a:t>
            </a:r>
          </a:p>
          <a:p>
            <a:r>
              <a:rPr lang="nb-NO" dirty="0">
                <a:solidFill>
                  <a:schemeClr val="bg1"/>
                </a:solidFill>
              </a:rPr>
              <a:t>We do it for you</a:t>
            </a:r>
          </a:p>
        </p:txBody>
      </p:sp>
      <p:sp>
        <p:nvSpPr>
          <p:cNvPr id="131" name="Freeform 21">
            <a:extLst>
              <a:ext uri="{FF2B5EF4-FFF2-40B4-BE49-F238E27FC236}">
                <a16:creationId xmlns:a16="http://schemas.microsoft.com/office/drawing/2014/main" id="{04480F1E-0591-4302-AAA3-49EB692089D8}"/>
              </a:ext>
            </a:extLst>
          </p:cNvPr>
          <p:cNvSpPr>
            <a:spLocks noEditPoints="1"/>
          </p:cNvSpPr>
          <p:nvPr/>
        </p:nvSpPr>
        <p:spPr bwMode="auto">
          <a:xfrm>
            <a:off x="8161106" y="1753768"/>
            <a:ext cx="523818" cy="541411"/>
          </a:xfrm>
          <a:custGeom>
            <a:avLst/>
            <a:gdLst>
              <a:gd name="T0" fmla="*/ 537 w 587"/>
              <a:gd name="T1" fmla="*/ 74 h 569"/>
              <a:gd name="T2" fmla="*/ 530 w 587"/>
              <a:gd name="T3" fmla="*/ 0 h 569"/>
              <a:gd name="T4" fmla="*/ 293 w 587"/>
              <a:gd name="T5" fmla="*/ 71 h 569"/>
              <a:gd name="T6" fmla="*/ 56 w 587"/>
              <a:gd name="T7" fmla="*/ 0 h 569"/>
              <a:gd name="T8" fmla="*/ 49 w 587"/>
              <a:gd name="T9" fmla="*/ 74 h 569"/>
              <a:gd name="T10" fmla="*/ 0 w 587"/>
              <a:gd name="T11" fmla="*/ 102 h 569"/>
              <a:gd name="T12" fmla="*/ 28 w 587"/>
              <a:gd name="T13" fmla="*/ 537 h 569"/>
              <a:gd name="T14" fmla="*/ 293 w 587"/>
              <a:gd name="T15" fmla="*/ 569 h 569"/>
              <a:gd name="T16" fmla="*/ 558 w 587"/>
              <a:gd name="T17" fmla="*/ 537 h 569"/>
              <a:gd name="T18" fmla="*/ 587 w 587"/>
              <a:gd name="T19" fmla="*/ 102 h 569"/>
              <a:gd name="T20" fmla="*/ 523 w 587"/>
              <a:gd name="T21" fmla="*/ 14 h 569"/>
              <a:gd name="T22" fmla="*/ 516 w 587"/>
              <a:gd name="T23" fmla="*/ 439 h 569"/>
              <a:gd name="T24" fmla="*/ 300 w 587"/>
              <a:gd name="T25" fmla="*/ 83 h 569"/>
              <a:gd name="T26" fmla="*/ 523 w 587"/>
              <a:gd name="T27" fmla="*/ 14 h 569"/>
              <a:gd name="T28" fmla="*/ 71 w 587"/>
              <a:gd name="T29" fmla="*/ 14 h 569"/>
              <a:gd name="T30" fmla="*/ 286 w 587"/>
              <a:gd name="T31" fmla="*/ 479 h 569"/>
              <a:gd name="T32" fmla="*/ 63 w 587"/>
              <a:gd name="T33" fmla="*/ 439 h 569"/>
              <a:gd name="T34" fmla="*/ 573 w 587"/>
              <a:gd name="T35" fmla="*/ 508 h 569"/>
              <a:gd name="T36" fmla="*/ 353 w 587"/>
              <a:gd name="T37" fmla="*/ 523 h 569"/>
              <a:gd name="T38" fmla="*/ 293 w 587"/>
              <a:gd name="T39" fmla="*/ 555 h 569"/>
              <a:gd name="T40" fmla="*/ 234 w 587"/>
              <a:gd name="T41" fmla="*/ 523 h 569"/>
              <a:gd name="T42" fmla="*/ 14 w 587"/>
              <a:gd name="T43" fmla="*/ 508 h 569"/>
              <a:gd name="T44" fmla="*/ 28 w 587"/>
              <a:gd name="T45" fmla="*/ 88 h 569"/>
              <a:gd name="T46" fmla="*/ 49 w 587"/>
              <a:gd name="T47" fmla="*/ 446 h 569"/>
              <a:gd name="T48" fmla="*/ 71 w 587"/>
              <a:gd name="T49" fmla="*/ 453 h 569"/>
              <a:gd name="T50" fmla="*/ 289 w 587"/>
              <a:gd name="T51" fmla="*/ 498 h 569"/>
              <a:gd name="T52" fmla="*/ 291 w 587"/>
              <a:gd name="T53" fmla="*/ 498 h 569"/>
              <a:gd name="T54" fmla="*/ 293 w 587"/>
              <a:gd name="T55" fmla="*/ 499 h 569"/>
              <a:gd name="T56" fmla="*/ 296 w 587"/>
              <a:gd name="T57" fmla="*/ 498 h 569"/>
              <a:gd name="T58" fmla="*/ 297 w 587"/>
              <a:gd name="T59" fmla="*/ 498 h 569"/>
              <a:gd name="T60" fmla="*/ 516 w 587"/>
              <a:gd name="T61" fmla="*/ 453 h 569"/>
              <a:gd name="T62" fmla="*/ 537 w 587"/>
              <a:gd name="T63" fmla="*/ 446 h 569"/>
              <a:gd name="T64" fmla="*/ 558 w 587"/>
              <a:gd name="T65" fmla="*/ 88 h 569"/>
              <a:gd name="T66" fmla="*/ 573 w 587"/>
              <a:gd name="T67" fmla="*/ 508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7" h="569">
                <a:moveTo>
                  <a:pt x="558" y="74"/>
                </a:moveTo>
                <a:cubicBezTo>
                  <a:pt x="537" y="74"/>
                  <a:pt x="537" y="74"/>
                  <a:pt x="537" y="74"/>
                </a:cubicBezTo>
                <a:cubicBezTo>
                  <a:pt x="537" y="7"/>
                  <a:pt x="537" y="7"/>
                  <a:pt x="537" y="7"/>
                </a:cubicBezTo>
                <a:cubicBezTo>
                  <a:pt x="537" y="3"/>
                  <a:pt x="534" y="0"/>
                  <a:pt x="530" y="0"/>
                </a:cubicBezTo>
                <a:cubicBezTo>
                  <a:pt x="516" y="0"/>
                  <a:pt x="516" y="0"/>
                  <a:pt x="516" y="0"/>
                </a:cubicBezTo>
                <a:cubicBezTo>
                  <a:pt x="462" y="0"/>
                  <a:pt x="364" y="0"/>
                  <a:pt x="293" y="71"/>
                </a:cubicBezTo>
                <a:cubicBezTo>
                  <a:pt x="222" y="0"/>
                  <a:pt x="124" y="0"/>
                  <a:pt x="71" y="0"/>
                </a:cubicBezTo>
                <a:cubicBezTo>
                  <a:pt x="56" y="0"/>
                  <a:pt x="56" y="0"/>
                  <a:pt x="56" y="0"/>
                </a:cubicBezTo>
                <a:cubicBezTo>
                  <a:pt x="52" y="0"/>
                  <a:pt x="49" y="3"/>
                  <a:pt x="49" y="7"/>
                </a:cubicBezTo>
                <a:cubicBezTo>
                  <a:pt x="49" y="74"/>
                  <a:pt x="49" y="74"/>
                  <a:pt x="49" y="74"/>
                </a:cubicBezTo>
                <a:cubicBezTo>
                  <a:pt x="28" y="74"/>
                  <a:pt x="28" y="74"/>
                  <a:pt x="28" y="74"/>
                </a:cubicBezTo>
                <a:cubicBezTo>
                  <a:pt x="12" y="74"/>
                  <a:pt x="0" y="86"/>
                  <a:pt x="0" y="102"/>
                </a:cubicBezTo>
                <a:cubicBezTo>
                  <a:pt x="0" y="508"/>
                  <a:pt x="0" y="508"/>
                  <a:pt x="0" y="508"/>
                </a:cubicBezTo>
                <a:cubicBezTo>
                  <a:pt x="0" y="524"/>
                  <a:pt x="12" y="537"/>
                  <a:pt x="28" y="537"/>
                </a:cubicBezTo>
                <a:cubicBezTo>
                  <a:pt x="230" y="537"/>
                  <a:pt x="230" y="537"/>
                  <a:pt x="230" y="537"/>
                </a:cubicBezTo>
                <a:cubicBezTo>
                  <a:pt x="242" y="556"/>
                  <a:pt x="267" y="569"/>
                  <a:pt x="293" y="569"/>
                </a:cubicBezTo>
                <a:cubicBezTo>
                  <a:pt x="320" y="569"/>
                  <a:pt x="344" y="556"/>
                  <a:pt x="357" y="537"/>
                </a:cubicBezTo>
                <a:cubicBezTo>
                  <a:pt x="558" y="537"/>
                  <a:pt x="558" y="537"/>
                  <a:pt x="558" y="537"/>
                </a:cubicBezTo>
                <a:cubicBezTo>
                  <a:pt x="574" y="537"/>
                  <a:pt x="587" y="524"/>
                  <a:pt x="587" y="508"/>
                </a:cubicBezTo>
                <a:cubicBezTo>
                  <a:pt x="587" y="102"/>
                  <a:pt x="587" y="102"/>
                  <a:pt x="587" y="102"/>
                </a:cubicBezTo>
                <a:cubicBezTo>
                  <a:pt x="587" y="86"/>
                  <a:pt x="574" y="74"/>
                  <a:pt x="558" y="74"/>
                </a:cubicBezTo>
                <a:close/>
                <a:moveTo>
                  <a:pt x="523" y="14"/>
                </a:moveTo>
                <a:cubicBezTo>
                  <a:pt x="523" y="439"/>
                  <a:pt x="523" y="439"/>
                  <a:pt x="523" y="439"/>
                </a:cubicBezTo>
                <a:cubicBezTo>
                  <a:pt x="516" y="439"/>
                  <a:pt x="516" y="439"/>
                  <a:pt x="516" y="439"/>
                </a:cubicBezTo>
                <a:cubicBezTo>
                  <a:pt x="464" y="439"/>
                  <a:pt x="370" y="439"/>
                  <a:pt x="300" y="479"/>
                </a:cubicBezTo>
                <a:cubicBezTo>
                  <a:pt x="300" y="83"/>
                  <a:pt x="300" y="83"/>
                  <a:pt x="300" y="83"/>
                </a:cubicBezTo>
                <a:cubicBezTo>
                  <a:pt x="367" y="14"/>
                  <a:pt x="463" y="14"/>
                  <a:pt x="516" y="14"/>
                </a:cubicBezTo>
                <a:lnTo>
                  <a:pt x="523" y="14"/>
                </a:lnTo>
                <a:close/>
                <a:moveTo>
                  <a:pt x="63" y="14"/>
                </a:moveTo>
                <a:cubicBezTo>
                  <a:pt x="71" y="14"/>
                  <a:pt x="71" y="14"/>
                  <a:pt x="71" y="14"/>
                </a:cubicBezTo>
                <a:cubicBezTo>
                  <a:pt x="123" y="14"/>
                  <a:pt x="219" y="14"/>
                  <a:pt x="286" y="83"/>
                </a:cubicBezTo>
                <a:cubicBezTo>
                  <a:pt x="286" y="479"/>
                  <a:pt x="286" y="479"/>
                  <a:pt x="286" y="479"/>
                </a:cubicBezTo>
                <a:cubicBezTo>
                  <a:pt x="216" y="439"/>
                  <a:pt x="122" y="439"/>
                  <a:pt x="71" y="439"/>
                </a:cubicBezTo>
                <a:cubicBezTo>
                  <a:pt x="63" y="439"/>
                  <a:pt x="63" y="439"/>
                  <a:pt x="63" y="439"/>
                </a:cubicBezTo>
                <a:lnTo>
                  <a:pt x="63" y="14"/>
                </a:lnTo>
                <a:close/>
                <a:moveTo>
                  <a:pt x="573" y="508"/>
                </a:moveTo>
                <a:cubicBezTo>
                  <a:pt x="573" y="516"/>
                  <a:pt x="566" y="523"/>
                  <a:pt x="558" y="523"/>
                </a:cubicBezTo>
                <a:cubicBezTo>
                  <a:pt x="353" y="523"/>
                  <a:pt x="353" y="523"/>
                  <a:pt x="353" y="523"/>
                </a:cubicBezTo>
                <a:cubicBezTo>
                  <a:pt x="350" y="523"/>
                  <a:pt x="348" y="524"/>
                  <a:pt x="346" y="526"/>
                </a:cubicBezTo>
                <a:cubicBezTo>
                  <a:pt x="337" y="544"/>
                  <a:pt x="316" y="555"/>
                  <a:pt x="293" y="555"/>
                </a:cubicBezTo>
                <a:cubicBezTo>
                  <a:pt x="270" y="555"/>
                  <a:pt x="249" y="544"/>
                  <a:pt x="240" y="526"/>
                </a:cubicBezTo>
                <a:cubicBezTo>
                  <a:pt x="239" y="524"/>
                  <a:pt x="236" y="523"/>
                  <a:pt x="234" y="523"/>
                </a:cubicBezTo>
                <a:cubicBezTo>
                  <a:pt x="28" y="523"/>
                  <a:pt x="28" y="523"/>
                  <a:pt x="28" y="523"/>
                </a:cubicBezTo>
                <a:cubicBezTo>
                  <a:pt x="20" y="523"/>
                  <a:pt x="14" y="516"/>
                  <a:pt x="14" y="508"/>
                </a:cubicBezTo>
                <a:cubicBezTo>
                  <a:pt x="14" y="102"/>
                  <a:pt x="14" y="102"/>
                  <a:pt x="14" y="102"/>
                </a:cubicBezTo>
                <a:cubicBezTo>
                  <a:pt x="14" y="94"/>
                  <a:pt x="20" y="88"/>
                  <a:pt x="28" y="88"/>
                </a:cubicBezTo>
                <a:cubicBezTo>
                  <a:pt x="49" y="88"/>
                  <a:pt x="49" y="88"/>
                  <a:pt x="49" y="88"/>
                </a:cubicBezTo>
                <a:cubicBezTo>
                  <a:pt x="49" y="446"/>
                  <a:pt x="49" y="446"/>
                  <a:pt x="49" y="446"/>
                </a:cubicBezTo>
                <a:cubicBezTo>
                  <a:pt x="49" y="450"/>
                  <a:pt x="52" y="453"/>
                  <a:pt x="56" y="453"/>
                </a:cubicBezTo>
                <a:cubicBezTo>
                  <a:pt x="71" y="453"/>
                  <a:pt x="71" y="453"/>
                  <a:pt x="71" y="453"/>
                </a:cubicBezTo>
                <a:cubicBezTo>
                  <a:pt x="123" y="453"/>
                  <a:pt x="222" y="453"/>
                  <a:pt x="289" y="498"/>
                </a:cubicBezTo>
                <a:cubicBezTo>
                  <a:pt x="289" y="498"/>
                  <a:pt x="289" y="498"/>
                  <a:pt x="289" y="498"/>
                </a:cubicBezTo>
                <a:cubicBezTo>
                  <a:pt x="290" y="498"/>
                  <a:pt x="290" y="498"/>
                  <a:pt x="290" y="498"/>
                </a:cubicBezTo>
                <a:cubicBezTo>
                  <a:pt x="290" y="498"/>
                  <a:pt x="290" y="498"/>
                  <a:pt x="291" y="498"/>
                </a:cubicBezTo>
                <a:cubicBezTo>
                  <a:pt x="291" y="498"/>
                  <a:pt x="291" y="499"/>
                  <a:pt x="291" y="499"/>
                </a:cubicBezTo>
                <a:cubicBezTo>
                  <a:pt x="292" y="499"/>
                  <a:pt x="292" y="499"/>
                  <a:pt x="293" y="499"/>
                </a:cubicBezTo>
                <a:cubicBezTo>
                  <a:pt x="294" y="499"/>
                  <a:pt x="294" y="499"/>
                  <a:pt x="295" y="499"/>
                </a:cubicBezTo>
                <a:cubicBezTo>
                  <a:pt x="295" y="499"/>
                  <a:pt x="295" y="498"/>
                  <a:pt x="296" y="498"/>
                </a:cubicBezTo>
                <a:cubicBezTo>
                  <a:pt x="296" y="498"/>
                  <a:pt x="296" y="498"/>
                  <a:pt x="296" y="498"/>
                </a:cubicBezTo>
                <a:cubicBezTo>
                  <a:pt x="297" y="498"/>
                  <a:pt x="297" y="498"/>
                  <a:pt x="297" y="498"/>
                </a:cubicBezTo>
                <a:cubicBezTo>
                  <a:pt x="297" y="498"/>
                  <a:pt x="297" y="498"/>
                  <a:pt x="297" y="498"/>
                </a:cubicBezTo>
                <a:cubicBezTo>
                  <a:pt x="364" y="453"/>
                  <a:pt x="463" y="453"/>
                  <a:pt x="516" y="453"/>
                </a:cubicBezTo>
                <a:cubicBezTo>
                  <a:pt x="530" y="453"/>
                  <a:pt x="530" y="453"/>
                  <a:pt x="530" y="453"/>
                </a:cubicBezTo>
                <a:cubicBezTo>
                  <a:pt x="534" y="453"/>
                  <a:pt x="537" y="450"/>
                  <a:pt x="537" y="446"/>
                </a:cubicBezTo>
                <a:cubicBezTo>
                  <a:pt x="537" y="88"/>
                  <a:pt x="537" y="88"/>
                  <a:pt x="537" y="88"/>
                </a:cubicBezTo>
                <a:cubicBezTo>
                  <a:pt x="558" y="88"/>
                  <a:pt x="558" y="88"/>
                  <a:pt x="558" y="88"/>
                </a:cubicBezTo>
                <a:cubicBezTo>
                  <a:pt x="566" y="88"/>
                  <a:pt x="573" y="94"/>
                  <a:pt x="573" y="102"/>
                </a:cubicBezTo>
                <a:lnTo>
                  <a:pt x="573" y="508"/>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23">
            <a:extLst>
              <a:ext uri="{FF2B5EF4-FFF2-40B4-BE49-F238E27FC236}">
                <a16:creationId xmlns:a16="http://schemas.microsoft.com/office/drawing/2014/main" id="{08A7B86F-0982-477E-B43A-18C0ADC11E78}"/>
              </a:ext>
            </a:extLst>
          </p:cNvPr>
          <p:cNvSpPr>
            <a:spLocks noEditPoints="1"/>
          </p:cNvSpPr>
          <p:nvPr/>
        </p:nvSpPr>
        <p:spPr bwMode="auto">
          <a:xfrm>
            <a:off x="5003171" y="1681220"/>
            <a:ext cx="600897" cy="545690"/>
          </a:xfrm>
          <a:custGeom>
            <a:avLst/>
            <a:gdLst>
              <a:gd name="T0" fmla="*/ 529 w 676"/>
              <a:gd name="T1" fmla="*/ 279 h 678"/>
              <a:gd name="T2" fmla="*/ 431 w 676"/>
              <a:gd name="T3" fmla="*/ 293 h 678"/>
              <a:gd name="T4" fmla="*/ 409 w 676"/>
              <a:gd name="T5" fmla="*/ 210 h 678"/>
              <a:gd name="T6" fmla="*/ 367 w 676"/>
              <a:gd name="T7" fmla="*/ 125 h 678"/>
              <a:gd name="T8" fmla="*/ 401 w 676"/>
              <a:gd name="T9" fmla="*/ 58 h 678"/>
              <a:gd name="T10" fmla="*/ 504 w 676"/>
              <a:gd name="T11" fmla="*/ 6 h 678"/>
              <a:gd name="T12" fmla="*/ 579 w 676"/>
              <a:gd name="T13" fmla="*/ 18 h 678"/>
              <a:gd name="T14" fmla="*/ 659 w 676"/>
              <a:gd name="T15" fmla="*/ 100 h 678"/>
              <a:gd name="T16" fmla="*/ 676 w 676"/>
              <a:gd name="T17" fmla="*/ 169 h 678"/>
              <a:gd name="T18" fmla="*/ 605 w 676"/>
              <a:gd name="T19" fmla="*/ 241 h 678"/>
              <a:gd name="T20" fmla="*/ 558 w 676"/>
              <a:gd name="T21" fmla="*/ 314 h 678"/>
              <a:gd name="T22" fmla="*/ 539 w 676"/>
              <a:gd name="T23" fmla="*/ 267 h 678"/>
              <a:gd name="T24" fmla="*/ 590 w 676"/>
              <a:gd name="T25" fmla="*/ 242 h 678"/>
              <a:gd name="T26" fmla="*/ 626 w 676"/>
              <a:gd name="T27" fmla="*/ 172 h 678"/>
              <a:gd name="T28" fmla="*/ 655 w 676"/>
              <a:gd name="T29" fmla="*/ 114 h 678"/>
              <a:gd name="T30" fmla="*/ 566 w 676"/>
              <a:gd name="T31" fmla="*/ 67 h 678"/>
              <a:gd name="T32" fmla="*/ 517 w 676"/>
              <a:gd name="T33" fmla="*/ 15 h 678"/>
              <a:gd name="T34" fmla="*/ 500 w 676"/>
              <a:gd name="T35" fmla="*/ 56 h 678"/>
              <a:gd name="T36" fmla="*/ 401 w 676"/>
              <a:gd name="T37" fmla="*/ 73 h 678"/>
              <a:gd name="T38" fmla="*/ 413 w 676"/>
              <a:gd name="T39" fmla="*/ 144 h 678"/>
              <a:gd name="T40" fmla="*/ 422 w 676"/>
              <a:gd name="T41" fmla="*/ 215 h 678"/>
              <a:gd name="T42" fmla="*/ 463 w 676"/>
              <a:gd name="T43" fmla="*/ 255 h 678"/>
              <a:gd name="T44" fmla="*/ 532 w 676"/>
              <a:gd name="T45" fmla="*/ 264 h 678"/>
              <a:gd name="T46" fmla="*/ 478 w 676"/>
              <a:gd name="T47" fmla="*/ 160 h 678"/>
              <a:gd name="T48" fmla="*/ 517 w 676"/>
              <a:gd name="T49" fmla="*/ 199 h 678"/>
              <a:gd name="T50" fmla="*/ 517 w 676"/>
              <a:gd name="T51" fmla="*/ 185 h 678"/>
              <a:gd name="T52" fmla="*/ 258 w 676"/>
              <a:gd name="T53" fmla="*/ 678 h 678"/>
              <a:gd name="T54" fmla="*/ 233 w 676"/>
              <a:gd name="T55" fmla="*/ 615 h 678"/>
              <a:gd name="T56" fmla="*/ 105 w 676"/>
              <a:gd name="T57" fmla="*/ 628 h 678"/>
              <a:gd name="T58" fmla="*/ 90 w 676"/>
              <a:gd name="T59" fmla="*/ 522 h 678"/>
              <a:gd name="T60" fmla="*/ 0 w 676"/>
              <a:gd name="T61" fmla="*/ 424 h 678"/>
              <a:gd name="T62" fmla="*/ 14 w 676"/>
              <a:gd name="T63" fmla="*/ 350 h 678"/>
              <a:gd name="T64" fmla="*/ 91 w 676"/>
              <a:gd name="T65" fmla="*/ 229 h 678"/>
              <a:gd name="T66" fmla="*/ 159 w 676"/>
              <a:gd name="T67" fmla="*/ 185 h 678"/>
              <a:gd name="T68" fmla="*/ 276 w 676"/>
              <a:gd name="T69" fmla="*/ 222 h 678"/>
              <a:gd name="T70" fmla="*/ 378 w 676"/>
              <a:gd name="T71" fmla="*/ 190 h 678"/>
              <a:gd name="T72" fmla="*/ 423 w 676"/>
              <a:gd name="T73" fmla="*/ 310 h 678"/>
              <a:gd name="T74" fmla="*/ 513 w 676"/>
              <a:gd name="T75" fmla="*/ 370 h 678"/>
              <a:gd name="T76" fmla="*/ 456 w 676"/>
              <a:gd name="T77" fmla="*/ 419 h 678"/>
              <a:gd name="T78" fmla="*/ 494 w 676"/>
              <a:gd name="T79" fmla="*/ 527 h 678"/>
              <a:gd name="T80" fmla="*/ 393 w 676"/>
              <a:gd name="T81" fmla="*/ 564 h 678"/>
              <a:gd name="T82" fmla="*/ 325 w 676"/>
              <a:gd name="T83" fmla="*/ 669 h 678"/>
              <a:gd name="T84" fmla="*/ 165 w 676"/>
              <a:gd name="T85" fmla="*/ 577 h 678"/>
              <a:gd name="T86" fmla="*/ 261 w 676"/>
              <a:gd name="T87" fmla="*/ 664 h 678"/>
              <a:gd name="T88" fmla="*/ 323 w 676"/>
              <a:gd name="T89" fmla="*/ 591 h 678"/>
              <a:gd name="T90" fmla="*/ 449 w 676"/>
              <a:gd name="T91" fmla="*/ 573 h 678"/>
              <a:gd name="T92" fmla="*/ 432 w 676"/>
              <a:gd name="T93" fmla="*/ 479 h 678"/>
              <a:gd name="T94" fmla="*/ 445 w 676"/>
              <a:gd name="T95" fmla="*/ 396 h 678"/>
              <a:gd name="T96" fmla="*/ 421 w 676"/>
              <a:gd name="T97" fmla="*/ 325 h 678"/>
              <a:gd name="T98" fmla="*/ 356 w 676"/>
              <a:gd name="T99" fmla="*/ 258 h 678"/>
              <a:gd name="T100" fmla="*/ 286 w 676"/>
              <a:gd name="T101" fmla="*/ 233 h 678"/>
              <a:gd name="T102" fmla="*/ 199 w 676"/>
              <a:gd name="T103" fmla="*/ 245 h 678"/>
              <a:gd name="T104" fmla="*/ 106 w 676"/>
              <a:gd name="T105" fmla="*/ 228 h 678"/>
              <a:gd name="T106" fmla="*/ 85 w 676"/>
              <a:gd name="T107" fmla="*/ 357 h 678"/>
              <a:gd name="T108" fmla="*/ 14 w 676"/>
              <a:gd name="T109" fmla="*/ 419 h 678"/>
              <a:gd name="T110" fmla="*/ 104 w 676"/>
              <a:gd name="T111" fmla="*/ 519 h 678"/>
              <a:gd name="T112" fmla="*/ 109 w 676"/>
              <a:gd name="T113" fmla="*/ 613 h 678"/>
              <a:gd name="T114" fmla="*/ 258 w 676"/>
              <a:gd name="T115" fmla="*/ 484 h 678"/>
              <a:gd name="T116" fmla="*/ 323 w 676"/>
              <a:gd name="T117" fmla="*/ 419 h 678"/>
              <a:gd name="T118" fmla="*/ 207 w 676"/>
              <a:gd name="T119" fmla="*/ 419 h 678"/>
              <a:gd name="T120" fmla="*/ 258 w 676"/>
              <a:gd name="T121" fmla="*/ 36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6" h="678">
                <a:moveTo>
                  <a:pt x="556" y="314"/>
                </a:moveTo>
                <a:cubicBezTo>
                  <a:pt x="554" y="314"/>
                  <a:pt x="551" y="313"/>
                  <a:pt x="550" y="311"/>
                </a:cubicBezTo>
                <a:cubicBezTo>
                  <a:pt x="529" y="279"/>
                  <a:pt x="529" y="279"/>
                  <a:pt x="529" y="279"/>
                </a:cubicBezTo>
                <a:cubicBezTo>
                  <a:pt x="508" y="281"/>
                  <a:pt x="488" y="277"/>
                  <a:pt x="468" y="269"/>
                </a:cubicBezTo>
                <a:cubicBezTo>
                  <a:pt x="439" y="293"/>
                  <a:pt x="439" y="293"/>
                  <a:pt x="439" y="293"/>
                </a:cubicBezTo>
                <a:cubicBezTo>
                  <a:pt x="437" y="295"/>
                  <a:pt x="433" y="295"/>
                  <a:pt x="431" y="293"/>
                </a:cubicBezTo>
                <a:cubicBezTo>
                  <a:pt x="412" y="281"/>
                  <a:pt x="397" y="266"/>
                  <a:pt x="385" y="248"/>
                </a:cubicBezTo>
                <a:cubicBezTo>
                  <a:pt x="383" y="245"/>
                  <a:pt x="383" y="242"/>
                  <a:pt x="385" y="239"/>
                </a:cubicBezTo>
                <a:cubicBezTo>
                  <a:pt x="409" y="210"/>
                  <a:pt x="409" y="210"/>
                  <a:pt x="409" y="210"/>
                </a:cubicBezTo>
                <a:cubicBezTo>
                  <a:pt x="401" y="194"/>
                  <a:pt x="398" y="177"/>
                  <a:pt x="398" y="160"/>
                </a:cubicBezTo>
                <a:cubicBezTo>
                  <a:pt x="398" y="155"/>
                  <a:pt x="398" y="151"/>
                  <a:pt x="398" y="146"/>
                </a:cubicBezTo>
                <a:cubicBezTo>
                  <a:pt x="367" y="125"/>
                  <a:pt x="367" y="125"/>
                  <a:pt x="367" y="125"/>
                </a:cubicBezTo>
                <a:cubicBezTo>
                  <a:pt x="364" y="124"/>
                  <a:pt x="363" y="120"/>
                  <a:pt x="364" y="117"/>
                </a:cubicBezTo>
                <a:cubicBezTo>
                  <a:pt x="370" y="96"/>
                  <a:pt x="380" y="77"/>
                  <a:pt x="393" y="60"/>
                </a:cubicBezTo>
                <a:cubicBezTo>
                  <a:pt x="395" y="57"/>
                  <a:pt x="399" y="57"/>
                  <a:pt x="401" y="58"/>
                </a:cubicBezTo>
                <a:cubicBezTo>
                  <a:pt x="437" y="71"/>
                  <a:pt x="437" y="71"/>
                  <a:pt x="437" y="71"/>
                </a:cubicBezTo>
                <a:cubicBezTo>
                  <a:pt x="453" y="57"/>
                  <a:pt x="472" y="47"/>
                  <a:pt x="494" y="43"/>
                </a:cubicBezTo>
                <a:cubicBezTo>
                  <a:pt x="504" y="6"/>
                  <a:pt x="504" y="6"/>
                  <a:pt x="504" y="6"/>
                </a:cubicBezTo>
                <a:cubicBezTo>
                  <a:pt x="505" y="3"/>
                  <a:pt x="507" y="1"/>
                  <a:pt x="510" y="1"/>
                </a:cubicBezTo>
                <a:cubicBezTo>
                  <a:pt x="532" y="0"/>
                  <a:pt x="554" y="4"/>
                  <a:pt x="574" y="11"/>
                </a:cubicBezTo>
                <a:cubicBezTo>
                  <a:pt x="577" y="12"/>
                  <a:pt x="579" y="15"/>
                  <a:pt x="579" y="18"/>
                </a:cubicBezTo>
                <a:cubicBezTo>
                  <a:pt x="577" y="56"/>
                  <a:pt x="577" y="56"/>
                  <a:pt x="577" y="56"/>
                </a:cubicBezTo>
                <a:cubicBezTo>
                  <a:pt x="596" y="67"/>
                  <a:pt x="611" y="83"/>
                  <a:pt x="621" y="102"/>
                </a:cubicBezTo>
                <a:cubicBezTo>
                  <a:pt x="659" y="100"/>
                  <a:pt x="659" y="100"/>
                  <a:pt x="659" y="100"/>
                </a:cubicBezTo>
                <a:cubicBezTo>
                  <a:pt x="662" y="100"/>
                  <a:pt x="665" y="102"/>
                  <a:pt x="666" y="105"/>
                </a:cubicBezTo>
                <a:cubicBezTo>
                  <a:pt x="673" y="122"/>
                  <a:pt x="676" y="141"/>
                  <a:pt x="676" y="160"/>
                </a:cubicBezTo>
                <a:cubicBezTo>
                  <a:pt x="676" y="163"/>
                  <a:pt x="676" y="166"/>
                  <a:pt x="676" y="169"/>
                </a:cubicBezTo>
                <a:cubicBezTo>
                  <a:pt x="676" y="172"/>
                  <a:pt x="674" y="174"/>
                  <a:pt x="671" y="175"/>
                </a:cubicBezTo>
                <a:cubicBezTo>
                  <a:pt x="634" y="185"/>
                  <a:pt x="634" y="185"/>
                  <a:pt x="634" y="185"/>
                </a:cubicBezTo>
                <a:cubicBezTo>
                  <a:pt x="629" y="206"/>
                  <a:pt x="619" y="225"/>
                  <a:pt x="605" y="241"/>
                </a:cubicBezTo>
                <a:cubicBezTo>
                  <a:pt x="618" y="277"/>
                  <a:pt x="618" y="277"/>
                  <a:pt x="618" y="277"/>
                </a:cubicBezTo>
                <a:cubicBezTo>
                  <a:pt x="619" y="279"/>
                  <a:pt x="618" y="283"/>
                  <a:pt x="616" y="284"/>
                </a:cubicBezTo>
                <a:cubicBezTo>
                  <a:pt x="598" y="298"/>
                  <a:pt x="579" y="308"/>
                  <a:pt x="558" y="314"/>
                </a:cubicBezTo>
                <a:cubicBezTo>
                  <a:pt x="557" y="314"/>
                  <a:pt x="557" y="314"/>
                  <a:pt x="556" y="314"/>
                </a:cubicBezTo>
                <a:close/>
                <a:moveTo>
                  <a:pt x="533" y="264"/>
                </a:moveTo>
                <a:cubicBezTo>
                  <a:pt x="535" y="264"/>
                  <a:pt x="538" y="265"/>
                  <a:pt x="539" y="267"/>
                </a:cubicBezTo>
                <a:cubicBezTo>
                  <a:pt x="559" y="299"/>
                  <a:pt x="559" y="299"/>
                  <a:pt x="559" y="299"/>
                </a:cubicBezTo>
                <a:cubicBezTo>
                  <a:pt x="575" y="294"/>
                  <a:pt x="590" y="286"/>
                  <a:pt x="603" y="277"/>
                </a:cubicBezTo>
                <a:cubicBezTo>
                  <a:pt x="590" y="242"/>
                  <a:pt x="590" y="242"/>
                  <a:pt x="590" y="242"/>
                </a:cubicBezTo>
                <a:cubicBezTo>
                  <a:pt x="589" y="239"/>
                  <a:pt x="590" y="236"/>
                  <a:pt x="592" y="234"/>
                </a:cubicBezTo>
                <a:cubicBezTo>
                  <a:pt x="607" y="219"/>
                  <a:pt x="617" y="199"/>
                  <a:pt x="621" y="178"/>
                </a:cubicBezTo>
                <a:cubicBezTo>
                  <a:pt x="621" y="175"/>
                  <a:pt x="623" y="173"/>
                  <a:pt x="626" y="172"/>
                </a:cubicBezTo>
                <a:cubicBezTo>
                  <a:pt x="662" y="163"/>
                  <a:pt x="662" y="163"/>
                  <a:pt x="662" y="163"/>
                </a:cubicBezTo>
                <a:cubicBezTo>
                  <a:pt x="662" y="162"/>
                  <a:pt x="662" y="161"/>
                  <a:pt x="662" y="160"/>
                </a:cubicBezTo>
                <a:cubicBezTo>
                  <a:pt x="662" y="144"/>
                  <a:pt x="660" y="129"/>
                  <a:pt x="655" y="114"/>
                </a:cubicBezTo>
                <a:cubicBezTo>
                  <a:pt x="618" y="116"/>
                  <a:pt x="618" y="116"/>
                  <a:pt x="618" y="116"/>
                </a:cubicBezTo>
                <a:cubicBezTo>
                  <a:pt x="615" y="116"/>
                  <a:pt x="612" y="114"/>
                  <a:pt x="611" y="112"/>
                </a:cubicBezTo>
                <a:cubicBezTo>
                  <a:pt x="601" y="92"/>
                  <a:pt x="586" y="77"/>
                  <a:pt x="566" y="67"/>
                </a:cubicBezTo>
                <a:cubicBezTo>
                  <a:pt x="564" y="65"/>
                  <a:pt x="562" y="63"/>
                  <a:pt x="563" y="60"/>
                </a:cubicBezTo>
                <a:cubicBezTo>
                  <a:pt x="565" y="23"/>
                  <a:pt x="565" y="23"/>
                  <a:pt x="565" y="23"/>
                </a:cubicBezTo>
                <a:cubicBezTo>
                  <a:pt x="549" y="17"/>
                  <a:pt x="533" y="15"/>
                  <a:pt x="517" y="15"/>
                </a:cubicBezTo>
                <a:cubicBezTo>
                  <a:pt x="517" y="15"/>
                  <a:pt x="516" y="15"/>
                  <a:pt x="516" y="15"/>
                </a:cubicBezTo>
                <a:cubicBezTo>
                  <a:pt x="506" y="51"/>
                  <a:pt x="506" y="51"/>
                  <a:pt x="506" y="51"/>
                </a:cubicBezTo>
                <a:cubicBezTo>
                  <a:pt x="505" y="53"/>
                  <a:pt x="503" y="55"/>
                  <a:pt x="500" y="56"/>
                </a:cubicBezTo>
                <a:cubicBezTo>
                  <a:pt x="479" y="59"/>
                  <a:pt x="459" y="69"/>
                  <a:pt x="443" y="84"/>
                </a:cubicBezTo>
                <a:cubicBezTo>
                  <a:pt x="442" y="86"/>
                  <a:pt x="439" y="87"/>
                  <a:pt x="436" y="86"/>
                </a:cubicBezTo>
                <a:cubicBezTo>
                  <a:pt x="401" y="73"/>
                  <a:pt x="401" y="73"/>
                  <a:pt x="401" y="73"/>
                </a:cubicBezTo>
                <a:cubicBezTo>
                  <a:pt x="391" y="86"/>
                  <a:pt x="384" y="101"/>
                  <a:pt x="379" y="116"/>
                </a:cubicBezTo>
                <a:cubicBezTo>
                  <a:pt x="410" y="137"/>
                  <a:pt x="410" y="137"/>
                  <a:pt x="410" y="137"/>
                </a:cubicBezTo>
                <a:cubicBezTo>
                  <a:pt x="412" y="138"/>
                  <a:pt x="413" y="141"/>
                  <a:pt x="413" y="144"/>
                </a:cubicBezTo>
                <a:cubicBezTo>
                  <a:pt x="412" y="149"/>
                  <a:pt x="412" y="154"/>
                  <a:pt x="412" y="160"/>
                </a:cubicBezTo>
                <a:cubicBezTo>
                  <a:pt x="412" y="176"/>
                  <a:pt x="415" y="193"/>
                  <a:pt x="423" y="207"/>
                </a:cubicBezTo>
                <a:cubicBezTo>
                  <a:pt x="424" y="210"/>
                  <a:pt x="424" y="213"/>
                  <a:pt x="422" y="215"/>
                </a:cubicBezTo>
                <a:cubicBezTo>
                  <a:pt x="399" y="244"/>
                  <a:pt x="399" y="244"/>
                  <a:pt x="399" y="244"/>
                </a:cubicBezTo>
                <a:cubicBezTo>
                  <a:pt x="409" y="258"/>
                  <a:pt x="421" y="269"/>
                  <a:pt x="434" y="279"/>
                </a:cubicBezTo>
                <a:cubicBezTo>
                  <a:pt x="463" y="255"/>
                  <a:pt x="463" y="255"/>
                  <a:pt x="463" y="255"/>
                </a:cubicBezTo>
                <a:cubicBezTo>
                  <a:pt x="465" y="254"/>
                  <a:pt x="468" y="253"/>
                  <a:pt x="471" y="254"/>
                </a:cubicBezTo>
                <a:cubicBezTo>
                  <a:pt x="485" y="262"/>
                  <a:pt x="501" y="265"/>
                  <a:pt x="517" y="265"/>
                </a:cubicBezTo>
                <a:cubicBezTo>
                  <a:pt x="522" y="265"/>
                  <a:pt x="527" y="265"/>
                  <a:pt x="532" y="264"/>
                </a:cubicBezTo>
                <a:cubicBezTo>
                  <a:pt x="532" y="264"/>
                  <a:pt x="533" y="264"/>
                  <a:pt x="533" y="264"/>
                </a:cubicBezTo>
                <a:close/>
                <a:moveTo>
                  <a:pt x="517" y="199"/>
                </a:moveTo>
                <a:cubicBezTo>
                  <a:pt x="496" y="199"/>
                  <a:pt x="478" y="181"/>
                  <a:pt x="478" y="160"/>
                </a:cubicBezTo>
                <a:cubicBezTo>
                  <a:pt x="478" y="138"/>
                  <a:pt x="496" y="121"/>
                  <a:pt x="517" y="121"/>
                </a:cubicBezTo>
                <a:cubicBezTo>
                  <a:pt x="539" y="121"/>
                  <a:pt x="556" y="138"/>
                  <a:pt x="556" y="160"/>
                </a:cubicBezTo>
                <a:cubicBezTo>
                  <a:pt x="556" y="181"/>
                  <a:pt x="539" y="199"/>
                  <a:pt x="517" y="199"/>
                </a:cubicBezTo>
                <a:close/>
                <a:moveTo>
                  <a:pt x="517" y="135"/>
                </a:moveTo>
                <a:cubicBezTo>
                  <a:pt x="503" y="135"/>
                  <a:pt x="492" y="146"/>
                  <a:pt x="492" y="160"/>
                </a:cubicBezTo>
                <a:cubicBezTo>
                  <a:pt x="492" y="174"/>
                  <a:pt x="503" y="185"/>
                  <a:pt x="517" y="185"/>
                </a:cubicBezTo>
                <a:cubicBezTo>
                  <a:pt x="531" y="185"/>
                  <a:pt x="542" y="174"/>
                  <a:pt x="542" y="160"/>
                </a:cubicBezTo>
                <a:cubicBezTo>
                  <a:pt x="542" y="146"/>
                  <a:pt x="531" y="135"/>
                  <a:pt x="517" y="135"/>
                </a:cubicBezTo>
                <a:close/>
                <a:moveTo>
                  <a:pt x="258" y="678"/>
                </a:moveTo>
                <a:cubicBezTo>
                  <a:pt x="256" y="678"/>
                  <a:pt x="256" y="678"/>
                  <a:pt x="256" y="678"/>
                </a:cubicBezTo>
                <a:cubicBezTo>
                  <a:pt x="252" y="678"/>
                  <a:pt x="250" y="676"/>
                  <a:pt x="249" y="673"/>
                </a:cubicBezTo>
                <a:cubicBezTo>
                  <a:pt x="233" y="615"/>
                  <a:pt x="233" y="615"/>
                  <a:pt x="233" y="615"/>
                </a:cubicBezTo>
                <a:cubicBezTo>
                  <a:pt x="208" y="612"/>
                  <a:pt x="184" y="604"/>
                  <a:pt x="162" y="592"/>
                </a:cubicBezTo>
                <a:cubicBezTo>
                  <a:pt x="113" y="628"/>
                  <a:pt x="113" y="628"/>
                  <a:pt x="113" y="628"/>
                </a:cubicBezTo>
                <a:cubicBezTo>
                  <a:pt x="111" y="630"/>
                  <a:pt x="108" y="630"/>
                  <a:pt x="105" y="628"/>
                </a:cubicBezTo>
                <a:cubicBezTo>
                  <a:pt x="86" y="614"/>
                  <a:pt x="69" y="598"/>
                  <a:pt x="55" y="579"/>
                </a:cubicBezTo>
                <a:cubicBezTo>
                  <a:pt x="53" y="577"/>
                  <a:pt x="53" y="574"/>
                  <a:pt x="55" y="571"/>
                </a:cubicBezTo>
                <a:cubicBezTo>
                  <a:pt x="90" y="522"/>
                  <a:pt x="90" y="522"/>
                  <a:pt x="90" y="522"/>
                </a:cubicBezTo>
                <a:cubicBezTo>
                  <a:pt x="75" y="499"/>
                  <a:pt x="66" y="474"/>
                  <a:pt x="62" y="447"/>
                </a:cubicBezTo>
                <a:cubicBezTo>
                  <a:pt x="5" y="431"/>
                  <a:pt x="5" y="431"/>
                  <a:pt x="5" y="431"/>
                </a:cubicBezTo>
                <a:cubicBezTo>
                  <a:pt x="2" y="430"/>
                  <a:pt x="0" y="427"/>
                  <a:pt x="0" y="424"/>
                </a:cubicBezTo>
                <a:cubicBezTo>
                  <a:pt x="0" y="423"/>
                  <a:pt x="0" y="421"/>
                  <a:pt x="0" y="419"/>
                </a:cubicBezTo>
                <a:cubicBezTo>
                  <a:pt x="0" y="398"/>
                  <a:pt x="2" y="376"/>
                  <a:pt x="8" y="355"/>
                </a:cubicBezTo>
                <a:cubicBezTo>
                  <a:pt x="8" y="352"/>
                  <a:pt x="11" y="350"/>
                  <a:pt x="14" y="350"/>
                </a:cubicBezTo>
                <a:cubicBezTo>
                  <a:pt x="74" y="348"/>
                  <a:pt x="74" y="348"/>
                  <a:pt x="74" y="348"/>
                </a:cubicBezTo>
                <a:cubicBezTo>
                  <a:pt x="83" y="324"/>
                  <a:pt x="97" y="302"/>
                  <a:pt x="114" y="283"/>
                </a:cubicBezTo>
                <a:cubicBezTo>
                  <a:pt x="91" y="229"/>
                  <a:pt x="91" y="229"/>
                  <a:pt x="91" y="229"/>
                </a:cubicBezTo>
                <a:cubicBezTo>
                  <a:pt x="89" y="226"/>
                  <a:pt x="90" y="223"/>
                  <a:pt x="93" y="221"/>
                </a:cubicBezTo>
                <a:cubicBezTo>
                  <a:pt x="110" y="206"/>
                  <a:pt x="130" y="193"/>
                  <a:pt x="151" y="184"/>
                </a:cubicBezTo>
                <a:cubicBezTo>
                  <a:pt x="154" y="182"/>
                  <a:pt x="157" y="183"/>
                  <a:pt x="159" y="185"/>
                </a:cubicBezTo>
                <a:cubicBezTo>
                  <a:pt x="199" y="230"/>
                  <a:pt x="199" y="230"/>
                  <a:pt x="199" y="230"/>
                </a:cubicBezTo>
                <a:cubicBezTo>
                  <a:pt x="218" y="224"/>
                  <a:pt x="238" y="221"/>
                  <a:pt x="258" y="221"/>
                </a:cubicBezTo>
                <a:cubicBezTo>
                  <a:pt x="264" y="221"/>
                  <a:pt x="270" y="222"/>
                  <a:pt x="276" y="222"/>
                </a:cubicBezTo>
                <a:cubicBezTo>
                  <a:pt x="304" y="170"/>
                  <a:pt x="304" y="170"/>
                  <a:pt x="304" y="170"/>
                </a:cubicBezTo>
                <a:cubicBezTo>
                  <a:pt x="306" y="167"/>
                  <a:pt x="309" y="165"/>
                  <a:pt x="312" y="166"/>
                </a:cubicBezTo>
                <a:cubicBezTo>
                  <a:pt x="335" y="171"/>
                  <a:pt x="357" y="179"/>
                  <a:pt x="378" y="190"/>
                </a:cubicBezTo>
                <a:cubicBezTo>
                  <a:pt x="380" y="191"/>
                  <a:pt x="382" y="194"/>
                  <a:pt x="381" y="197"/>
                </a:cubicBezTo>
                <a:cubicBezTo>
                  <a:pt x="371" y="256"/>
                  <a:pt x="371" y="256"/>
                  <a:pt x="371" y="256"/>
                </a:cubicBezTo>
                <a:cubicBezTo>
                  <a:pt x="391" y="271"/>
                  <a:pt x="410" y="289"/>
                  <a:pt x="423" y="310"/>
                </a:cubicBezTo>
                <a:cubicBezTo>
                  <a:pt x="482" y="300"/>
                  <a:pt x="482" y="300"/>
                  <a:pt x="482" y="300"/>
                </a:cubicBezTo>
                <a:cubicBezTo>
                  <a:pt x="485" y="299"/>
                  <a:pt x="489" y="301"/>
                  <a:pt x="490" y="303"/>
                </a:cubicBezTo>
                <a:cubicBezTo>
                  <a:pt x="500" y="325"/>
                  <a:pt x="508" y="347"/>
                  <a:pt x="513" y="370"/>
                </a:cubicBezTo>
                <a:cubicBezTo>
                  <a:pt x="513" y="373"/>
                  <a:pt x="512" y="376"/>
                  <a:pt x="509" y="378"/>
                </a:cubicBezTo>
                <a:cubicBezTo>
                  <a:pt x="456" y="406"/>
                  <a:pt x="456" y="406"/>
                  <a:pt x="456" y="406"/>
                </a:cubicBezTo>
                <a:cubicBezTo>
                  <a:pt x="456" y="410"/>
                  <a:pt x="456" y="415"/>
                  <a:pt x="456" y="419"/>
                </a:cubicBezTo>
                <a:cubicBezTo>
                  <a:pt x="456" y="439"/>
                  <a:pt x="453" y="459"/>
                  <a:pt x="447" y="479"/>
                </a:cubicBezTo>
                <a:cubicBezTo>
                  <a:pt x="492" y="519"/>
                  <a:pt x="492" y="519"/>
                  <a:pt x="492" y="519"/>
                </a:cubicBezTo>
                <a:cubicBezTo>
                  <a:pt x="494" y="521"/>
                  <a:pt x="495" y="524"/>
                  <a:pt x="494" y="527"/>
                </a:cubicBezTo>
                <a:cubicBezTo>
                  <a:pt x="484" y="548"/>
                  <a:pt x="471" y="568"/>
                  <a:pt x="456" y="586"/>
                </a:cubicBezTo>
                <a:cubicBezTo>
                  <a:pt x="454" y="589"/>
                  <a:pt x="451" y="589"/>
                  <a:pt x="448" y="588"/>
                </a:cubicBezTo>
                <a:cubicBezTo>
                  <a:pt x="393" y="564"/>
                  <a:pt x="393" y="564"/>
                  <a:pt x="393" y="564"/>
                </a:cubicBezTo>
                <a:cubicBezTo>
                  <a:pt x="375" y="581"/>
                  <a:pt x="355" y="594"/>
                  <a:pt x="333" y="603"/>
                </a:cubicBezTo>
                <a:cubicBezTo>
                  <a:pt x="330" y="663"/>
                  <a:pt x="330" y="663"/>
                  <a:pt x="330" y="663"/>
                </a:cubicBezTo>
                <a:cubicBezTo>
                  <a:pt x="330" y="666"/>
                  <a:pt x="328" y="669"/>
                  <a:pt x="325" y="669"/>
                </a:cubicBezTo>
                <a:cubicBezTo>
                  <a:pt x="303" y="675"/>
                  <a:pt x="281" y="678"/>
                  <a:pt x="258" y="678"/>
                </a:cubicBezTo>
                <a:close/>
                <a:moveTo>
                  <a:pt x="161" y="576"/>
                </a:moveTo>
                <a:cubicBezTo>
                  <a:pt x="162" y="576"/>
                  <a:pt x="164" y="577"/>
                  <a:pt x="165" y="577"/>
                </a:cubicBezTo>
                <a:cubicBezTo>
                  <a:pt x="188" y="591"/>
                  <a:pt x="213" y="599"/>
                  <a:pt x="239" y="602"/>
                </a:cubicBezTo>
                <a:cubicBezTo>
                  <a:pt x="242" y="602"/>
                  <a:pt x="244" y="604"/>
                  <a:pt x="245" y="607"/>
                </a:cubicBezTo>
                <a:cubicBezTo>
                  <a:pt x="261" y="664"/>
                  <a:pt x="261" y="664"/>
                  <a:pt x="261" y="664"/>
                </a:cubicBezTo>
                <a:cubicBezTo>
                  <a:pt x="280" y="664"/>
                  <a:pt x="298" y="661"/>
                  <a:pt x="316" y="657"/>
                </a:cubicBezTo>
                <a:cubicBezTo>
                  <a:pt x="319" y="598"/>
                  <a:pt x="319" y="598"/>
                  <a:pt x="319" y="598"/>
                </a:cubicBezTo>
                <a:cubicBezTo>
                  <a:pt x="319" y="595"/>
                  <a:pt x="321" y="592"/>
                  <a:pt x="323" y="591"/>
                </a:cubicBezTo>
                <a:cubicBezTo>
                  <a:pt x="347" y="582"/>
                  <a:pt x="368" y="569"/>
                  <a:pt x="387" y="551"/>
                </a:cubicBezTo>
                <a:cubicBezTo>
                  <a:pt x="389" y="549"/>
                  <a:pt x="392" y="548"/>
                  <a:pt x="394" y="549"/>
                </a:cubicBezTo>
                <a:cubicBezTo>
                  <a:pt x="449" y="573"/>
                  <a:pt x="449" y="573"/>
                  <a:pt x="449" y="573"/>
                </a:cubicBezTo>
                <a:cubicBezTo>
                  <a:pt x="461" y="558"/>
                  <a:pt x="471" y="542"/>
                  <a:pt x="479" y="526"/>
                </a:cubicBezTo>
                <a:cubicBezTo>
                  <a:pt x="434" y="486"/>
                  <a:pt x="434" y="486"/>
                  <a:pt x="434" y="486"/>
                </a:cubicBezTo>
                <a:cubicBezTo>
                  <a:pt x="432" y="484"/>
                  <a:pt x="431" y="481"/>
                  <a:pt x="432" y="479"/>
                </a:cubicBezTo>
                <a:cubicBezTo>
                  <a:pt x="439" y="459"/>
                  <a:pt x="442" y="439"/>
                  <a:pt x="442" y="419"/>
                </a:cubicBezTo>
                <a:cubicBezTo>
                  <a:pt x="442" y="414"/>
                  <a:pt x="442" y="408"/>
                  <a:pt x="441" y="402"/>
                </a:cubicBezTo>
                <a:cubicBezTo>
                  <a:pt x="441" y="400"/>
                  <a:pt x="443" y="397"/>
                  <a:pt x="445" y="396"/>
                </a:cubicBezTo>
                <a:cubicBezTo>
                  <a:pt x="498" y="368"/>
                  <a:pt x="498" y="368"/>
                  <a:pt x="498" y="368"/>
                </a:cubicBezTo>
                <a:cubicBezTo>
                  <a:pt x="494" y="349"/>
                  <a:pt x="488" y="331"/>
                  <a:pt x="480" y="314"/>
                </a:cubicBezTo>
                <a:cubicBezTo>
                  <a:pt x="421" y="325"/>
                  <a:pt x="421" y="325"/>
                  <a:pt x="421" y="325"/>
                </a:cubicBezTo>
                <a:cubicBezTo>
                  <a:pt x="419" y="325"/>
                  <a:pt x="416" y="324"/>
                  <a:pt x="414" y="322"/>
                </a:cubicBezTo>
                <a:cubicBezTo>
                  <a:pt x="400" y="299"/>
                  <a:pt x="381" y="280"/>
                  <a:pt x="359" y="265"/>
                </a:cubicBezTo>
                <a:cubicBezTo>
                  <a:pt x="357" y="264"/>
                  <a:pt x="356" y="261"/>
                  <a:pt x="356" y="258"/>
                </a:cubicBezTo>
                <a:cubicBezTo>
                  <a:pt x="367" y="200"/>
                  <a:pt x="367" y="200"/>
                  <a:pt x="367" y="200"/>
                </a:cubicBezTo>
                <a:cubicBezTo>
                  <a:pt x="350" y="191"/>
                  <a:pt x="332" y="185"/>
                  <a:pt x="314" y="181"/>
                </a:cubicBezTo>
                <a:cubicBezTo>
                  <a:pt x="286" y="233"/>
                  <a:pt x="286" y="233"/>
                  <a:pt x="286" y="233"/>
                </a:cubicBezTo>
                <a:cubicBezTo>
                  <a:pt x="285" y="235"/>
                  <a:pt x="282" y="237"/>
                  <a:pt x="279" y="237"/>
                </a:cubicBezTo>
                <a:cubicBezTo>
                  <a:pt x="272" y="236"/>
                  <a:pt x="265" y="235"/>
                  <a:pt x="258" y="235"/>
                </a:cubicBezTo>
                <a:cubicBezTo>
                  <a:pt x="238" y="235"/>
                  <a:pt x="218" y="239"/>
                  <a:pt x="199" y="245"/>
                </a:cubicBezTo>
                <a:cubicBezTo>
                  <a:pt x="197" y="246"/>
                  <a:pt x="194" y="245"/>
                  <a:pt x="192" y="243"/>
                </a:cubicBezTo>
                <a:cubicBezTo>
                  <a:pt x="152" y="198"/>
                  <a:pt x="152" y="198"/>
                  <a:pt x="152" y="198"/>
                </a:cubicBezTo>
                <a:cubicBezTo>
                  <a:pt x="136" y="207"/>
                  <a:pt x="120" y="216"/>
                  <a:pt x="106" y="228"/>
                </a:cubicBezTo>
                <a:cubicBezTo>
                  <a:pt x="129" y="282"/>
                  <a:pt x="129" y="282"/>
                  <a:pt x="129" y="282"/>
                </a:cubicBezTo>
                <a:cubicBezTo>
                  <a:pt x="130" y="285"/>
                  <a:pt x="130" y="288"/>
                  <a:pt x="128" y="290"/>
                </a:cubicBezTo>
                <a:cubicBezTo>
                  <a:pt x="109" y="309"/>
                  <a:pt x="94" y="332"/>
                  <a:pt x="85" y="357"/>
                </a:cubicBezTo>
                <a:cubicBezTo>
                  <a:pt x="84" y="360"/>
                  <a:pt x="82" y="361"/>
                  <a:pt x="79" y="362"/>
                </a:cubicBezTo>
                <a:cubicBezTo>
                  <a:pt x="20" y="364"/>
                  <a:pt x="20" y="364"/>
                  <a:pt x="20" y="364"/>
                </a:cubicBezTo>
                <a:cubicBezTo>
                  <a:pt x="16" y="382"/>
                  <a:pt x="14" y="400"/>
                  <a:pt x="14" y="419"/>
                </a:cubicBezTo>
                <a:cubicBezTo>
                  <a:pt x="71" y="435"/>
                  <a:pt x="71" y="435"/>
                  <a:pt x="71" y="435"/>
                </a:cubicBezTo>
                <a:cubicBezTo>
                  <a:pt x="73" y="435"/>
                  <a:pt x="75" y="438"/>
                  <a:pt x="76" y="441"/>
                </a:cubicBezTo>
                <a:cubicBezTo>
                  <a:pt x="79" y="468"/>
                  <a:pt x="89" y="495"/>
                  <a:pt x="104" y="519"/>
                </a:cubicBezTo>
                <a:cubicBezTo>
                  <a:pt x="105" y="521"/>
                  <a:pt x="105" y="524"/>
                  <a:pt x="104" y="527"/>
                </a:cubicBezTo>
                <a:cubicBezTo>
                  <a:pt x="69" y="575"/>
                  <a:pt x="69" y="575"/>
                  <a:pt x="69" y="575"/>
                </a:cubicBezTo>
                <a:cubicBezTo>
                  <a:pt x="81" y="589"/>
                  <a:pt x="94" y="602"/>
                  <a:pt x="109" y="613"/>
                </a:cubicBezTo>
                <a:cubicBezTo>
                  <a:pt x="157" y="578"/>
                  <a:pt x="157" y="578"/>
                  <a:pt x="157" y="578"/>
                </a:cubicBezTo>
                <a:cubicBezTo>
                  <a:pt x="158" y="577"/>
                  <a:pt x="160" y="576"/>
                  <a:pt x="161" y="576"/>
                </a:cubicBezTo>
                <a:close/>
                <a:moveTo>
                  <a:pt x="258" y="484"/>
                </a:moveTo>
                <a:cubicBezTo>
                  <a:pt x="223" y="484"/>
                  <a:pt x="193" y="455"/>
                  <a:pt x="193" y="419"/>
                </a:cubicBezTo>
                <a:cubicBezTo>
                  <a:pt x="193" y="383"/>
                  <a:pt x="223" y="354"/>
                  <a:pt x="258" y="354"/>
                </a:cubicBezTo>
                <a:cubicBezTo>
                  <a:pt x="294" y="354"/>
                  <a:pt x="323" y="383"/>
                  <a:pt x="323" y="419"/>
                </a:cubicBezTo>
                <a:cubicBezTo>
                  <a:pt x="323" y="455"/>
                  <a:pt x="294" y="484"/>
                  <a:pt x="258" y="484"/>
                </a:cubicBezTo>
                <a:close/>
                <a:moveTo>
                  <a:pt x="258" y="368"/>
                </a:moveTo>
                <a:cubicBezTo>
                  <a:pt x="230" y="368"/>
                  <a:pt x="207" y="391"/>
                  <a:pt x="207" y="419"/>
                </a:cubicBezTo>
                <a:cubicBezTo>
                  <a:pt x="207" y="447"/>
                  <a:pt x="230" y="470"/>
                  <a:pt x="258" y="470"/>
                </a:cubicBezTo>
                <a:cubicBezTo>
                  <a:pt x="286" y="470"/>
                  <a:pt x="309" y="447"/>
                  <a:pt x="309" y="419"/>
                </a:cubicBezTo>
                <a:cubicBezTo>
                  <a:pt x="309" y="391"/>
                  <a:pt x="286" y="368"/>
                  <a:pt x="258" y="368"/>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kstSylinder 3">
            <a:extLst>
              <a:ext uri="{FF2B5EF4-FFF2-40B4-BE49-F238E27FC236}">
                <a16:creationId xmlns:a16="http://schemas.microsoft.com/office/drawing/2014/main" id="{BDDEB226-F1E2-425A-8887-B5C498AFEE5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2872932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ipe(left)">
                                      <p:cBhvr>
                                        <p:cTn id="7" dur="200"/>
                                        <p:tgtEl>
                                          <p:spTgt spid="1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200"/>
                                        <p:tgtEl>
                                          <p:spTgt spid="108"/>
                                        </p:tgtEl>
                                      </p:cBhvr>
                                    </p:animEffect>
                                  </p:childTnLst>
                                </p:cTn>
                              </p:par>
                            </p:childTnLst>
                          </p:cTn>
                        </p:par>
                        <p:par>
                          <p:cTn id="11" fill="hold">
                            <p:stCondLst>
                              <p:cond delay="200"/>
                            </p:stCondLst>
                            <p:childTnLst>
                              <p:par>
                                <p:cTn id="12" presetID="22" presetClass="entr" presetSubtype="8" fill="hold" grpId="0" nodeType="afterEffect">
                                  <p:stCondLst>
                                    <p:cond delay="0"/>
                                  </p:stCondLst>
                                  <p:childTnLst>
                                    <p:set>
                                      <p:cBhvr>
                                        <p:cTn id="13" dur="1" fill="hold">
                                          <p:stCondLst>
                                            <p:cond delay="0"/>
                                          </p:stCondLst>
                                        </p:cTn>
                                        <p:tgtEl>
                                          <p:spTgt spid="106"/>
                                        </p:tgtEl>
                                        <p:attrNameLst>
                                          <p:attrName>style.visibility</p:attrName>
                                        </p:attrNameLst>
                                      </p:cBhvr>
                                      <p:to>
                                        <p:strVal val="visible"/>
                                      </p:to>
                                    </p:set>
                                    <p:animEffect transition="in" filter="wipe(left)">
                                      <p:cBhvr>
                                        <p:cTn id="14" dur="200"/>
                                        <p:tgtEl>
                                          <p:spTgt spid="10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2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8" grpId="0" animBg="1"/>
      <p:bldP spid="1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E2220EB-1344-4F1C-9E70-7C1AF4F354F3}"/>
              </a:ext>
            </a:extLst>
          </p:cNvPr>
          <p:cNvSpPr>
            <a:spLocks noGrp="1"/>
          </p:cNvSpPr>
          <p:nvPr>
            <p:ph type="title"/>
          </p:nvPr>
        </p:nvSpPr>
        <p:spPr>
          <a:xfrm>
            <a:off x="838200" y="185245"/>
            <a:ext cx="10515600" cy="1325563"/>
          </a:xfrm>
        </p:spPr>
        <p:txBody>
          <a:bodyPr>
            <a:normAutofit/>
          </a:bodyPr>
          <a:lstStyle/>
          <a:p>
            <a:r>
              <a:rPr lang="en-US" sz="3600" dirty="0"/>
              <a:t>Business idea – how to solve it?</a:t>
            </a:r>
            <a:endParaRPr lang="nb-NO" sz="3600" dirty="0"/>
          </a:p>
        </p:txBody>
      </p:sp>
      <p:sp>
        <p:nvSpPr>
          <p:cNvPr id="90" name="Rectangle 89">
            <a:extLst>
              <a:ext uri="{FF2B5EF4-FFF2-40B4-BE49-F238E27FC236}">
                <a16:creationId xmlns:a16="http://schemas.microsoft.com/office/drawing/2014/main" id="{2785B883-C7B4-43B0-895C-8C952F3EBDF8}"/>
              </a:ext>
            </a:extLst>
          </p:cNvPr>
          <p:cNvSpPr/>
          <p:nvPr/>
        </p:nvSpPr>
        <p:spPr>
          <a:xfrm>
            <a:off x="7462178" y="2373680"/>
            <a:ext cx="2610736" cy="3533392"/>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0" marR="0" lvl="0" indent="0" defTabSz="888978" eaLnBrk="1" fontAlgn="auto" latinLnBrk="0" hangingPunct="1">
              <a:lnSpc>
                <a:spcPct val="90000"/>
              </a:lnSpc>
              <a:spcBef>
                <a:spcPct val="0"/>
              </a:spcBef>
              <a:spcAft>
                <a:spcPts val="267"/>
              </a:spcAft>
              <a:buClrTx/>
              <a:buSzTx/>
              <a:buFontTx/>
              <a:buNone/>
              <a:tabLst/>
              <a:defRPr/>
            </a:pPr>
            <a:endParaRPr kumimoji="0" lang="en-US" sz="1600" b="0" i="0" u="none" strike="noStrike" kern="0" cap="none" spc="0" normalizeH="0" baseline="0" noProof="0" dirty="0">
              <a:ln>
                <a:noFill/>
              </a:ln>
              <a:solidFill>
                <a:srgbClr val="39393B"/>
              </a:solidFill>
              <a:effectLst/>
              <a:uLnTx/>
              <a:uFillTx/>
              <a:latin typeface="Open Sans Light"/>
              <a:ea typeface="+mn-ea"/>
              <a:cs typeface="+mn-cs"/>
            </a:endParaRPr>
          </a:p>
          <a:p>
            <a:pPr marL="0" marR="0" lvl="0" indent="0" defTabSz="888978" eaLnBrk="1" fontAlgn="auto" latinLnBrk="0" hangingPunct="1">
              <a:lnSpc>
                <a:spcPct val="90000"/>
              </a:lnSpc>
              <a:spcBef>
                <a:spcPct val="0"/>
              </a:spcBef>
              <a:spcAft>
                <a:spcPts val="267"/>
              </a:spcAft>
              <a:buClrTx/>
              <a:buSzTx/>
              <a:buFontTx/>
              <a:buNone/>
              <a:tabLst/>
              <a:defRPr/>
            </a:pPr>
            <a:endParaRPr lang="en-US" sz="1600" kern="0" dirty="0">
              <a:solidFill>
                <a:srgbClr val="39393B"/>
              </a:solidFill>
              <a:latin typeface="Open Sans Light"/>
            </a:endParaRPr>
          </a:p>
          <a:p>
            <a:r>
              <a:rPr lang="nb-NO" sz="1600" dirty="0"/>
              <a:t>Facilitate the sharing of experiences between prople in similar circumstances.</a:t>
            </a:r>
          </a:p>
          <a:p>
            <a:r>
              <a:rPr lang="nb-NO" sz="1600" dirty="0"/>
              <a:t>A clodes digital portal where there can also be possibilities for meeting physicallly in the neigbourhood.</a:t>
            </a:r>
          </a:p>
        </p:txBody>
      </p:sp>
      <p:sp>
        <p:nvSpPr>
          <p:cNvPr id="91" name="Rectangle 90">
            <a:extLst>
              <a:ext uri="{FF2B5EF4-FFF2-40B4-BE49-F238E27FC236}">
                <a16:creationId xmlns:a16="http://schemas.microsoft.com/office/drawing/2014/main" id="{5CF9FC27-64F5-4140-BEEE-8093243B56C5}"/>
              </a:ext>
            </a:extLst>
          </p:cNvPr>
          <p:cNvSpPr/>
          <p:nvPr/>
        </p:nvSpPr>
        <p:spPr>
          <a:xfrm>
            <a:off x="7462178" y="1610830"/>
            <a:ext cx="2982734" cy="1169551"/>
          </a:xfrm>
          <a:prstGeom prst="rect">
            <a:avLst/>
          </a:prstGeom>
          <a:gradFill>
            <a:gsLst>
              <a:gs pos="0">
                <a:srgbClr val="FF3C00">
                  <a:lumMod val="75000"/>
                </a:srgbClr>
              </a:gs>
              <a:gs pos="32000">
                <a:srgbClr val="FF3C00"/>
              </a:gs>
            </a:gsLst>
            <a:lin ang="0" scaled="1"/>
          </a:gradFill>
          <a:ln w="25400" cap="flat" cmpd="sng" algn="ctr">
            <a:noFill/>
            <a:prstDash val="solid"/>
          </a:ln>
          <a:effectLst/>
        </p:spPr>
        <p:txBody>
          <a:bodyPr spcFirstLastPara="0" vert="horz" wrap="square" lIns="365760" tIns="304800" rIns="243840" bIns="304800" numCol="1" spcCol="1270" anchor="t" anchorCtr="0">
            <a:spAutoFit/>
          </a:bodyPr>
          <a:lstStyle/>
          <a:p>
            <a:r>
              <a:rPr lang="nb-NO" dirty="0">
                <a:solidFill>
                  <a:schemeClr val="bg1"/>
                </a:solidFill>
              </a:rPr>
              <a:t>HelpKit</a:t>
            </a:r>
          </a:p>
          <a:p>
            <a:r>
              <a:rPr lang="nb-NO" dirty="0">
                <a:solidFill>
                  <a:schemeClr val="bg1"/>
                </a:solidFill>
              </a:rPr>
              <a:t>Sosiale meetingplaces</a:t>
            </a:r>
          </a:p>
        </p:txBody>
      </p:sp>
      <p:sp>
        <p:nvSpPr>
          <p:cNvPr id="97" name="Rectangle 96">
            <a:extLst>
              <a:ext uri="{FF2B5EF4-FFF2-40B4-BE49-F238E27FC236}">
                <a16:creationId xmlns:a16="http://schemas.microsoft.com/office/drawing/2014/main" id="{D29AA391-1700-43CA-B829-042264F52756}"/>
              </a:ext>
            </a:extLst>
          </p:cNvPr>
          <p:cNvSpPr/>
          <p:nvPr/>
        </p:nvSpPr>
        <p:spPr>
          <a:xfrm>
            <a:off x="4631436" y="2389099"/>
            <a:ext cx="2458744" cy="3533393"/>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0" marR="0" lvl="0" indent="0" defTabSz="888978" eaLnBrk="1" fontAlgn="auto" latinLnBrk="0" hangingPunct="1">
              <a:lnSpc>
                <a:spcPct val="90000"/>
              </a:lnSpc>
              <a:spcBef>
                <a:spcPct val="0"/>
              </a:spcBef>
              <a:spcAft>
                <a:spcPts val="267"/>
              </a:spcAft>
              <a:buClrTx/>
              <a:buSzTx/>
              <a:buFontTx/>
              <a:buNone/>
              <a:tabLst/>
              <a:defRPr/>
            </a:pPr>
            <a:endParaRPr kumimoji="0" lang="en-US" sz="1600" b="0" i="0" u="none" strike="noStrike" kern="0" cap="none" spc="0" normalizeH="0" baseline="0" noProof="0" dirty="0">
              <a:ln>
                <a:noFill/>
              </a:ln>
              <a:solidFill>
                <a:srgbClr val="39393B"/>
              </a:solidFill>
              <a:effectLst/>
              <a:uLnTx/>
              <a:uFillTx/>
              <a:latin typeface="Open Sans Light"/>
              <a:ea typeface="+mn-ea"/>
              <a:cs typeface="+mn-cs"/>
            </a:endParaRPr>
          </a:p>
          <a:p>
            <a:pPr marL="0" marR="0" lvl="0" indent="0" defTabSz="888978" eaLnBrk="1" fontAlgn="auto" latinLnBrk="0" hangingPunct="1">
              <a:lnSpc>
                <a:spcPct val="90000"/>
              </a:lnSpc>
              <a:spcBef>
                <a:spcPct val="0"/>
              </a:spcBef>
              <a:spcAft>
                <a:spcPts val="267"/>
              </a:spcAft>
              <a:buClrTx/>
              <a:buSzTx/>
              <a:buFontTx/>
              <a:buNone/>
              <a:tabLst/>
              <a:defRPr/>
            </a:pPr>
            <a:endParaRPr lang="en-US" sz="1600" kern="0" dirty="0">
              <a:solidFill>
                <a:srgbClr val="39393B"/>
              </a:solidFill>
              <a:latin typeface="Open Sans Light"/>
            </a:endParaRPr>
          </a:p>
          <a:p>
            <a:r>
              <a:rPr lang="nb-NO" sz="1600" dirty="0"/>
              <a:t>An overview of personal information like public pension, corporate pensions, real estate, private and corporate insurances, bank accounts, funds, will etc</a:t>
            </a:r>
          </a:p>
        </p:txBody>
      </p:sp>
      <p:sp>
        <p:nvSpPr>
          <p:cNvPr id="98" name="Rectangle 97">
            <a:extLst>
              <a:ext uri="{FF2B5EF4-FFF2-40B4-BE49-F238E27FC236}">
                <a16:creationId xmlns:a16="http://schemas.microsoft.com/office/drawing/2014/main" id="{991C6E3B-DFA9-49E9-8362-1AF2AF93F348}"/>
              </a:ext>
            </a:extLst>
          </p:cNvPr>
          <p:cNvSpPr/>
          <p:nvPr/>
        </p:nvSpPr>
        <p:spPr>
          <a:xfrm>
            <a:off x="4516579" y="1619075"/>
            <a:ext cx="2712330" cy="1169551"/>
          </a:xfrm>
          <a:prstGeom prst="rect">
            <a:avLst/>
          </a:prstGeom>
          <a:gradFill>
            <a:gsLst>
              <a:gs pos="0">
                <a:srgbClr val="FB1E00">
                  <a:lumMod val="75000"/>
                </a:srgbClr>
              </a:gs>
              <a:gs pos="32000">
                <a:srgbClr val="FB1E00"/>
              </a:gs>
            </a:gsLst>
            <a:lin ang="0" scaled="1"/>
          </a:gradFill>
          <a:ln w="25400" cap="flat" cmpd="sng" algn="ctr">
            <a:noFill/>
            <a:prstDash val="solid"/>
          </a:ln>
          <a:effectLst/>
        </p:spPr>
        <p:txBody>
          <a:bodyPr spcFirstLastPara="0" vert="horz" wrap="square" lIns="365760" tIns="304800" rIns="243840" bIns="304800" numCol="1" spcCol="1270" anchor="t" anchorCtr="0">
            <a:spAutoFit/>
          </a:bodyPr>
          <a:lstStyle/>
          <a:p>
            <a:r>
              <a:rPr lang="nb-NO" dirty="0">
                <a:solidFill>
                  <a:schemeClr val="bg1"/>
                </a:solidFill>
              </a:rPr>
              <a:t>HelpKit</a:t>
            </a:r>
          </a:p>
          <a:p>
            <a:r>
              <a:rPr lang="nb-NO" dirty="0">
                <a:solidFill>
                  <a:schemeClr val="bg1"/>
                </a:solidFill>
              </a:rPr>
              <a:t>Digitalt overview</a:t>
            </a:r>
          </a:p>
        </p:txBody>
      </p:sp>
      <p:sp>
        <p:nvSpPr>
          <p:cNvPr id="100" name="Parallelogram 99">
            <a:extLst>
              <a:ext uri="{FF2B5EF4-FFF2-40B4-BE49-F238E27FC236}">
                <a16:creationId xmlns:a16="http://schemas.microsoft.com/office/drawing/2014/main" id="{B5C40228-9561-427F-9E15-C394244715EC}"/>
              </a:ext>
            </a:extLst>
          </p:cNvPr>
          <p:cNvSpPr/>
          <p:nvPr/>
        </p:nvSpPr>
        <p:spPr>
          <a:xfrm rot="5400000" flipV="1">
            <a:off x="3627671" y="2004978"/>
            <a:ext cx="1052399" cy="269817"/>
          </a:xfrm>
          <a:prstGeom prst="parallelogram">
            <a:avLst>
              <a:gd name="adj" fmla="val 66077"/>
            </a:avLst>
          </a:prstGeom>
          <a:solidFill>
            <a:srgbClr val="F70000">
              <a:lumMod val="50000"/>
            </a:srgbClr>
          </a:solidFill>
          <a:ln w="9525"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uLnTx/>
              <a:uFillTx/>
              <a:latin typeface="Open Sans Light"/>
              <a:ea typeface="+mn-ea"/>
              <a:cs typeface="+mn-cs"/>
            </a:endParaRPr>
          </a:p>
        </p:txBody>
      </p:sp>
      <p:sp>
        <p:nvSpPr>
          <p:cNvPr id="101" name="Rectangle 100">
            <a:extLst>
              <a:ext uri="{FF2B5EF4-FFF2-40B4-BE49-F238E27FC236}">
                <a16:creationId xmlns:a16="http://schemas.microsoft.com/office/drawing/2014/main" id="{BAEA9677-9A38-4A84-BCE7-55D8F2FB2DFD}"/>
              </a:ext>
            </a:extLst>
          </p:cNvPr>
          <p:cNvSpPr/>
          <p:nvPr/>
        </p:nvSpPr>
        <p:spPr>
          <a:xfrm>
            <a:off x="1960122" y="2390004"/>
            <a:ext cx="2316480" cy="3517068"/>
          </a:xfrm>
          <a:prstGeom prst="rect">
            <a:avLst/>
          </a:prstGeom>
          <a:solidFill>
            <a:srgbClr val="39393B">
              <a:alpha val="10000"/>
            </a:srgbClr>
          </a:solidFill>
          <a:ln w="25400" cap="flat" cmpd="sng" algn="ctr">
            <a:noFill/>
            <a:prstDash val="solid"/>
          </a:ln>
          <a:effectLst/>
        </p:spPr>
        <p:txBody>
          <a:bodyPr spcFirstLastPara="0" vert="horz" wrap="square" lIns="243840" tIns="243840" rIns="243840" bIns="243840" numCol="1" spcCol="1270" anchor="t" anchorCtr="0">
            <a:noAutofit/>
          </a:bodyPr>
          <a:lstStyle/>
          <a:p>
            <a:pPr marL="0" marR="0" lvl="0" indent="0" defTabSz="888978" eaLnBrk="1" fontAlgn="auto" latinLnBrk="0" hangingPunct="1">
              <a:lnSpc>
                <a:spcPct val="90000"/>
              </a:lnSpc>
              <a:spcBef>
                <a:spcPct val="0"/>
              </a:spcBef>
              <a:spcAft>
                <a:spcPts val="267"/>
              </a:spcAft>
              <a:buClrTx/>
              <a:buSzTx/>
              <a:buFontTx/>
              <a:buNone/>
              <a:tabLst/>
              <a:defRPr/>
            </a:pPr>
            <a:endParaRPr kumimoji="0" lang="en-US" sz="1400" b="0" i="0" u="none" strike="noStrike" kern="0" cap="none" spc="0" normalizeH="0" baseline="0" noProof="0" dirty="0">
              <a:ln>
                <a:noFill/>
              </a:ln>
              <a:solidFill>
                <a:srgbClr val="39393B"/>
              </a:solidFill>
              <a:effectLst/>
              <a:uLnTx/>
              <a:uFillTx/>
              <a:latin typeface="Open Sans Light"/>
              <a:ea typeface="+mn-ea"/>
              <a:cs typeface="+mn-cs"/>
            </a:endParaRPr>
          </a:p>
          <a:p>
            <a:pPr marL="0" marR="0" lvl="0" indent="0" defTabSz="888978" eaLnBrk="1" fontAlgn="auto" latinLnBrk="0" hangingPunct="1">
              <a:lnSpc>
                <a:spcPct val="90000"/>
              </a:lnSpc>
              <a:spcBef>
                <a:spcPct val="0"/>
              </a:spcBef>
              <a:spcAft>
                <a:spcPts val="267"/>
              </a:spcAft>
              <a:buClrTx/>
              <a:buSzTx/>
              <a:buFontTx/>
              <a:buNone/>
              <a:tabLst/>
              <a:defRPr/>
            </a:pPr>
            <a:endParaRPr lang="en-US" sz="1400" kern="0" dirty="0">
              <a:solidFill>
                <a:srgbClr val="39393B"/>
              </a:solidFill>
              <a:latin typeface="Open Sans Light"/>
            </a:endParaRPr>
          </a:p>
          <a:p>
            <a:r>
              <a:rPr lang="nb-NO" sz="1600" dirty="0"/>
              <a:t>A certain number of hours of legal support at your disposition. </a:t>
            </a:r>
          </a:p>
        </p:txBody>
      </p:sp>
      <p:sp>
        <p:nvSpPr>
          <p:cNvPr id="102" name="Rectangle 101">
            <a:extLst>
              <a:ext uri="{FF2B5EF4-FFF2-40B4-BE49-F238E27FC236}">
                <a16:creationId xmlns:a16="http://schemas.microsoft.com/office/drawing/2014/main" id="{F42A7EA2-5123-4493-AC17-85956D284CCF}"/>
              </a:ext>
            </a:extLst>
          </p:cNvPr>
          <p:cNvSpPr/>
          <p:nvPr/>
        </p:nvSpPr>
        <p:spPr>
          <a:xfrm>
            <a:off x="1626521" y="1612805"/>
            <a:ext cx="2670048" cy="1169551"/>
          </a:xfrm>
          <a:prstGeom prst="rect">
            <a:avLst/>
          </a:prstGeom>
          <a:gradFill>
            <a:gsLst>
              <a:gs pos="0">
                <a:srgbClr val="F70000">
                  <a:lumMod val="75000"/>
                </a:srgbClr>
              </a:gs>
              <a:gs pos="32000">
                <a:srgbClr val="F70000"/>
              </a:gs>
            </a:gsLst>
            <a:lin ang="0" scaled="1"/>
          </a:gradFill>
          <a:ln w="25400" cap="flat" cmpd="sng" algn="ctr">
            <a:noFill/>
            <a:prstDash val="solid"/>
          </a:ln>
          <a:effectLst/>
        </p:spPr>
        <p:txBody>
          <a:bodyPr spcFirstLastPara="0" vert="horz" wrap="square" lIns="365760" tIns="304800" rIns="243840" bIns="304800" numCol="1" spcCol="1270" anchor="t" anchorCtr="0">
            <a:spAutoFit/>
          </a:bodyPr>
          <a:lstStyle/>
          <a:p>
            <a:r>
              <a:rPr lang="nb-NO" dirty="0">
                <a:solidFill>
                  <a:schemeClr val="bg1"/>
                </a:solidFill>
              </a:rPr>
              <a:t>HelpKit</a:t>
            </a:r>
          </a:p>
          <a:p>
            <a:r>
              <a:rPr lang="nb-NO" dirty="0">
                <a:solidFill>
                  <a:schemeClr val="bg1"/>
                </a:solidFill>
              </a:rPr>
              <a:t>Legal advice</a:t>
            </a:r>
          </a:p>
        </p:txBody>
      </p:sp>
      <p:sp>
        <p:nvSpPr>
          <p:cNvPr id="132" name="Freeform 84">
            <a:extLst>
              <a:ext uri="{FF2B5EF4-FFF2-40B4-BE49-F238E27FC236}">
                <a16:creationId xmlns:a16="http://schemas.microsoft.com/office/drawing/2014/main" id="{2441F82B-0CE6-4D96-9C0E-7356D5597A23}"/>
              </a:ext>
            </a:extLst>
          </p:cNvPr>
          <p:cNvSpPr>
            <a:spLocks noEditPoints="1"/>
          </p:cNvSpPr>
          <p:nvPr/>
        </p:nvSpPr>
        <p:spPr bwMode="auto">
          <a:xfrm>
            <a:off x="3718065" y="1840188"/>
            <a:ext cx="162518" cy="741904"/>
          </a:xfrm>
          <a:custGeom>
            <a:avLst/>
            <a:gdLst>
              <a:gd name="T0" fmla="*/ 117 w 158"/>
              <a:gd name="T1" fmla="*/ 61 h 718"/>
              <a:gd name="T2" fmla="*/ 117 w 158"/>
              <a:gd name="T3" fmla="*/ 23 h 718"/>
              <a:gd name="T4" fmla="*/ 95 w 158"/>
              <a:gd name="T5" fmla="*/ 0 h 718"/>
              <a:gd name="T6" fmla="*/ 64 w 158"/>
              <a:gd name="T7" fmla="*/ 0 h 718"/>
              <a:gd name="T8" fmla="*/ 41 w 158"/>
              <a:gd name="T9" fmla="*/ 23 h 718"/>
              <a:gd name="T10" fmla="*/ 41 w 158"/>
              <a:gd name="T11" fmla="*/ 61 h 718"/>
              <a:gd name="T12" fmla="*/ 0 w 158"/>
              <a:gd name="T13" fmla="*/ 104 h 718"/>
              <a:gd name="T14" fmla="*/ 0 w 158"/>
              <a:gd name="T15" fmla="*/ 604 h 718"/>
              <a:gd name="T16" fmla="*/ 1 w 158"/>
              <a:gd name="T17" fmla="*/ 607 h 718"/>
              <a:gd name="T18" fmla="*/ 73 w 158"/>
              <a:gd name="T19" fmla="*/ 715 h 718"/>
              <a:gd name="T20" fmla="*/ 79 w 158"/>
              <a:gd name="T21" fmla="*/ 718 h 718"/>
              <a:gd name="T22" fmla="*/ 85 w 158"/>
              <a:gd name="T23" fmla="*/ 715 h 718"/>
              <a:gd name="T24" fmla="*/ 157 w 158"/>
              <a:gd name="T25" fmla="*/ 607 h 718"/>
              <a:gd name="T26" fmla="*/ 158 w 158"/>
              <a:gd name="T27" fmla="*/ 604 h 718"/>
              <a:gd name="T28" fmla="*/ 158 w 158"/>
              <a:gd name="T29" fmla="*/ 104 h 718"/>
              <a:gd name="T30" fmla="*/ 117 w 158"/>
              <a:gd name="T31" fmla="*/ 61 h 718"/>
              <a:gd name="T32" fmla="*/ 55 w 158"/>
              <a:gd name="T33" fmla="*/ 23 h 718"/>
              <a:gd name="T34" fmla="*/ 64 w 158"/>
              <a:gd name="T35" fmla="*/ 14 h 718"/>
              <a:gd name="T36" fmla="*/ 95 w 158"/>
              <a:gd name="T37" fmla="*/ 14 h 718"/>
              <a:gd name="T38" fmla="*/ 103 w 158"/>
              <a:gd name="T39" fmla="*/ 23 h 718"/>
              <a:gd name="T40" fmla="*/ 103 w 158"/>
              <a:gd name="T41" fmla="*/ 339 h 718"/>
              <a:gd name="T42" fmla="*/ 95 w 158"/>
              <a:gd name="T43" fmla="*/ 348 h 718"/>
              <a:gd name="T44" fmla="*/ 64 w 158"/>
              <a:gd name="T45" fmla="*/ 348 h 718"/>
              <a:gd name="T46" fmla="*/ 55 w 158"/>
              <a:gd name="T47" fmla="*/ 339 h 718"/>
              <a:gd name="T48" fmla="*/ 55 w 158"/>
              <a:gd name="T49" fmla="*/ 23 h 718"/>
              <a:gd name="T50" fmla="*/ 144 w 158"/>
              <a:gd name="T51" fmla="*/ 601 h 718"/>
              <a:gd name="T52" fmla="*/ 79 w 158"/>
              <a:gd name="T53" fmla="*/ 698 h 718"/>
              <a:gd name="T54" fmla="*/ 14 w 158"/>
              <a:gd name="T55" fmla="*/ 601 h 718"/>
              <a:gd name="T56" fmla="*/ 14 w 158"/>
              <a:gd name="T57" fmla="*/ 104 h 718"/>
              <a:gd name="T58" fmla="*/ 41 w 158"/>
              <a:gd name="T59" fmla="*/ 75 h 718"/>
              <a:gd name="T60" fmla="*/ 41 w 158"/>
              <a:gd name="T61" fmla="*/ 339 h 718"/>
              <a:gd name="T62" fmla="*/ 64 w 158"/>
              <a:gd name="T63" fmla="*/ 362 h 718"/>
              <a:gd name="T64" fmla="*/ 95 w 158"/>
              <a:gd name="T65" fmla="*/ 362 h 718"/>
              <a:gd name="T66" fmla="*/ 117 w 158"/>
              <a:gd name="T67" fmla="*/ 339 h 718"/>
              <a:gd name="T68" fmla="*/ 117 w 158"/>
              <a:gd name="T69" fmla="*/ 75 h 718"/>
              <a:gd name="T70" fmla="*/ 144 w 158"/>
              <a:gd name="T71" fmla="*/ 104 h 718"/>
              <a:gd name="T72" fmla="*/ 144 w 158"/>
              <a:gd name="T73" fmla="*/ 601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718">
                <a:moveTo>
                  <a:pt x="117" y="61"/>
                </a:moveTo>
                <a:cubicBezTo>
                  <a:pt x="117" y="23"/>
                  <a:pt x="117" y="23"/>
                  <a:pt x="117" y="23"/>
                </a:cubicBezTo>
                <a:cubicBezTo>
                  <a:pt x="117" y="10"/>
                  <a:pt x="107" y="0"/>
                  <a:pt x="95" y="0"/>
                </a:cubicBezTo>
                <a:cubicBezTo>
                  <a:pt x="64" y="0"/>
                  <a:pt x="64" y="0"/>
                  <a:pt x="64" y="0"/>
                </a:cubicBezTo>
                <a:cubicBezTo>
                  <a:pt x="51" y="0"/>
                  <a:pt x="41" y="10"/>
                  <a:pt x="41" y="23"/>
                </a:cubicBezTo>
                <a:cubicBezTo>
                  <a:pt x="41" y="61"/>
                  <a:pt x="41" y="61"/>
                  <a:pt x="41" y="61"/>
                </a:cubicBezTo>
                <a:cubicBezTo>
                  <a:pt x="18" y="62"/>
                  <a:pt x="0" y="81"/>
                  <a:pt x="0" y="104"/>
                </a:cubicBezTo>
                <a:cubicBezTo>
                  <a:pt x="0" y="604"/>
                  <a:pt x="0" y="604"/>
                  <a:pt x="0" y="604"/>
                </a:cubicBezTo>
                <a:cubicBezTo>
                  <a:pt x="0" y="605"/>
                  <a:pt x="0" y="606"/>
                  <a:pt x="1" y="607"/>
                </a:cubicBezTo>
                <a:cubicBezTo>
                  <a:pt x="73" y="715"/>
                  <a:pt x="73" y="715"/>
                  <a:pt x="73" y="715"/>
                </a:cubicBezTo>
                <a:cubicBezTo>
                  <a:pt x="75" y="717"/>
                  <a:pt x="77" y="718"/>
                  <a:pt x="79" y="718"/>
                </a:cubicBezTo>
                <a:cubicBezTo>
                  <a:pt x="81" y="718"/>
                  <a:pt x="84" y="717"/>
                  <a:pt x="85" y="715"/>
                </a:cubicBezTo>
                <a:cubicBezTo>
                  <a:pt x="157" y="607"/>
                  <a:pt x="157" y="607"/>
                  <a:pt x="157" y="607"/>
                </a:cubicBezTo>
                <a:cubicBezTo>
                  <a:pt x="158" y="606"/>
                  <a:pt x="158" y="605"/>
                  <a:pt x="158" y="604"/>
                </a:cubicBezTo>
                <a:cubicBezTo>
                  <a:pt x="158" y="104"/>
                  <a:pt x="158" y="104"/>
                  <a:pt x="158" y="104"/>
                </a:cubicBezTo>
                <a:cubicBezTo>
                  <a:pt x="158" y="81"/>
                  <a:pt x="140" y="62"/>
                  <a:pt x="117" y="61"/>
                </a:cubicBezTo>
                <a:close/>
                <a:moveTo>
                  <a:pt x="55" y="23"/>
                </a:moveTo>
                <a:cubicBezTo>
                  <a:pt x="55" y="18"/>
                  <a:pt x="59" y="14"/>
                  <a:pt x="64" y="14"/>
                </a:cubicBezTo>
                <a:cubicBezTo>
                  <a:pt x="95" y="14"/>
                  <a:pt x="95" y="14"/>
                  <a:pt x="95" y="14"/>
                </a:cubicBezTo>
                <a:cubicBezTo>
                  <a:pt x="99" y="14"/>
                  <a:pt x="103" y="18"/>
                  <a:pt x="103" y="23"/>
                </a:cubicBezTo>
                <a:cubicBezTo>
                  <a:pt x="103" y="339"/>
                  <a:pt x="103" y="339"/>
                  <a:pt x="103" y="339"/>
                </a:cubicBezTo>
                <a:cubicBezTo>
                  <a:pt x="103" y="344"/>
                  <a:pt x="99" y="348"/>
                  <a:pt x="95" y="348"/>
                </a:cubicBezTo>
                <a:cubicBezTo>
                  <a:pt x="64" y="348"/>
                  <a:pt x="64" y="348"/>
                  <a:pt x="64" y="348"/>
                </a:cubicBezTo>
                <a:cubicBezTo>
                  <a:pt x="59" y="348"/>
                  <a:pt x="55" y="344"/>
                  <a:pt x="55" y="339"/>
                </a:cubicBezTo>
                <a:lnTo>
                  <a:pt x="55" y="23"/>
                </a:lnTo>
                <a:close/>
                <a:moveTo>
                  <a:pt x="144" y="601"/>
                </a:moveTo>
                <a:cubicBezTo>
                  <a:pt x="79" y="698"/>
                  <a:pt x="79" y="698"/>
                  <a:pt x="79" y="698"/>
                </a:cubicBezTo>
                <a:cubicBezTo>
                  <a:pt x="14" y="601"/>
                  <a:pt x="14" y="601"/>
                  <a:pt x="14" y="601"/>
                </a:cubicBezTo>
                <a:cubicBezTo>
                  <a:pt x="14" y="104"/>
                  <a:pt x="14" y="104"/>
                  <a:pt x="14" y="104"/>
                </a:cubicBezTo>
                <a:cubicBezTo>
                  <a:pt x="14" y="88"/>
                  <a:pt x="26" y="76"/>
                  <a:pt x="41" y="75"/>
                </a:cubicBezTo>
                <a:cubicBezTo>
                  <a:pt x="41" y="339"/>
                  <a:pt x="41" y="339"/>
                  <a:pt x="41" y="339"/>
                </a:cubicBezTo>
                <a:cubicBezTo>
                  <a:pt x="41" y="352"/>
                  <a:pt x="51" y="362"/>
                  <a:pt x="64" y="362"/>
                </a:cubicBezTo>
                <a:cubicBezTo>
                  <a:pt x="95" y="362"/>
                  <a:pt x="95" y="362"/>
                  <a:pt x="95" y="362"/>
                </a:cubicBezTo>
                <a:cubicBezTo>
                  <a:pt x="107" y="362"/>
                  <a:pt x="117" y="352"/>
                  <a:pt x="117" y="339"/>
                </a:cubicBezTo>
                <a:cubicBezTo>
                  <a:pt x="117" y="75"/>
                  <a:pt x="117" y="75"/>
                  <a:pt x="117" y="75"/>
                </a:cubicBezTo>
                <a:cubicBezTo>
                  <a:pt x="132" y="76"/>
                  <a:pt x="144" y="88"/>
                  <a:pt x="144" y="104"/>
                </a:cubicBezTo>
                <a:lnTo>
                  <a:pt x="144" y="601"/>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33">
            <a:extLst>
              <a:ext uri="{FF2B5EF4-FFF2-40B4-BE49-F238E27FC236}">
                <a16:creationId xmlns:a16="http://schemas.microsoft.com/office/drawing/2014/main" id="{7DC12826-9D41-4484-B9EF-6DECF8162863}"/>
              </a:ext>
            </a:extLst>
          </p:cNvPr>
          <p:cNvSpPr>
            <a:spLocks noEditPoints="1"/>
          </p:cNvSpPr>
          <p:nvPr/>
        </p:nvSpPr>
        <p:spPr bwMode="auto">
          <a:xfrm>
            <a:off x="9595130" y="1729354"/>
            <a:ext cx="576811" cy="471062"/>
          </a:xfrm>
          <a:custGeom>
            <a:avLst/>
            <a:gdLst>
              <a:gd name="T0" fmla="*/ 169 w 485"/>
              <a:gd name="T1" fmla="*/ 91 h 364"/>
              <a:gd name="T2" fmla="*/ 169 w 485"/>
              <a:gd name="T3" fmla="*/ 81 h 364"/>
              <a:gd name="T4" fmla="*/ 177 w 485"/>
              <a:gd name="T5" fmla="*/ 74 h 364"/>
              <a:gd name="T6" fmla="*/ 123 w 485"/>
              <a:gd name="T7" fmla="*/ 279 h 364"/>
              <a:gd name="T8" fmla="*/ 49 w 485"/>
              <a:gd name="T9" fmla="*/ 232 h 364"/>
              <a:gd name="T10" fmla="*/ 0 w 485"/>
              <a:gd name="T11" fmla="*/ 359 h 364"/>
              <a:gd name="T12" fmla="*/ 190 w 485"/>
              <a:gd name="T13" fmla="*/ 359 h 364"/>
              <a:gd name="T14" fmla="*/ 95 w 485"/>
              <a:gd name="T15" fmla="*/ 181 h 364"/>
              <a:gd name="T16" fmla="*/ 58 w 485"/>
              <a:gd name="T17" fmla="*/ 232 h 364"/>
              <a:gd name="T18" fmla="*/ 56 w 485"/>
              <a:gd name="T19" fmla="*/ 320 h 364"/>
              <a:gd name="T20" fmla="*/ 114 w 485"/>
              <a:gd name="T21" fmla="*/ 286 h 364"/>
              <a:gd name="T22" fmla="*/ 180 w 485"/>
              <a:gd name="T23" fmla="*/ 355 h 364"/>
              <a:gd name="T24" fmla="*/ 246 w 485"/>
              <a:gd name="T25" fmla="*/ 109 h 364"/>
              <a:gd name="T26" fmla="*/ 262 w 485"/>
              <a:gd name="T27" fmla="*/ 92 h 364"/>
              <a:gd name="T28" fmla="*/ 262 w 485"/>
              <a:gd name="T29" fmla="*/ 102 h 364"/>
              <a:gd name="T30" fmla="*/ 316 w 485"/>
              <a:gd name="T31" fmla="*/ 109 h 364"/>
              <a:gd name="T32" fmla="*/ 299 w 485"/>
              <a:gd name="T33" fmla="*/ 126 h 364"/>
              <a:gd name="T34" fmla="*/ 292 w 485"/>
              <a:gd name="T35" fmla="*/ 109 h 364"/>
              <a:gd name="T36" fmla="*/ 299 w 485"/>
              <a:gd name="T37" fmla="*/ 117 h 364"/>
              <a:gd name="T38" fmla="*/ 327 w 485"/>
              <a:gd name="T39" fmla="*/ 215 h 364"/>
              <a:gd name="T40" fmla="*/ 378 w 485"/>
              <a:gd name="T41" fmla="*/ 108 h 364"/>
              <a:gd name="T42" fmla="*/ 203 w 485"/>
              <a:gd name="T43" fmla="*/ 0 h 364"/>
              <a:gd name="T44" fmla="*/ 154 w 485"/>
              <a:gd name="T45" fmla="*/ 183 h 364"/>
              <a:gd name="T46" fmla="*/ 208 w 485"/>
              <a:gd name="T47" fmla="*/ 143 h 364"/>
              <a:gd name="T48" fmla="*/ 321 w 485"/>
              <a:gd name="T49" fmla="*/ 216 h 364"/>
              <a:gd name="T50" fmla="*/ 226 w 485"/>
              <a:gd name="T51" fmla="*/ 130 h 364"/>
              <a:gd name="T52" fmla="*/ 199 w 485"/>
              <a:gd name="T53" fmla="*/ 137 h 364"/>
              <a:gd name="T54" fmla="*/ 180 w 485"/>
              <a:gd name="T55" fmla="*/ 134 h 364"/>
              <a:gd name="T56" fmla="*/ 131 w 485"/>
              <a:gd name="T57" fmla="*/ 71 h 364"/>
              <a:gd name="T58" fmla="*/ 275 w 485"/>
              <a:gd name="T59" fmla="*/ 49 h 364"/>
              <a:gd name="T60" fmla="*/ 314 w 485"/>
              <a:gd name="T61" fmla="*/ 169 h 364"/>
              <a:gd name="T62" fmla="*/ 296 w 485"/>
              <a:gd name="T63" fmla="*/ 173 h 364"/>
              <a:gd name="T64" fmla="*/ 418 w 485"/>
              <a:gd name="T65" fmla="*/ 279 h 364"/>
              <a:gd name="T66" fmla="*/ 343 w 485"/>
              <a:gd name="T67" fmla="*/ 232 h 364"/>
              <a:gd name="T68" fmla="*/ 295 w 485"/>
              <a:gd name="T69" fmla="*/ 359 h 364"/>
              <a:gd name="T70" fmla="*/ 485 w 485"/>
              <a:gd name="T71" fmla="*/ 359 h 364"/>
              <a:gd name="T72" fmla="*/ 390 w 485"/>
              <a:gd name="T73" fmla="*/ 181 h 364"/>
              <a:gd name="T74" fmla="*/ 353 w 485"/>
              <a:gd name="T75" fmla="*/ 232 h 364"/>
              <a:gd name="T76" fmla="*/ 350 w 485"/>
              <a:gd name="T77" fmla="*/ 320 h 364"/>
              <a:gd name="T78" fmla="*/ 409 w 485"/>
              <a:gd name="T79" fmla="*/ 286 h 364"/>
              <a:gd name="T80" fmla="*/ 475 w 485"/>
              <a:gd name="T81" fmla="*/ 355 h 364"/>
              <a:gd name="T82" fmla="*/ 189 w 485"/>
              <a:gd name="T83" fmla="*/ 74 h 364"/>
              <a:gd name="T84" fmla="*/ 206 w 485"/>
              <a:gd name="T85" fmla="*/ 57 h 364"/>
              <a:gd name="T86" fmla="*/ 206 w 485"/>
              <a:gd name="T87" fmla="*/ 66 h 364"/>
              <a:gd name="T88" fmla="*/ 260 w 485"/>
              <a:gd name="T89" fmla="*/ 74 h 364"/>
              <a:gd name="T90" fmla="*/ 243 w 485"/>
              <a:gd name="T91" fmla="*/ 91 h 364"/>
              <a:gd name="T92" fmla="*/ 236 w 485"/>
              <a:gd name="T93" fmla="*/ 74 h 364"/>
              <a:gd name="T94" fmla="*/ 243 w 485"/>
              <a:gd name="T95" fmla="*/ 81 h 364"/>
              <a:gd name="T96" fmla="*/ 336 w 485"/>
              <a:gd name="T97" fmla="*/ 92 h 364"/>
              <a:gd name="T98" fmla="*/ 336 w 485"/>
              <a:gd name="T99" fmla="*/ 102 h 364"/>
              <a:gd name="T100" fmla="*/ 329 w 485"/>
              <a:gd name="T101" fmla="*/ 109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5" h="364">
                <a:moveTo>
                  <a:pt x="169" y="57"/>
                </a:moveTo>
                <a:cubicBezTo>
                  <a:pt x="160" y="57"/>
                  <a:pt x="153" y="65"/>
                  <a:pt x="153" y="74"/>
                </a:cubicBezTo>
                <a:cubicBezTo>
                  <a:pt x="153" y="83"/>
                  <a:pt x="160" y="91"/>
                  <a:pt x="169" y="91"/>
                </a:cubicBezTo>
                <a:cubicBezTo>
                  <a:pt x="179" y="91"/>
                  <a:pt x="186" y="83"/>
                  <a:pt x="186" y="74"/>
                </a:cubicBezTo>
                <a:cubicBezTo>
                  <a:pt x="186" y="65"/>
                  <a:pt x="179" y="57"/>
                  <a:pt x="169" y="57"/>
                </a:cubicBezTo>
                <a:close/>
                <a:moveTo>
                  <a:pt x="169" y="81"/>
                </a:moveTo>
                <a:cubicBezTo>
                  <a:pt x="165" y="81"/>
                  <a:pt x="162" y="78"/>
                  <a:pt x="162" y="74"/>
                </a:cubicBezTo>
                <a:cubicBezTo>
                  <a:pt x="162" y="70"/>
                  <a:pt x="165" y="66"/>
                  <a:pt x="169" y="66"/>
                </a:cubicBezTo>
                <a:cubicBezTo>
                  <a:pt x="173" y="66"/>
                  <a:pt x="177" y="70"/>
                  <a:pt x="177" y="74"/>
                </a:cubicBezTo>
                <a:cubicBezTo>
                  <a:pt x="177" y="78"/>
                  <a:pt x="173" y="81"/>
                  <a:pt x="169" y="81"/>
                </a:cubicBezTo>
                <a:close/>
                <a:moveTo>
                  <a:pt x="138" y="312"/>
                </a:moveTo>
                <a:cubicBezTo>
                  <a:pt x="127" y="309"/>
                  <a:pt x="124" y="290"/>
                  <a:pt x="123" y="279"/>
                </a:cubicBezTo>
                <a:cubicBezTo>
                  <a:pt x="134" y="267"/>
                  <a:pt x="141" y="250"/>
                  <a:pt x="141" y="232"/>
                </a:cubicBezTo>
                <a:cubicBezTo>
                  <a:pt x="141" y="195"/>
                  <a:pt x="123" y="171"/>
                  <a:pt x="95" y="171"/>
                </a:cubicBezTo>
                <a:cubicBezTo>
                  <a:pt x="66" y="171"/>
                  <a:pt x="49" y="195"/>
                  <a:pt x="49" y="232"/>
                </a:cubicBezTo>
                <a:cubicBezTo>
                  <a:pt x="49" y="251"/>
                  <a:pt x="56" y="268"/>
                  <a:pt x="67" y="279"/>
                </a:cubicBezTo>
                <a:cubicBezTo>
                  <a:pt x="67" y="293"/>
                  <a:pt x="62" y="308"/>
                  <a:pt x="53" y="311"/>
                </a:cubicBezTo>
                <a:cubicBezTo>
                  <a:pt x="9" y="320"/>
                  <a:pt x="0" y="342"/>
                  <a:pt x="0" y="359"/>
                </a:cubicBezTo>
                <a:cubicBezTo>
                  <a:pt x="0" y="362"/>
                  <a:pt x="2" y="364"/>
                  <a:pt x="4" y="364"/>
                </a:cubicBezTo>
                <a:cubicBezTo>
                  <a:pt x="185" y="364"/>
                  <a:pt x="185" y="364"/>
                  <a:pt x="185" y="364"/>
                </a:cubicBezTo>
                <a:cubicBezTo>
                  <a:pt x="188" y="364"/>
                  <a:pt x="190" y="362"/>
                  <a:pt x="190" y="359"/>
                </a:cubicBezTo>
                <a:cubicBezTo>
                  <a:pt x="190" y="343"/>
                  <a:pt x="181" y="321"/>
                  <a:pt x="138" y="312"/>
                </a:cubicBezTo>
                <a:close/>
                <a:moveTo>
                  <a:pt x="58" y="232"/>
                </a:moveTo>
                <a:cubicBezTo>
                  <a:pt x="58" y="185"/>
                  <a:pt x="86" y="181"/>
                  <a:pt x="95" y="181"/>
                </a:cubicBezTo>
                <a:cubicBezTo>
                  <a:pt x="104" y="181"/>
                  <a:pt x="132" y="185"/>
                  <a:pt x="132" y="232"/>
                </a:cubicBezTo>
                <a:cubicBezTo>
                  <a:pt x="132" y="261"/>
                  <a:pt x="112" y="283"/>
                  <a:pt x="95" y="283"/>
                </a:cubicBezTo>
                <a:cubicBezTo>
                  <a:pt x="77" y="283"/>
                  <a:pt x="58" y="261"/>
                  <a:pt x="58" y="232"/>
                </a:cubicBezTo>
                <a:close/>
                <a:moveTo>
                  <a:pt x="9" y="355"/>
                </a:moveTo>
                <a:cubicBezTo>
                  <a:pt x="12" y="338"/>
                  <a:pt x="27" y="326"/>
                  <a:pt x="55" y="320"/>
                </a:cubicBezTo>
                <a:cubicBezTo>
                  <a:pt x="55" y="320"/>
                  <a:pt x="55" y="320"/>
                  <a:pt x="56" y="320"/>
                </a:cubicBezTo>
                <a:cubicBezTo>
                  <a:pt x="68" y="316"/>
                  <a:pt x="74" y="301"/>
                  <a:pt x="76" y="286"/>
                </a:cubicBezTo>
                <a:cubicBezTo>
                  <a:pt x="82" y="290"/>
                  <a:pt x="88" y="292"/>
                  <a:pt x="95" y="292"/>
                </a:cubicBezTo>
                <a:cubicBezTo>
                  <a:pt x="102" y="292"/>
                  <a:pt x="108" y="290"/>
                  <a:pt x="114" y="286"/>
                </a:cubicBezTo>
                <a:cubicBezTo>
                  <a:pt x="116" y="302"/>
                  <a:pt x="122" y="317"/>
                  <a:pt x="136" y="321"/>
                </a:cubicBezTo>
                <a:cubicBezTo>
                  <a:pt x="136" y="321"/>
                  <a:pt x="136" y="321"/>
                  <a:pt x="136" y="321"/>
                </a:cubicBezTo>
                <a:cubicBezTo>
                  <a:pt x="163" y="326"/>
                  <a:pt x="178" y="338"/>
                  <a:pt x="180" y="355"/>
                </a:cubicBezTo>
                <a:lnTo>
                  <a:pt x="9" y="355"/>
                </a:lnTo>
                <a:close/>
                <a:moveTo>
                  <a:pt x="262" y="92"/>
                </a:moveTo>
                <a:cubicBezTo>
                  <a:pt x="253" y="92"/>
                  <a:pt x="246" y="100"/>
                  <a:pt x="246" y="109"/>
                </a:cubicBezTo>
                <a:cubicBezTo>
                  <a:pt x="246" y="118"/>
                  <a:pt x="253" y="126"/>
                  <a:pt x="262" y="126"/>
                </a:cubicBezTo>
                <a:cubicBezTo>
                  <a:pt x="272" y="126"/>
                  <a:pt x="279" y="118"/>
                  <a:pt x="279" y="109"/>
                </a:cubicBezTo>
                <a:cubicBezTo>
                  <a:pt x="279" y="100"/>
                  <a:pt x="272" y="92"/>
                  <a:pt x="262" y="92"/>
                </a:cubicBezTo>
                <a:close/>
                <a:moveTo>
                  <a:pt x="262" y="117"/>
                </a:moveTo>
                <a:cubicBezTo>
                  <a:pt x="258" y="117"/>
                  <a:pt x="255" y="113"/>
                  <a:pt x="255" y="109"/>
                </a:cubicBezTo>
                <a:cubicBezTo>
                  <a:pt x="255" y="105"/>
                  <a:pt x="258" y="102"/>
                  <a:pt x="262" y="102"/>
                </a:cubicBezTo>
                <a:cubicBezTo>
                  <a:pt x="267" y="102"/>
                  <a:pt x="270" y="105"/>
                  <a:pt x="270" y="109"/>
                </a:cubicBezTo>
                <a:cubicBezTo>
                  <a:pt x="270" y="113"/>
                  <a:pt x="267" y="117"/>
                  <a:pt x="262" y="117"/>
                </a:cubicBezTo>
                <a:close/>
                <a:moveTo>
                  <a:pt x="316" y="109"/>
                </a:moveTo>
                <a:cubicBezTo>
                  <a:pt x="316" y="100"/>
                  <a:pt x="308" y="92"/>
                  <a:pt x="299" y="92"/>
                </a:cubicBezTo>
                <a:cubicBezTo>
                  <a:pt x="290" y="92"/>
                  <a:pt x="282" y="100"/>
                  <a:pt x="282" y="109"/>
                </a:cubicBezTo>
                <a:cubicBezTo>
                  <a:pt x="282" y="118"/>
                  <a:pt x="290" y="126"/>
                  <a:pt x="299" y="126"/>
                </a:cubicBezTo>
                <a:cubicBezTo>
                  <a:pt x="308" y="126"/>
                  <a:pt x="316" y="118"/>
                  <a:pt x="316" y="109"/>
                </a:cubicBezTo>
                <a:close/>
                <a:moveTo>
                  <a:pt x="299" y="117"/>
                </a:moveTo>
                <a:cubicBezTo>
                  <a:pt x="295" y="117"/>
                  <a:pt x="292" y="113"/>
                  <a:pt x="292" y="109"/>
                </a:cubicBezTo>
                <a:cubicBezTo>
                  <a:pt x="292" y="105"/>
                  <a:pt x="295" y="102"/>
                  <a:pt x="299" y="102"/>
                </a:cubicBezTo>
                <a:cubicBezTo>
                  <a:pt x="303" y="102"/>
                  <a:pt x="307" y="105"/>
                  <a:pt x="307" y="109"/>
                </a:cubicBezTo>
                <a:cubicBezTo>
                  <a:pt x="307" y="113"/>
                  <a:pt x="303" y="117"/>
                  <a:pt x="299" y="117"/>
                </a:cubicBezTo>
                <a:close/>
                <a:moveTo>
                  <a:pt x="321" y="216"/>
                </a:moveTo>
                <a:cubicBezTo>
                  <a:pt x="322" y="216"/>
                  <a:pt x="323" y="216"/>
                  <a:pt x="324" y="216"/>
                </a:cubicBezTo>
                <a:cubicBezTo>
                  <a:pt x="325" y="216"/>
                  <a:pt x="326" y="216"/>
                  <a:pt x="327" y="215"/>
                </a:cubicBezTo>
                <a:cubicBezTo>
                  <a:pt x="328" y="214"/>
                  <a:pt x="329" y="212"/>
                  <a:pt x="328" y="210"/>
                </a:cubicBezTo>
                <a:cubicBezTo>
                  <a:pt x="328" y="210"/>
                  <a:pt x="321" y="195"/>
                  <a:pt x="320" y="177"/>
                </a:cubicBezTo>
                <a:cubicBezTo>
                  <a:pt x="354" y="168"/>
                  <a:pt x="378" y="140"/>
                  <a:pt x="378" y="108"/>
                </a:cubicBezTo>
                <a:cubicBezTo>
                  <a:pt x="378" y="69"/>
                  <a:pt x="341" y="37"/>
                  <a:pt x="296" y="37"/>
                </a:cubicBezTo>
                <a:cubicBezTo>
                  <a:pt x="289" y="37"/>
                  <a:pt x="283" y="37"/>
                  <a:pt x="276" y="39"/>
                </a:cubicBezTo>
                <a:cubicBezTo>
                  <a:pt x="262" y="15"/>
                  <a:pt x="234" y="0"/>
                  <a:pt x="203" y="0"/>
                </a:cubicBezTo>
                <a:cubicBezTo>
                  <a:pt x="158" y="0"/>
                  <a:pt x="122" y="32"/>
                  <a:pt x="122" y="71"/>
                </a:cubicBezTo>
                <a:cubicBezTo>
                  <a:pt x="122" y="100"/>
                  <a:pt x="141" y="125"/>
                  <a:pt x="171" y="137"/>
                </a:cubicBezTo>
                <a:cubicBezTo>
                  <a:pt x="169" y="163"/>
                  <a:pt x="154" y="183"/>
                  <a:pt x="154" y="183"/>
                </a:cubicBezTo>
                <a:cubicBezTo>
                  <a:pt x="152" y="185"/>
                  <a:pt x="152" y="188"/>
                  <a:pt x="154" y="189"/>
                </a:cubicBezTo>
                <a:cubicBezTo>
                  <a:pt x="155" y="191"/>
                  <a:pt x="157" y="191"/>
                  <a:pt x="159" y="191"/>
                </a:cubicBezTo>
                <a:cubicBezTo>
                  <a:pt x="184" y="179"/>
                  <a:pt x="200" y="164"/>
                  <a:pt x="208" y="143"/>
                </a:cubicBezTo>
                <a:cubicBezTo>
                  <a:pt x="213" y="142"/>
                  <a:pt x="218" y="142"/>
                  <a:pt x="224" y="141"/>
                </a:cubicBezTo>
                <a:cubicBezTo>
                  <a:pt x="236" y="163"/>
                  <a:pt x="261" y="177"/>
                  <a:pt x="289" y="179"/>
                </a:cubicBezTo>
                <a:cubicBezTo>
                  <a:pt x="295" y="193"/>
                  <a:pt x="306" y="205"/>
                  <a:pt x="321" y="216"/>
                </a:cubicBezTo>
                <a:close/>
                <a:moveTo>
                  <a:pt x="292" y="170"/>
                </a:moveTo>
                <a:cubicBezTo>
                  <a:pt x="265" y="169"/>
                  <a:pt x="241" y="155"/>
                  <a:pt x="230" y="133"/>
                </a:cubicBezTo>
                <a:cubicBezTo>
                  <a:pt x="229" y="131"/>
                  <a:pt x="228" y="130"/>
                  <a:pt x="226" y="130"/>
                </a:cubicBezTo>
                <a:cubicBezTo>
                  <a:pt x="226" y="130"/>
                  <a:pt x="225" y="130"/>
                  <a:pt x="225" y="131"/>
                </a:cubicBezTo>
                <a:cubicBezTo>
                  <a:pt x="218" y="132"/>
                  <a:pt x="211" y="133"/>
                  <a:pt x="204" y="133"/>
                </a:cubicBezTo>
                <a:cubicBezTo>
                  <a:pt x="202" y="133"/>
                  <a:pt x="200" y="135"/>
                  <a:pt x="199" y="137"/>
                </a:cubicBezTo>
                <a:cubicBezTo>
                  <a:pt x="199" y="138"/>
                  <a:pt x="199" y="138"/>
                  <a:pt x="199" y="139"/>
                </a:cubicBezTo>
                <a:cubicBezTo>
                  <a:pt x="194" y="154"/>
                  <a:pt x="185" y="165"/>
                  <a:pt x="170" y="175"/>
                </a:cubicBezTo>
                <a:cubicBezTo>
                  <a:pt x="175" y="165"/>
                  <a:pt x="180" y="150"/>
                  <a:pt x="180" y="134"/>
                </a:cubicBezTo>
                <a:cubicBezTo>
                  <a:pt x="180" y="134"/>
                  <a:pt x="180" y="134"/>
                  <a:pt x="180" y="134"/>
                </a:cubicBezTo>
                <a:cubicBezTo>
                  <a:pt x="180" y="132"/>
                  <a:pt x="179" y="130"/>
                  <a:pt x="177" y="129"/>
                </a:cubicBezTo>
                <a:cubicBezTo>
                  <a:pt x="149" y="120"/>
                  <a:pt x="131" y="97"/>
                  <a:pt x="131" y="71"/>
                </a:cubicBezTo>
                <a:cubicBezTo>
                  <a:pt x="131" y="37"/>
                  <a:pt x="164" y="9"/>
                  <a:pt x="203" y="9"/>
                </a:cubicBezTo>
                <a:cubicBezTo>
                  <a:pt x="232" y="9"/>
                  <a:pt x="258" y="24"/>
                  <a:pt x="269" y="47"/>
                </a:cubicBezTo>
                <a:cubicBezTo>
                  <a:pt x="270" y="48"/>
                  <a:pt x="273" y="49"/>
                  <a:pt x="275" y="49"/>
                </a:cubicBezTo>
                <a:cubicBezTo>
                  <a:pt x="282" y="47"/>
                  <a:pt x="289" y="46"/>
                  <a:pt x="296" y="46"/>
                </a:cubicBezTo>
                <a:cubicBezTo>
                  <a:pt x="336" y="46"/>
                  <a:pt x="368" y="74"/>
                  <a:pt x="368" y="108"/>
                </a:cubicBezTo>
                <a:cubicBezTo>
                  <a:pt x="368" y="137"/>
                  <a:pt x="346" y="162"/>
                  <a:pt x="314" y="169"/>
                </a:cubicBezTo>
                <a:cubicBezTo>
                  <a:pt x="312" y="169"/>
                  <a:pt x="310" y="171"/>
                  <a:pt x="310" y="173"/>
                </a:cubicBezTo>
                <a:cubicBezTo>
                  <a:pt x="311" y="183"/>
                  <a:pt x="312" y="191"/>
                  <a:pt x="314" y="198"/>
                </a:cubicBezTo>
                <a:cubicBezTo>
                  <a:pt x="306" y="190"/>
                  <a:pt x="300" y="182"/>
                  <a:pt x="296" y="173"/>
                </a:cubicBezTo>
                <a:cubicBezTo>
                  <a:pt x="296" y="171"/>
                  <a:pt x="294" y="170"/>
                  <a:pt x="292" y="170"/>
                </a:cubicBezTo>
                <a:close/>
                <a:moveTo>
                  <a:pt x="433" y="312"/>
                </a:moveTo>
                <a:cubicBezTo>
                  <a:pt x="422" y="309"/>
                  <a:pt x="418" y="290"/>
                  <a:pt x="418" y="279"/>
                </a:cubicBezTo>
                <a:cubicBezTo>
                  <a:pt x="429" y="267"/>
                  <a:pt x="436" y="250"/>
                  <a:pt x="436" y="232"/>
                </a:cubicBezTo>
                <a:cubicBezTo>
                  <a:pt x="436" y="195"/>
                  <a:pt x="418" y="171"/>
                  <a:pt x="390" y="171"/>
                </a:cubicBezTo>
                <a:cubicBezTo>
                  <a:pt x="361" y="171"/>
                  <a:pt x="343" y="195"/>
                  <a:pt x="343" y="232"/>
                </a:cubicBezTo>
                <a:cubicBezTo>
                  <a:pt x="343" y="251"/>
                  <a:pt x="351" y="268"/>
                  <a:pt x="362" y="279"/>
                </a:cubicBezTo>
                <a:cubicBezTo>
                  <a:pt x="362" y="293"/>
                  <a:pt x="357" y="308"/>
                  <a:pt x="348" y="311"/>
                </a:cubicBezTo>
                <a:cubicBezTo>
                  <a:pt x="304" y="320"/>
                  <a:pt x="295" y="342"/>
                  <a:pt x="295" y="359"/>
                </a:cubicBezTo>
                <a:cubicBezTo>
                  <a:pt x="295" y="362"/>
                  <a:pt x="297" y="364"/>
                  <a:pt x="299" y="364"/>
                </a:cubicBezTo>
                <a:cubicBezTo>
                  <a:pt x="480" y="364"/>
                  <a:pt x="480" y="364"/>
                  <a:pt x="480" y="364"/>
                </a:cubicBezTo>
                <a:cubicBezTo>
                  <a:pt x="483" y="364"/>
                  <a:pt x="485" y="362"/>
                  <a:pt x="485" y="359"/>
                </a:cubicBezTo>
                <a:cubicBezTo>
                  <a:pt x="485" y="343"/>
                  <a:pt x="476" y="321"/>
                  <a:pt x="433" y="312"/>
                </a:cubicBezTo>
                <a:close/>
                <a:moveTo>
                  <a:pt x="353" y="232"/>
                </a:moveTo>
                <a:cubicBezTo>
                  <a:pt x="353" y="185"/>
                  <a:pt x="381" y="181"/>
                  <a:pt x="390" y="181"/>
                </a:cubicBezTo>
                <a:cubicBezTo>
                  <a:pt x="398" y="181"/>
                  <a:pt x="427" y="185"/>
                  <a:pt x="427" y="232"/>
                </a:cubicBezTo>
                <a:cubicBezTo>
                  <a:pt x="427" y="261"/>
                  <a:pt x="407" y="283"/>
                  <a:pt x="390" y="283"/>
                </a:cubicBezTo>
                <a:cubicBezTo>
                  <a:pt x="372" y="283"/>
                  <a:pt x="353" y="261"/>
                  <a:pt x="353" y="232"/>
                </a:cubicBezTo>
                <a:close/>
                <a:moveTo>
                  <a:pt x="304" y="355"/>
                </a:moveTo>
                <a:cubicBezTo>
                  <a:pt x="307" y="338"/>
                  <a:pt x="322" y="326"/>
                  <a:pt x="350" y="320"/>
                </a:cubicBezTo>
                <a:cubicBezTo>
                  <a:pt x="350" y="320"/>
                  <a:pt x="350" y="320"/>
                  <a:pt x="350" y="320"/>
                </a:cubicBezTo>
                <a:cubicBezTo>
                  <a:pt x="363" y="316"/>
                  <a:pt x="369" y="301"/>
                  <a:pt x="371" y="286"/>
                </a:cubicBezTo>
                <a:cubicBezTo>
                  <a:pt x="377" y="290"/>
                  <a:pt x="383" y="292"/>
                  <a:pt x="390" y="292"/>
                </a:cubicBezTo>
                <a:cubicBezTo>
                  <a:pt x="397" y="292"/>
                  <a:pt x="403" y="290"/>
                  <a:pt x="409" y="286"/>
                </a:cubicBezTo>
                <a:cubicBezTo>
                  <a:pt x="411" y="302"/>
                  <a:pt x="417" y="317"/>
                  <a:pt x="431" y="321"/>
                </a:cubicBezTo>
                <a:cubicBezTo>
                  <a:pt x="431" y="321"/>
                  <a:pt x="431" y="321"/>
                  <a:pt x="431" y="321"/>
                </a:cubicBezTo>
                <a:cubicBezTo>
                  <a:pt x="458" y="326"/>
                  <a:pt x="473" y="338"/>
                  <a:pt x="475" y="355"/>
                </a:cubicBezTo>
                <a:lnTo>
                  <a:pt x="304" y="355"/>
                </a:lnTo>
                <a:close/>
                <a:moveTo>
                  <a:pt x="206" y="57"/>
                </a:moveTo>
                <a:cubicBezTo>
                  <a:pt x="197" y="57"/>
                  <a:pt x="189" y="65"/>
                  <a:pt x="189" y="74"/>
                </a:cubicBezTo>
                <a:cubicBezTo>
                  <a:pt x="189" y="83"/>
                  <a:pt x="197" y="91"/>
                  <a:pt x="206" y="91"/>
                </a:cubicBezTo>
                <a:cubicBezTo>
                  <a:pt x="215" y="91"/>
                  <a:pt x="223" y="83"/>
                  <a:pt x="223" y="74"/>
                </a:cubicBezTo>
                <a:cubicBezTo>
                  <a:pt x="223" y="65"/>
                  <a:pt x="215" y="57"/>
                  <a:pt x="206" y="57"/>
                </a:cubicBezTo>
                <a:close/>
                <a:moveTo>
                  <a:pt x="206" y="81"/>
                </a:moveTo>
                <a:cubicBezTo>
                  <a:pt x="202" y="81"/>
                  <a:pt x="199" y="78"/>
                  <a:pt x="199" y="74"/>
                </a:cubicBezTo>
                <a:cubicBezTo>
                  <a:pt x="199" y="70"/>
                  <a:pt x="202" y="66"/>
                  <a:pt x="206" y="66"/>
                </a:cubicBezTo>
                <a:cubicBezTo>
                  <a:pt x="210" y="66"/>
                  <a:pt x="214" y="70"/>
                  <a:pt x="214" y="74"/>
                </a:cubicBezTo>
                <a:cubicBezTo>
                  <a:pt x="214" y="78"/>
                  <a:pt x="210" y="81"/>
                  <a:pt x="206" y="81"/>
                </a:cubicBezTo>
                <a:close/>
                <a:moveTo>
                  <a:pt x="260" y="74"/>
                </a:moveTo>
                <a:cubicBezTo>
                  <a:pt x="260" y="65"/>
                  <a:pt x="252" y="57"/>
                  <a:pt x="243" y="57"/>
                </a:cubicBezTo>
                <a:cubicBezTo>
                  <a:pt x="234" y="57"/>
                  <a:pt x="226" y="65"/>
                  <a:pt x="226" y="74"/>
                </a:cubicBezTo>
                <a:cubicBezTo>
                  <a:pt x="226" y="83"/>
                  <a:pt x="234" y="91"/>
                  <a:pt x="243" y="91"/>
                </a:cubicBezTo>
                <a:cubicBezTo>
                  <a:pt x="252" y="91"/>
                  <a:pt x="260" y="83"/>
                  <a:pt x="260" y="74"/>
                </a:cubicBezTo>
                <a:close/>
                <a:moveTo>
                  <a:pt x="243" y="81"/>
                </a:moveTo>
                <a:cubicBezTo>
                  <a:pt x="239" y="81"/>
                  <a:pt x="236" y="78"/>
                  <a:pt x="236" y="74"/>
                </a:cubicBezTo>
                <a:cubicBezTo>
                  <a:pt x="236" y="70"/>
                  <a:pt x="239" y="66"/>
                  <a:pt x="243" y="66"/>
                </a:cubicBezTo>
                <a:cubicBezTo>
                  <a:pt x="247" y="66"/>
                  <a:pt x="250" y="70"/>
                  <a:pt x="250" y="74"/>
                </a:cubicBezTo>
                <a:cubicBezTo>
                  <a:pt x="250" y="78"/>
                  <a:pt x="247" y="81"/>
                  <a:pt x="243" y="81"/>
                </a:cubicBezTo>
                <a:close/>
                <a:moveTo>
                  <a:pt x="336" y="126"/>
                </a:moveTo>
                <a:cubicBezTo>
                  <a:pt x="345" y="126"/>
                  <a:pt x="353" y="118"/>
                  <a:pt x="353" y="109"/>
                </a:cubicBezTo>
                <a:cubicBezTo>
                  <a:pt x="353" y="100"/>
                  <a:pt x="345" y="92"/>
                  <a:pt x="336" y="92"/>
                </a:cubicBezTo>
                <a:cubicBezTo>
                  <a:pt x="327" y="92"/>
                  <a:pt x="319" y="100"/>
                  <a:pt x="319" y="109"/>
                </a:cubicBezTo>
                <a:cubicBezTo>
                  <a:pt x="319" y="118"/>
                  <a:pt x="327" y="126"/>
                  <a:pt x="336" y="126"/>
                </a:cubicBezTo>
                <a:close/>
                <a:moveTo>
                  <a:pt x="336" y="102"/>
                </a:moveTo>
                <a:cubicBezTo>
                  <a:pt x="340" y="102"/>
                  <a:pt x="343" y="105"/>
                  <a:pt x="343" y="109"/>
                </a:cubicBezTo>
                <a:cubicBezTo>
                  <a:pt x="343" y="113"/>
                  <a:pt x="340" y="117"/>
                  <a:pt x="336" y="117"/>
                </a:cubicBezTo>
                <a:cubicBezTo>
                  <a:pt x="332" y="117"/>
                  <a:pt x="329" y="113"/>
                  <a:pt x="329" y="109"/>
                </a:cubicBezTo>
                <a:cubicBezTo>
                  <a:pt x="329" y="105"/>
                  <a:pt x="332" y="102"/>
                  <a:pt x="336" y="102"/>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6" name="Freeform 141">
            <a:extLst>
              <a:ext uri="{FF2B5EF4-FFF2-40B4-BE49-F238E27FC236}">
                <a16:creationId xmlns:a16="http://schemas.microsoft.com/office/drawing/2014/main" id="{9B7C30BE-463B-4CFE-9671-541E04AC8082}"/>
              </a:ext>
            </a:extLst>
          </p:cNvPr>
          <p:cNvSpPr>
            <a:spLocks noEditPoints="1"/>
          </p:cNvSpPr>
          <p:nvPr/>
        </p:nvSpPr>
        <p:spPr bwMode="auto">
          <a:xfrm>
            <a:off x="6611453" y="1759541"/>
            <a:ext cx="467326" cy="428792"/>
          </a:xfrm>
          <a:custGeom>
            <a:avLst/>
            <a:gdLst>
              <a:gd name="T0" fmla="*/ 472 w 792"/>
              <a:gd name="T1" fmla="*/ 296 h 792"/>
              <a:gd name="T2" fmla="*/ 690 w 792"/>
              <a:gd name="T3" fmla="*/ 661 h 792"/>
              <a:gd name="T4" fmla="*/ 100 w 792"/>
              <a:gd name="T5" fmla="*/ 658 h 792"/>
              <a:gd name="T6" fmla="*/ 100 w 792"/>
              <a:gd name="T7" fmla="*/ 133 h 792"/>
              <a:gd name="T8" fmla="*/ 287 w 792"/>
              <a:gd name="T9" fmla="*/ 16 h 792"/>
              <a:gd name="T10" fmla="*/ 326 w 792"/>
              <a:gd name="T11" fmla="*/ 7 h 792"/>
              <a:gd name="T12" fmla="*/ 369 w 792"/>
              <a:gd name="T13" fmla="*/ 1 h 792"/>
              <a:gd name="T14" fmla="*/ 430 w 792"/>
              <a:gd name="T15" fmla="*/ 2 h 792"/>
              <a:gd name="T16" fmla="*/ 480 w 792"/>
              <a:gd name="T17" fmla="*/ 9 h 792"/>
              <a:gd name="T18" fmla="*/ 529 w 792"/>
              <a:gd name="T19" fmla="*/ 23 h 792"/>
              <a:gd name="T20" fmla="*/ 769 w 792"/>
              <a:gd name="T21" fmla="*/ 265 h 792"/>
              <a:gd name="T22" fmla="*/ 110 w 792"/>
              <a:gd name="T23" fmla="*/ 648 h 792"/>
              <a:gd name="T24" fmla="*/ 195 w 792"/>
              <a:gd name="T25" fmla="*/ 389 h 792"/>
              <a:gd name="T26" fmla="*/ 218 w 792"/>
              <a:gd name="T27" fmla="*/ 210 h 792"/>
              <a:gd name="T28" fmla="*/ 232 w 792"/>
              <a:gd name="T29" fmla="*/ 67 h 792"/>
              <a:gd name="T30" fmla="*/ 272 w 792"/>
              <a:gd name="T31" fmla="*/ 286 h 792"/>
              <a:gd name="T32" fmla="*/ 439 w 792"/>
              <a:gd name="T33" fmla="*/ 379 h 792"/>
              <a:gd name="T34" fmla="*/ 326 w 792"/>
              <a:gd name="T35" fmla="*/ 312 h 792"/>
              <a:gd name="T36" fmla="*/ 399 w 792"/>
              <a:gd name="T37" fmla="*/ 241 h 792"/>
              <a:gd name="T38" fmla="*/ 452 w 792"/>
              <a:gd name="T39" fmla="*/ 200 h 792"/>
              <a:gd name="T40" fmla="*/ 422 w 792"/>
              <a:gd name="T41" fmla="*/ 110 h 792"/>
              <a:gd name="T42" fmla="*/ 487 w 792"/>
              <a:gd name="T43" fmla="*/ 48 h 792"/>
              <a:gd name="T44" fmla="*/ 521 w 792"/>
              <a:gd name="T45" fmla="*/ 35 h 792"/>
              <a:gd name="T46" fmla="*/ 475 w 792"/>
              <a:gd name="T47" fmla="*/ 23 h 792"/>
              <a:gd name="T48" fmla="*/ 428 w 792"/>
              <a:gd name="T49" fmla="*/ 16 h 792"/>
              <a:gd name="T50" fmla="*/ 374 w 792"/>
              <a:gd name="T51" fmla="*/ 15 h 792"/>
              <a:gd name="T52" fmla="*/ 341 w 792"/>
              <a:gd name="T53" fmla="*/ 18 h 792"/>
              <a:gd name="T54" fmla="*/ 308 w 792"/>
              <a:gd name="T55" fmla="*/ 24 h 792"/>
              <a:gd name="T56" fmla="*/ 585 w 792"/>
              <a:gd name="T57" fmla="*/ 259 h 792"/>
              <a:gd name="T58" fmla="*/ 719 w 792"/>
              <a:gd name="T59" fmla="*/ 460 h 792"/>
              <a:gd name="T60" fmla="*/ 403 w 792"/>
              <a:gd name="T61" fmla="*/ 519 h 792"/>
              <a:gd name="T62" fmla="*/ 482 w 792"/>
              <a:gd name="T63" fmla="*/ 533 h 792"/>
              <a:gd name="T64" fmla="*/ 221 w 792"/>
              <a:gd name="T65" fmla="*/ 259 h 792"/>
              <a:gd name="T66" fmla="*/ 389 w 792"/>
              <a:gd name="T67" fmla="*/ 366 h 792"/>
              <a:gd name="T68" fmla="*/ 219 w 792"/>
              <a:gd name="T69" fmla="*/ 273 h 792"/>
              <a:gd name="T70" fmla="*/ 423 w 792"/>
              <a:gd name="T71" fmla="*/ 389 h 792"/>
              <a:gd name="T72" fmla="*/ 495 w 792"/>
              <a:gd name="T73" fmla="*/ 373 h 792"/>
              <a:gd name="T74" fmla="*/ 457 w 792"/>
              <a:gd name="T75" fmla="*/ 273 h 792"/>
              <a:gd name="T76" fmla="*/ 403 w 792"/>
              <a:gd name="T77" fmla="*/ 303 h 792"/>
              <a:gd name="T78" fmla="*/ 403 w 792"/>
              <a:gd name="T79" fmla="*/ 259 h 792"/>
              <a:gd name="T80" fmla="*/ 359 w 792"/>
              <a:gd name="T81" fmla="*/ 259 h 792"/>
              <a:gd name="T82" fmla="*/ 389 w 792"/>
              <a:gd name="T83" fmla="*/ 306 h 792"/>
              <a:gd name="T84" fmla="*/ 587 w 792"/>
              <a:gd name="T85" fmla="*/ 273 h 792"/>
              <a:gd name="T86" fmla="*/ 464 w 792"/>
              <a:gd name="T87" fmla="*/ 207 h 792"/>
              <a:gd name="T88" fmla="*/ 389 w 792"/>
              <a:gd name="T89" fmla="*/ 76 h 792"/>
              <a:gd name="T90" fmla="*/ 436 w 792"/>
              <a:gd name="T91" fmla="*/ 90 h 792"/>
              <a:gd name="T92" fmla="*/ 403 w 792"/>
              <a:gd name="T93" fmla="*/ 67 h 792"/>
              <a:gd name="T94" fmla="*/ 14 w 792"/>
              <a:gd name="T95" fmla="*/ 403 h 792"/>
              <a:gd name="T96" fmla="*/ 262 w 792"/>
              <a:gd name="T97" fmla="*/ 662 h 792"/>
              <a:gd name="T98" fmla="*/ 446 w 792"/>
              <a:gd name="T99" fmla="*/ 734 h 792"/>
              <a:gd name="T100" fmla="*/ 674 w 792"/>
              <a:gd name="T101" fmla="*/ 536 h 792"/>
              <a:gd name="T102" fmla="*/ 560 w 792"/>
              <a:gd name="T103" fmla="*/ 383 h 792"/>
              <a:gd name="T104" fmla="*/ 483 w 792"/>
              <a:gd name="T105" fmla="*/ 392 h 792"/>
              <a:gd name="T106" fmla="*/ 490 w 792"/>
              <a:gd name="T107" fmla="*/ 521 h 792"/>
              <a:gd name="T108" fmla="*/ 470 w 792"/>
              <a:gd name="T109" fmla="*/ 741 h 792"/>
              <a:gd name="T110" fmla="*/ 682 w 792"/>
              <a:gd name="T111" fmla="*/ 648 h 792"/>
              <a:gd name="T112" fmla="*/ 542 w 792"/>
              <a:gd name="T113" fmla="*/ 79 h 792"/>
              <a:gd name="T114" fmla="*/ 123 w 792"/>
              <a:gd name="T115" fmla="*/ 130 h 792"/>
              <a:gd name="T116" fmla="*/ 333 w 792"/>
              <a:gd name="T117" fmla="*/ 772 h 792"/>
              <a:gd name="T118" fmla="*/ 560 w 792"/>
              <a:gd name="T119" fmla="*/ 66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792">
                <a:moveTo>
                  <a:pt x="516" y="332"/>
                </a:moveTo>
                <a:cubicBezTo>
                  <a:pt x="508" y="328"/>
                  <a:pt x="499" y="323"/>
                  <a:pt x="493" y="321"/>
                </a:cubicBezTo>
                <a:cubicBezTo>
                  <a:pt x="487" y="319"/>
                  <a:pt x="482" y="317"/>
                  <a:pt x="477" y="316"/>
                </a:cubicBezTo>
                <a:cubicBezTo>
                  <a:pt x="464" y="312"/>
                  <a:pt x="459" y="310"/>
                  <a:pt x="459" y="304"/>
                </a:cubicBezTo>
                <a:cubicBezTo>
                  <a:pt x="459" y="301"/>
                  <a:pt x="460" y="298"/>
                  <a:pt x="465" y="297"/>
                </a:cubicBezTo>
                <a:cubicBezTo>
                  <a:pt x="466" y="296"/>
                  <a:pt x="469" y="296"/>
                  <a:pt x="472" y="296"/>
                </a:cubicBezTo>
                <a:cubicBezTo>
                  <a:pt x="489" y="296"/>
                  <a:pt x="535" y="306"/>
                  <a:pt x="543" y="331"/>
                </a:cubicBezTo>
                <a:cubicBezTo>
                  <a:pt x="544" y="333"/>
                  <a:pt x="543" y="336"/>
                  <a:pt x="542" y="337"/>
                </a:cubicBezTo>
                <a:cubicBezTo>
                  <a:pt x="541" y="339"/>
                  <a:pt x="538" y="340"/>
                  <a:pt x="536" y="340"/>
                </a:cubicBezTo>
                <a:cubicBezTo>
                  <a:pt x="536" y="340"/>
                  <a:pt x="536" y="340"/>
                  <a:pt x="536" y="340"/>
                </a:cubicBezTo>
                <a:cubicBezTo>
                  <a:pt x="533" y="340"/>
                  <a:pt x="529" y="339"/>
                  <a:pt x="516" y="332"/>
                </a:cubicBezTo>
                <a:close/>
                <a:moveTo>
                  <a:pt x="690" y="661"/>
                </a:moveTo>
                <a:cubicBezTo>
                  <a:pt x="617" y="741"/>
                  <a:pt x="512" y="792"/>
                  <a:pt x="396" y="792"/>
                </a:cubicBezTo>
                <a:cubicBezTo>
                  <a:pt x="396" y="792"/>
                  <a:pt x="396" y="792"/>
                  <a:pt x="396" y="792"/>
                </a:cubicBezTo>
                <a:cubicBezTo>
                  <a:pt x="396" y="792"/>
                  <a:pt x="396" y="792"/>
                  <a:pt x="396" y="792"/>
                </a:cubicBezTo>
                <a:cubicBezTo>
                  <a:pt x="396" y="792"/>
                  <a:pt x="396" y="792"/>
                  <a:pt x="396" y="792"/>
                </a:cubicBezTo>
                <a:cubicBezTo>
                  <a:pt x="279" y="792"/>
                  <a:pt x="175" y="741"/>
                  <a:pt x="102" y="661"/>
                </a:cubicBezTo>
                <a:cubicBezTo>
                  <a:pt x="101" y="660"/>
                  <a:pt x="101" y="659"/>
                  <a:pt x="100" y="658"/>
                </a:cubicBezTo>
                <a:cubicBezTo>
                  <a:pt x="67" y="621"/>
                  <a:pt x="40" y="577"/>
                  <a:pt x="23" y="529"/>
                </a:cubicBezTo>
                <a:cubicBezTo>
                  <a:pt x="23" y="528"/>
                  <a:pt x="23" y="527"/>
                  <a:pt x="22" y="527"/>
                </a:cubicBezTo>
                <a:cubicBezTo>
                  <a:pt x="8" y="486"/>
                  <a:pt x="0" y="442"/>
                  <a:pt x="0" y="396"/>
                </a:cubicBezTo>
                <a:cubicBezTo>
                  <a:pt x="0" y="350"/>
                  <a:pt x="8" y="306"/>
                  <a:pt x="22" y="265"/>
                </a:cubicBezTo>
                <a:cubicBezTo>
                  <a:pt x="23" y="264"/>
                  <a:pt x="23" y="264"/>
                  <a:pt x="23" y="263"/>
                </a:cubicBezTo>
                <a:cubicBezTo>
                  <a:pt x="40" y="215"/>
                  <a:pt x="67" y="171"/>
                  <a:pt x="100" y="133"/>
                </a:cubicBezTo>
                <a:cubicBezTo>
                  <a:pt x="101" y="133"/>
                  <a:pt x="101" y="132"/>
                  <a:pt x="102" y="131"/>
                </a:cubicBezTo>
                <a:cubicBezTo>
                  <a:pt x="125" y="105"/>
                  <a:pt x="152" y="83"/>
                  <a:pt x="181" y="64"/>
                </a:cubicBezTo>
                <a:cubicBezTo>
                  <a:pt x="181" y="64"/>
                  <a:pt x="182" y="63"/>
                  <a:pt x="182" y="63"/>
                </a:cubicBezTo>
                <a:cubicBezTo>
                  <a:pt x="212" y="44"/>
                  <a:pt x="244" y="29"/>
                  <a:pt x="277" y="19"/>
                </a:cubicBezTo>
                <a:cubicBezTo>
                  <a:pt x="278" y="18"/>
                  <a:pt x="279" y="18"/>
                  <a:pt x="280" y="18"/>
                </a:cubicBezTo>
                <a:cubicBezTo>
                  <a:pt x="282" y="17"/>
                  <a:pt x="285" y="16"/>
                  <a:pt x="287" y="16"/>
                </a:cubicBezTo>
                <a:cubicBezTo>
                  <a:pt x="289" y="15"/>
                  <a:pt x="291" y="15"/>
                  <a:pt x="292" y="14"/>
                </a:cubicBezTo>
                <a:cubicBezTo>
                  <a:pt x="295" y="13"/>
                  <a:pt x="299" y="12"/>
                  <a:pt x="302" y="12"/>
                </a:cubicBezTo>
                <a:cubicBezTo>
                  <a:pt x="304" y="11"/>
                  <a:pt x="307" y="10"/>
                  <a:pt x="309" y="10"/>
                </a:cubicBezTo>
                <a:cubicBezTo>
                  <a:pt x="311" y="10"/>
                  <a:pt x="312" y="9"/>
                  <a:pt x="314" y="9"/>
                </a:cubicBezTo>
                <a:cubicBezTo>
                  <a:pt x="317" y="8"/>
                  <a:pt x="320" y="8"/>
                  <a:pt x="323" y="7"/>
                </a:cubicBezTo>
                <a:cubicBezTo>
                  <a:pt x="324" y="7"/>
                  <a:pt x="325" y="7"/>
                  <a:pt x="326" y="7"/>
                </a:cubicBezTo>
                <a:cubicBezTo>
                  <a:pt x="330" y="6"/>
                  <a:pt x="334" y="5"/>
                  <a:pt x="338" y="5"/>
                </a:cubicBezTo>
                <a:cubicBezTo>
                  <a:pt x="339" y="4"/>
                  <a:pt x="340" y="4"/>
                  <a:pt x="341" y="4"/>
                </a:cubicBezTo>
                <a:cubicBezTo>
                  <a:pt x="345" y="4"/>
                  <a:pt x="348" y="3"/>
                  <a:pt x="351" y="3"/>
                </a:cubicBezTo>
                <a:cubicBezTo>
                  <a:pt x="352" y="3"/>
                  <a:pt x="353" y="3"/>
                  <a:pt x="354" y="3"/>
                </a:cubicBezTo>
                <a:cubicBezTo>
                  <a:pt x="358" y="2"/>
                  <a:pt x="362" y="2"/>
                  <a:pt x="367" y="1"/>
                </a:cubicBezTo>
                <a:cubicBezTo>
                  <a:pt x="368" y="1"/>
                  <a:pt x="368" y="1"/>
                  <a:pt x="369" y="1"/>
                </a:cubicBezTo>
                <a:cubicBezTo>
                  <a:pt x="373" y="1"/>
                  <a:pt x="376" y="1"/>
                  <a:pt x="380" y="1"/>
                </a:cubicBezTo>
                <a:cubicBezTo>
                  <a:pt x="381" y="1"/>
                  <a:pt x="382" y="1"/>
                  <a:pt x="383" y="1"/>
                </a:cubicBezTo>
                <a:cubicBezTo>
                  <a:pt x="387" y="0"/>
                  <a:pt x="392" y="0"/>
                  <a:pt x="396" y="0"/>
                </a:cubicBezTo>
                <a:cubicBezTo>
                  <a:pt x="401" y="0"/>
                  <a:pt x="407" y="0"/>
                  <a:pt x="412" y="1"/>
                </a:cubicBezTo>
                <a:cubicBezTo>
                  <a:pt x="413" y="1"/>
                  <a:pt x="414" y="1"/>
                  <a:pt x="415" y="1"/>
                </a:cubicBezTo>
                <a:cubicBezTo>
                  <a:pt x="420" y="1"/>
                  <a:pt x="425" y="1"/>
                  <a:pt x="430" y="2"/>
                </a:cubicBezTo>
                <a:cubicBezTo>
                  <a:pt x="431" y="2"/>
                  <a:pt x="432" y="2"/>
                  <a:pt x="433" y="2"/>
                </a:cubicBezTo>
                <a:cubicBezTo>
                  <a:pt x="438" y="3"/>
                  <a:pt x="443" y="3"/>
                  <a:pt x="447" y="4"/>
                </a:cubicBezTo>
                <a:cubicBezTo>
                  <a:pt x="449" y="4"/>
                  <a:pt x="450" y="4"/>
                  <a:pt x="451" y="4"/>
                </a:cubicBezTo>
                <a:cubicBezTo>
                  <a:pt x="456" y="5"/>
                  <a:pt x="460" y="6"/>
                  <a:pt x="464" y="6"/>
                </a:cubicBezTo>
                <a:cubicBezTo>
                  <a:pt x="466" y="7"/>
                  <a:pt x="468" y="7"/>
                  <a:pt x="469" y="7"/>
                </a:cubicBezTo>
                <a:cubicBezTo>
                  <a:pt x="473" y="8"/>
                  <a:pt x="477" y="9"/>
                  <a:pt x="480" y="9"/>
                </a:cubicBezTo>
                <a:cubicBezTo>
                  <a:pt x="482" y="10"/>
                  <a:pt x="484" y="10"/>
                  <a:pt x="485" y="11"/>
                </a:cubicBezTo>
                <a:cubicBezTo>
                  <a:pt x="489" y="11"/>
                  <a:pt x="493" y="12"/>
                  <a:pt x="497" y="13"/>
                </a:cubicBezTo>
                <a:cubicBezTo>
                  <a:pt x="499" y="14"/>
                  <a:pt x="501" y="15"/>
                  <a:pt x="503" y="15"/>
                </a:cubicBezTo>
                <a:cubicBezTo>
                  <a:pt x="507" y="16"/>
                  <a:pt x="511" y="17"/>
                  <a:pt x="514" y="18"/>
                </a:cubicBezTo>
                <a:cubicBezTo>
                  <a:pt x="517" y="19"/>
                  <a:pt x="519" y="20"/>
                  <a:pt x="521" y="21"/>
                </a:cubicBezTo>
                <a:cubicBezTo>
                  <a:pt x="524" y="22"/>
                  <a:pt x="527" y="23"/>
                  <a:pt x="529" y="23"/>
                </a:cubicBezTo>
                <a:cubicBezTo>
                  <a:pt x="531" y="24"/>
                  <a:pt x="533" y="25"/>
                  <a:pt x="534" y="25"/>
                </a:cubicBezTo>
                <a:cubicBezTo>
                  <a:pt x="535" y="25"/>
                  <a:pt x="535" y="25"/>
                  <a:pt x="535" y="26"/>
                </a:cubicBezTo>
                <a:cubicBezTo>
                  <a:pt x="595" y="48"/>
                  <a:pt x="648" y="85"/>
                  <a:pt x="690" y="131"/>
                </a:cubicBezTo>
                <a:cubicBezTo>
                  <a:pt x="690" y="132"/>
                  <a:pt x="691" y="133"/>
                  <a:pt x="692" y="133"/>
                </a:cubicBezTo>
                <a:cubicBezTo>
                  <a:pt x="725" y="171"/>
                  <a:pt x="751" y="215"/>
                  <a:pt x="769" y="263"/>
                </a:cubicBezTo>
                <a:cubicBezTo>
                  <a:pt x="769" y="264"/>
                  <a:pt x="769" y="264"/>
                  <a:pt x="769" y="265"/>
                </a:cubicBezTo>
                <a:cubicBezTo>
                  <a:pt x="784" y="306"/>
                  <a:pt x="792" y="350"/>
                  <a:pt x="792" y="396"/>
                </a:cubicBezTo>
                <a:cubicBezTo>
                  <a:pt x="792" y="442"/>
                  <a:pt x="784" y="486"/>
                  <a:pt x="769" y="527"/>
                </a:cubicBezTo>
                <a:cubicBezTo>
                  <a:pt x="769" y="527"/>
                  <a:pt x="769" y="528"/>
                  <a:pt x="769" y="529"/>
                </a:cubicBezTo>
                <a:cubicBezTo>
                  <a:pt x="751" y="577"/>
                  <a:pt x="725" y="621"/>
                  <a:pt x="692" y="659"/>
                </a:cubicBezTo>
                <a:cubicBezTo>
                  <a:pt x="691" y="659"/>
                  <a:pt x="690" y="660"/>
                  <a:pt x="690" y="661"/>
                </a:cubicBezTo>
                <a:close/>
                <a:moveTo>
                  <a:pt x="110" y="648"/>
                </a:moveTo>
                <a:cubicBezTo>
                  <a:pt x="240" y="648"/>
                  <a:pt x="240" y="648"/>
                  <a:pt x="240" y="648"/>
                </a:cubicBezTo>
                <a:cubicBezTo>
                  <a:pt x="226" y="613"/>
                  <a:pt x="214" y="574"/>
                  <a:pt x="207" y="533"/>
                </a:cubicBezTo>
                <a:cubicBezTo>
                  <a:pt x="39" y="533"/>
                  <a:pt x="39" y="533"/>
                  <a:pt x="39" y="533"/>
                </a:cubicBezTo>
                <a:cubicBezTo>
                  <a:pt x="56" y="575"/>
                  <a:pt x="80" y="614"/>
                  <a:pt x="110" y="648"/>
                </a:cubicBezTo>
                <a:close/>
                <a:moveTo>
                  <a:pt x="14" y="389"/>
                </a:moveTo>
                <a:cubicBezTo>
                  <a:pt x="195" y="389"/>
                  <a:pt x="195" y="389"/>
                  <a:pt x="195" y="389"/>
                </a:cubicBezTo>
                <a:cubicBezTo>
                  <a:pt x="195" y="350"/>
                  <a:pt x="198" y="311"/>
                  <a:pt x="204" y="273"/>
                </a:cubicBezTo>
                <a:cubicBezTo>
                  <a:pt x="34" y="273"/>
                  <a:pt x="34" y="273"/>
                  <a:pt x="34" y="273"/>
                </a:cubicBezTo>
                <a:cubicBezTo>
                  <a:pt x="22" y="310"/>
                  <a:pt x="15" y="349"/>
                  <a:pt x="14" y="389"/>
                </a:cubicBezTo>
                <a:close/>
                <a:moveTo>
                  <a:pt x="39" y="259"/>
                </a:moveTo>
                <a:cubicBezTo>
                  <a:pt x="207" y="259"/>
                  <a:pt x="207" y="259"/>
                  <a:pt x="207" y="259"/>
                </a:cubicBezTo>
                <a:cubicBezTo>
                  <a:pt x="210" y="242"/>
                  <a:pt x="214" y="226"/>
                  <a:pt x="218" y="210"/>
                </a:cubicBezTo>
                <a:cubicBezTo>
                  <a:pt x="215" y="185"/>
                  <a:pt x="216" y="161"/>
                  <a:pt x="219" y="150"/>
                </a:cubicBezTo>
                <a:cubicBezTo>
                  <a:pt x="219" y="148"/>
                  <a:pt x="220" y="146"/>
                  <a:pt x="220" y="144"/>
                </a:cubicBezTo>
                <a:cubicBezTo>
                  <a:pt x="110" y="144"/>
                  <a:pt x="110" y="144"/>
                  <a:pt x="110" y="144"/>
                </a:cubicBezTo>
                <a:cubicBezTo>
                  <a:pt x="80" y="178"/>
                  <a:pt x="56" y="217"/>
                  <a:pt x="39" y="259"/>
                </a:cubicBezTo>
                <a:close/>
                <a:moveTo>
                  <a:pt x="220" y="57"/>
                </a:moveTo>
                <a:cubicBezTo>
                  <a:pt x="227" y="59"/>
                  <a:pt x="231" y="63"/>
                  <a:pt x="232" y="67"/>
                </a:cubicBezTo>
                <a:cubicBezTo>
                  <a:pt x="242" y="91"/>
                  <a:pt x="238" y="132"/>
                  <a:pt x="232" y="153"/>
                </a:cubicBezTo>
                <a:cubicBezTo>
                  <a:pt x="230" y="165"/>
                  <a:pt x="229" y="188"/>
                  <a:pt x="232" y="210"/>
                </a:cubicBezTo>
                <a:cubicBezTo>
                  <a:pt x="232" y="210"/>
                  <a:pt x="232" y="210"/>
                  <a:pt x="232" y="210"/>
                </a:cubicBezTo>
                <a:cubicBezTo>
                  <a:pt x="234" y="231"/>
                  <a:pt x="239" y="250"/>
                  <a:pt x="246" y="260"/>
                </a:cubicBezTo>
                <a:cubicBezTo>
                  <a:pt x="249" y="260"/>
                  <a:pt x="251" y="262"/>
                  <a:pt x="252" y="265"/>
                </a:cubicBezTo>
                <a:cubicBezTo>
                  <a:pt x="259" y="271"/>
                  <a:pt x="265" y="278"/>
                  <a:pt x="272" y="286"/>
                </a:cubicBezTo>
                <a:cubicBezTo>
                  <a:pt x="285" y="301"/>
                  <a:pt x="298" y="317"/>
                  <a:pt x="322" y="326"/>
                </a:cubicBezTo>
                <a:cubicBezTo>
                  <a:pt x="330" y="329"/>
                  <a:pt x="337" y="332"/>
                  <a:pt x="345" y="334"/>
                </a:cubicBezTo>
                <a:cubicBezTo>
                  <a:pt x="364" y="341"/>
                  <a:pt x="383" y="348"/>
                  <a:pt x="398" y="355"/>
                </a:cubicBezTo>
                <a:cubicBezTo>
                  <a:pt x="399" y="355"/>
                  <a:pt x="399" y="355"/>
                  <a:pt x="399" y="356"/>
                </a:cubicBezTo>
                <a:cubicBezTo>
                  <a:pt x="412" y="362"/>
                  <a:pt x="422" y="368"/>
                  <a:pt x="427" y="374"/>
                </a:cubicBezTo>
                <a:cubicBezTo>
                  <a:pt x="429" y="377"/>
                  <a:pt x="433" y="378"/>
                  <a:pt x="439" y="379"/>
                </a:cubicBezTo>
                <a:cubicBezTo>
                  <a:pt x="434" y="377"/>
                  <a:pt x="432" y="373"/>
                  <a:pt x="431" y="368"/>
                </a:cubicBezTo>
                <a:cubicBezTo>
                  <a:pt x="431" y="363"/>
                  <a:pt x="415" y="340"/>
                  <a:pt x="409" y="330"/>
                </a:cubicBezTo>
                <a:cubicBezTo>
                  <a:pt x="405" y="324"/>
                  <a:pt x="402" y="320"/>
                  <a:pt x="400" y="318"/>
                </a:cubicBezTo>
                <a:cubicBezTo>
                  <a:pt x="397" y="318"/>
                  <a:pt x="392" y="320"/>
                  <a:pt x="387" y="321"/>
                </a:cubicBezTo>
                <a:cubicBezTo>
                  <a:pt x="375" y="325"/>
                  <a:pt x="361" y="329"/>
                  <a:pt x="349" y="329"/>
                </a:cubicBezTo>
                <a:cubicBezTo>
                  <a:pt x="331" y="329"/>
                  <a:pt x="327" y="319"/>
                  <a:pt x="326" y="312"/>
                </a:cubicBezTo>
                <a:cubicBezTo>
                  <a:pt x="324" y="297"/>
                  <a:pt x="329" y="278"/>
                  <a:pt x="339" y="263"/>
                </a:cubicBezTo>
                <a:cubicBezTo>
                  <a:pt x="339" y="263"/>
                  <a:pt x="339" y="262"/>
                  <a:pt x="339" y="262"/>
                </a:cubicBezTo>
                <a:cubicBezTo>
                  <a:pt x="341" y="259"/>
                  <a:pt x="343" y="256"/>
                  <a:pt x="345" y="254"/>
                </a:cubicBezTo>
                <a:cubicBezTo>
                  <a:pt x="358" y="239"/>
                  <a:pt x="373" y="234"/>
                  <a:pt x="389" y="238"/>
                </a:cubicBezTo>
                <a:cubicBezTo>
                  <a:pt x="392" y="238"/>
                  <a:pt x="395" y="239"/>
                  <a:pt x="398" y="240"/>
                </a:cubicBezTo>
                <a:cubicBezTo>
                  <a:pt x="398" y="241"/>
                  <a:pt x="399" y="241"/>
                  <a:pt x="399" y="241"/>
                </a:cubicBezTo>
                <a:cubicBezTo>
                  <a:pt x="414" y="247"/>
                  <a:pt x="426" y="256"/>
                  <a:pt x="435" y="263"/>
                </a:cubicBezTo>
                <a:cubicBezTo>
                  <a:pt x="437" y="264"/>
                  <a:pt x="440" y="266"/>
                  <a:pt x="442" y="267"/>
                </a:cubicBezTo>
                <a:cubicBezTo>
                  <a:pt x="440" y="263"/>
                  <a:pt x="437" y="258"/>
                  <a:pt x="435" y="254"/>
                </a:cubicBezTo>
                <a:cubicBezTo>
                  <a:pt x="429" y="242"/>
                  <a:pt x="425" y="233"/>
                  <a:pt x="428" y="227"/>
                </a:cubicBezTo>
                <a:cubicBezTo>
                  <a:pt x="429" y="225"/>
                  <a:pt x="432" y="222"/>
                  <a:pt x="436" y="222"/>
                </a:cubicBezTo>
                <a:cubicBezTo>
                  <a:pt x="440" y="220"/>
                  <a:pt x="447" y="208"/>
                  <a:pt x="452" y="200"/>
                </a:cubicBezTo>
                <a:cubicBezTo>
                  <a:pt x="462" y="182"/>
                  <a:pt x="473" y="164"/>
                  <a:pt x="487" y="159"/>
                </a:cubicBezTo>
                <a:cubicBezTo>
                  <a:pt x="496" y="156"/>
                  <a:pt x="519" y="149"/>
                  <a:pt x="522" y="139"/>
                </a:cubicBezTo>
                <a:cubicBezTo>
                  <a:pt x="523" y="136"/>
                  <a:pt x="521" y="132"/>
                  <a:pt x="518" y="127"/>
                </a:cubicBezTo>
                <a:cubicBezTo>
                  <a:pt x="504" y="110"/>
                  <a:pt x="472" y="87"/>
                  <a:pt x="456" y="87"/>
                </a:cubicBezTo>
                <a:cubicBezTo>
                  <a:pt x="452" y="87"/>
                  <a:pt x="450" y="88"/>
                  <a:pt x="450" y="93"/>
                </a:cubicBezTo>
                <a:cubicBezTo>
                  <a:pt x="447" y="104"/>
                  <a:pt x="437" y="110"/>
                  <a:pt x="422" y="110"/>
                </a:cubicBezTo>
                <a:cubicBezTo>
                  <a:pt x="404" y="110"/>
                  <a:pt x="375" y="100"/>
                  <a:pt x="371" y="84"/>
                </a:cubicBezTo>
                <a:cubicBezTo>
                  <a:pt x="370" y="79"/>
                  <a:pt x="370" y="70"/>
                  <a:pt x="383" y="63"/>
                </a:cubicBezTo>
                <a:cubicBezTo>
                  <a:pt x="388" y="60"/>
                  <a:pt x="392" y="57"/>
                  <a:pt x="397" y="55"/>
                </a:cubicBezTo>
                <a:cubicBezTo>
                  <a:pt x="415" y="44"/>
                  <a:pt x="428" y="36"/>
                  <a:pt x="445" y="36"/>
                </a:cubicBezTo>
                <a:cubicBezTo>
                  <a:pt x="451" y="36"/>
                  <a:pt x="458" y="38"/>
                  <a:pt x="467" y="40"/>
                </a:cubicBezTo>
                <a:cubicBezTo>
                  <a:pt x="473" y="42"/>
                  <a:pt x="480" y="45"/>
                  <a:pt x="487" y="48"/>
                </a:cubicBezTo>
                <a:cubicBezTo>
                  <a:pt x="489" y="47"/>
                  <a:pt x="492" y="47"/>
                  <a:pt x="494" y="49"/>
                </a:cubicBezTo>
                <a:cubicBezTo>
                  <a:pt x="494" y="50"/>
                  <a:pt x="495" y="51"/>
                  <a:pt x="496" y="52"/>
                </a:cubicBezTo>
                <a:cubicBezTo>
                  <a:pt x="499" y="54"/>
                  <a:pt x="503" y="55"/>
                  <a:pt x="507" y="57"/>
                </a:cubicBezTo>
                <a:cubicBezTo>
                  <a:pt x="517" y="62"/>
                  <a:pt x="527" y="67"/>
                  <a:pt x="532" y="68"/>
                </a:cubicBezTo>
                <a:cubicBezTo>
                  <a:pt x="533" y="63"/>
                  <a:pt x="531" y="51"/>
                  <a:pt x="526" y="37"/>
                </a:cubicBezTo>
                <a:cubicBezTo>
                  <a:pt x="525" y="37"/>
                  <a:pt x="523" y="36"/>
                  <a:pt x="521" y="35"/>
                </a:cubicBezTo>
                <a:cubicBezTo>
                  <a:pt x="519" y="35"/>
                  <a:pt x="517" y="34"/>
                  <a:pt x="516" y="34"/>
                </a:cubicBezTo>
                <a:cubicBezTo>
                  <a:pt x="512" y="33"/>
                  <a:pt x="509" y="32"/>
                  <a:pt x="506" y="31"/>
                </a:cubicBezTo>
                <a:cubicBezTo>
                  <a:pt x="503" y="30"/>
                  <a:pt x="501" y="29"/>
                  <a:pt x="498" y="28"/>
                </a:cubicBezTo>
                <a:cubicBezTo>
                  <a:pt x="496" y="28"/>
                  <a:pt x="494" y="27"/>
                  <a:pt x="492" y="27"/>
                </a:cubicBezTo>
                <a:cubicBezTo>
                  <a:pt x="488" y="26"/>
                  <a:pt x="485" y="25"/>
                  <a:pt x="481" y="24"/>
                </a:cubicBezTo>
                <a:cubicBezTo>
                  <a:pt x="479" y="23"/>
                  <a:pt x="477" y="23"/>
                  <a:pt x="475" y="23"/>
                </a:cubicBezTo>
                <a:cubicBezTo>
                  <a:pt x="472" y="22"/>
                  <a:pt x="468" y="21"/>
                  <a:pt x="464" y="20"/>
                </a:cubicBezTo>
                <a:cubicBezTo>
                  <a:pt x="462" y="20"/>
                  <a:pt x="461" y="20"/>
                  <a:pt x="459" y="20"/>
                </a:cubicBezTo>
                <a:cubicBezTo>
                  <a:pt x="456" y="19"/>
                  <a:pt x="452" y="18"/>
                  <a:pt x="448" y="18"/>
                </a:cubicBezTo>
                <a:cubicBezTo>
                  <a:pt x="447" y="18"/>
                  <a:pt x="446" y="18"/>
                  <a:pt x="445" y="17"/>
                </a:cubicBezTo>
                <a:cubicBezTo>
                  <a:pt x="440" y="17"/>
                  <a:pt x="436" y="16"/>
                  <a:pt x="431" y="16"/>
                </a:cubicBezTo>
                <a:cubicBezTo>
                  <a:pt x="430" y="16"/>
                  <a:pt x="429" y="16"/>
                  <a:pt x="428" y="16"/>
                </a:cubicBezTo>
                <a:cubicBezTo>
                  <a:pt x="423" y="15"/>
                  <a:pt x="418" y="15"/>
                  <a:pt x="414" y="15"/>
                </a:cubicBezTo>
                <a:cubicBezTo>
                  <a:pt x="413" y="15"/>
                  <a:pt x="412" y="15"/>
                  <a:pt x="411" y="15"/>
                </a:cubicBezTo>
                <a:cubicBezTo>
                  <a:pt x="406" y="14"/>
                  <a:pt x="401" y="14"/>
                  <a:pt x="396" y="14"/>
                </a:cubicBezTo>
                <a:cubicBezTo>
                  <a:pt x="392" y="14"/>
                  <a:pt x="389" y="14"/>
                  <a:pt x="385" y="14"/>
                </a:cubicBezTo>
                <a:cubicBezTo>
                  <a:pt x="384" y="15"/>
                  <a:pt x="383" y="15"/>
                  <a:pt x="382" y="15"/>
                </a:cubicBezTo>
                <a:cubicBezTo>
                  <a:pt x="379" y="15"/>
                  <a:pt x="377" y="15"/>
                  <a:pt x="374" y="15"/>
                </a:cubicBezTo>
                <a:cubicBezTo>
                  <a:pt x="373" y="15"/>
                  <a:pt x="372" y="15"/>
                  <a:pt x="370" y="15"/>
                </a:cubicBezTo>
                <a:cubicBezTo>
                  <a:pt x="368" y="15"/>
                  <a:pt x="366" y="16"/>
                  <a:pt x="363" y="16"/>
                </a:cubicBezTo>
                <a:cubicBezTo>
                  <a:pt x="362" y="16"/>
                  <a:pt x="361" y="16"/>
                  <a:pt x="359" y="16"/>
                </a:cubicBezTo>
                <a:cubicBezTo>
                  <a:pt x="357" y="16"/>
                  <a:pt x="355" y="17"/>
                  <a:pt x="353" y="17"/>
                </a:cubicBezTo>
                <a:cubicBezTo>
                  <a:pt x="351" y="17"/>
                  <a:pt x="350" y="17"/>
                  <a:pt x="349" y="17"/>
                </a:cubicBezTo>
                <a:cubicBezTo>
                  <a:pt x="346" y="18"/>
                  <a:pt x="344" y="18"/>
                  <a:pt x="341" y="18"/>
                </a:cubicBezTo>
                <a:cubicBezTo>
                  <a:pt x="340" y="18"/>
                  <a:pt x="339" y="19"/>
                  <a:pt x="338" y="19"/>
                </a:cubicBezTo>
                <a:cubicBezTo>
                  <a:pt x="335" y="19"/>
                  <a:pt x="331" y="20"/>
                  <a:pt x="328" y="20"/>
                </a:cubicBezTo>
                <a:cubicBezTo>
                  <a:pt x="327" y="21"/>
                  <a:pt x="325" y="21"/>
                  <a:pt x="323" y="21"/>
                </a:cubicBezTo>
                <a:cubicBezTo>
                  <a:pt x="322" y="22"/>
                  <a:pt x="320" y="22"/>
                  <a:pt x="318" y="22"/>
                </a:cubicBezTo>
                <a:cubicBezTo>
                  <a:pt x="316" y="23"/>
                  <a:pt x="314" y="23"/>
                  <a:pt x="312" y="24"/>
                </a:cubicBezTo>
                <a:cubicBezTo>
                  <a:pt x="311" y="24"/>
                  <a:pt x="310" y="24"/>
                  <a:pt x="308" y="24"/>
                </a:cubicBezTo>
                <a:cubicBezTo>
                  <a:pt x="306" y="25"/>
                  <a:pt x="304" y="26"/>
                  <a:pt x="302" y="26"/>
                </a:cubicBezTo>
                <a:cubicBezTo>
                  <a:pt x="301" y="26"/>
                  <a:pt x="300" y="27"/>
                  <a:pt x="299" y="27"/>
                </a:cubicBezTo>
                <a:cubicBezTo>
                  <a:pt x="271" y="34"/>
                  <a:pt x="245" y="44"/>
                  <a:pt x="220" y="57"/>
                </a:cubicBezTo>
                <a:close/>
                <a:moveTo>
                  <a:pt x="682" y="144"/>
                </a:moveTo>
                <a:cubicBezTo>
                  <a:pt x="551" y="144"/>
                  <a:pt x="551" y="144"/>
                  <a:pt x="551" y="144"/>
                </a:cubicBezTo>
                <a:cubicBezTo>
                  <a:pt x="566" y="178"/>
                  <a:pt x="577" y="217"/>
                  <a:pt x="585" y="259"/>
                </a:cubicBezTo>
                <a:cubicBezTo>
                  <a:pt x="752" y="259"/>
                  <a:pt x="752" y="259"/>
                  <a:pt x="752" y="259"/>
                </a:cubicBezTo>
                <a:cubicBezTo>
                  <a:pt x="736" y="217"/>
                  <a:pt x="712" y="178"/>
                  <a:pt x="682" y="144"/>
                </a:cubicBezTo>
                <a:close/>
                <a:moveTo>
                  <a:pt x="777" y="403"/>
                </a:moveTo>
                <a:cubicBezTo>
                  <a:pt x="625" y="403"/>
                  <a:pt x="625" y="403"/>
                  <a:pt x="625" y="403"/>
                </a:cubicBezTo>
                <a:cubicBezTo>
                  <a:pt x="626" y="403"/>
                  <a:pt x="626" y="404"/>
                  <a:pt x="627" y="404"/>
                </a:cubicBezTo>
                <a:cubicBezTo>
                  <a:pt x="678" y="429"/>
                  <a:pt x="712" y="446"/>
                  <a:pt x="719" y="460"/>
                </a:cubicBezTo>
                <a:cubicBezTo>
                  <a:pt x="723" y="471"/>
                  <a:pt x="715" y="493"/>
                  <a:pt x="701" y="519"/>
                </a:cubicBezTo>
                <a:cubicBezTo>
                  <a:pt x="757" y="519"/>
                  <a:pt x="757" y="519"/>
                  <a:pt x="757" y="519"/>
                </a:cubicBezTo>
                <a:cubicBezTo>
                  <a:pt x="770" y="482"/>
                  <a:pt x="777" y="443"/>
                  <a:pt x="777" y="403"/>
                </a:cubicBezTo>
                <a:close/>
                <a:moveTo>
                  <a:pt x="473" y="403"/>
                </a:moveTo>
                <a:cubicBezTo>
                  <a:pt x="403" y="403"/>
                  <a:pt x="403" y="403"/>
                  <a:pt x="403" y="403"/>
                </a:cubicBezTo>
                <a:cubicBezTo>
                  <a:pt x="403" y="519"/>
                  <a:pt x="403" y="519"/>
                  <a:pt x="403" y="519"/>
                </a:cubicBezTo>
                <a:cubicBezTo>
                  <a:pt x="468" y="519"/>
                  <a:pt x="468" y="519"/>
                  <a:pt x="468" y="519"/>
                </a:cubicBezTo>
                <a:cubicBezTo>
                  <a:pt x="456" y="507"/>
                  <a:pt x="447" y="495"/>
                  <a:pt x="445" y="479"/>
                </a:cubicBezTo>
                <a:cubicBezTo>
                  <a:pt x="442" y="457"/>
                  <a:pt x="454" y="439"/>
                  <a:pt x="463" y="424"/>
                </a:cubicBezTo>
                <a:cubicBezTo>
                  <a:pt x="470" y="414"/>
                  <a:pt x="474" y="407"/>
                  <a:pt x="473" y="403"/>
                </a:cubicBezTo>
                <a:close/>
                <a:moveTo>
                  <a:pt x="512" y="584"/>
                </a:moveTo>
                <a:cubicBezTo>
                  <a:pt x="510" y="562"/>
                  <a:pt x="496" y="547"/>
                  <a:pt x="482" y="533"/>
                </a:cubicBezTo>
                <a:cubicBezTo>
                  <a:pt x="403" y="533"/>
                  <a:pt x="403" y="533"/>
                  <a:pt x="403" y="533"/>
                </a:cubicBezTo>
                <a:cubicBezTo>
                  <a:pt x="403" y="648"/>
                  <a:pt x="403" y="648"/>
                  <a:pt x="403" y="648"/>
                </a:cubicBezTo>
                <a:cubicBezTo>
                  <a:pt x="492" y="648"/>
                  <a:pt x="492" y="648"/>
                  <a:pt x="492" y="648"/>
                </a:cubicBezTo>
                <a:cubicBezTo>
                  <a:pt x="504" y="625"/>
                  <a:pt x="514" y="602"/>
                  <a:pt x="512" y="584"/>
                </a:cubicBezTo>
                <a:close/>
                <a:moveTo>
                  <a:pt x="224" y="244"/>
                </a:moveTo>
                <a:cubicBezTo>
                  <a:pt x="223" y="249"/>
                  <a:pt x="222" y="254"/>
                  <a:pt x="221" y="259"/>
                </a:cubicBezTo>
                <a:cubicBezTo>
                  <a:pt x="230" y="259"/>
                  <a:pt x="230" y="259"/>
                  <a:pt x="230" y="259"/>
                </a:cubicBezTo>
                <a:cubicBezTo>
                  <a:pt x="228" y="255"/>
                  <a:pt x="226" y="250"/>
                  <a:pt x="224" y="244"/>
                </a:cubicBezTo>
                <a:close/>
                <a:moveTo>
                  <a:pt x="219" y="273"/>
                </a:moveTo>
                <a:cubicBezTo>
                  <a:pt x="212" y="311"/>
                  <a:pt x="209" y="350"/>
                  <a:pt x="209" y="389"/>
                </a:cubicBezTo>
                <a:cubicBezTo>
                  <a:pt x="389" y="389"/>
                  <a:pt x="389" y="389"/>
                  <a:pt x="389" y="389"/>
                </a:cubicBezTo>
                <a:cubicBezTo>
                  <a:pt x="389" y="366"/>
                  <a:pt x="389" y="366"/>
                  <a:pt x="389" y="366"/>
                </a:cubicBezTo>
                <a:cubicBezTo>
                  <a:pt x="374" y="360"/>
                  <a:pt x="357" y="354"/>
                  <a:pt x="340" y="348"/>
                </a:cubicBezTo>
                <a:cubicBezTo>
                  <a:pt x="332" y="345"/>
                  <a:pt x="325" y="342"/>
                  <a:pt x="318" y="339"/>
                </a:cubicBezTo>
                <a:cubicBezTo>
                  <a:pt x="290" y="329"/>
                  <a:pt x="274" y="311"/>
                  <a:pt x="261" y="295"/>
                </a:cubicBezTo>
                <a:cubicBezTo>
                  <a:pt x="254" y="287"/>
                  <a:pt x="248" y="279"/>
                  <a:pt x="241" y="274"/>
                </a:cubicBezTo>
                <a:cubicBezTo>
                  <a:pt x="241" y="274"/>
                  <a:pt x="241" y="274"/>
                  <a:pt x="240" y="273"/>
                </a:cubicBezTo>
                <a:lnTo>
                  <a:pt x="219" y="273"/>
                </a:lnTo>
                <a:close/>
                <a:moveTo>
                  <a:pt x="209" y="403"/>
                </a:moveTo>
                <a:cubicBezTo>
                  <a:pt x="209" y="443"/>
                  <a:pt x="212" y="482"/>
                  <a:pt x="218" y="519"/>
                </a:cubicBezTo>
                <a:cubicBezTo>
                  <a:pt x="389" y="519"/>
                  <a:pt x="389" y="519"/>
                  <a:pt x="389" y="519"/>
                </a:cubicBezTo>
                <a:cubicBezTo>
                  <a:pt x="389" y="403"/>
                  <a:pt x="389" y="403"/>
                  <a:pt x="389" y="403"/>
                </a:cubicBezTo>
                <a:lnTo>
                  <a:pt x="209" y="403"/>
                </a:lnTo>
                <a:close/>
                <a:moveTo>
                  <a:pt x="423" y="389"/>
                </a:moveTo>
                <a:cubicBezTo>
                  <a:pt x="420" y="387"/>
                  <a:pt x="417" y="385"/>
                  <a:pt x="415" y="383"/>
                </a:cubicBezTo>
                <a:cubicBezTo>
                  <a:pt x="413" y="380"/>
                  <a:pt x="409" y="376"/>
                  <a:pt x="403" y="373"/>
                </a:cubicBezTo>
                <a:cubicBezTo>
                  <a:pt x="403" y="389"/>
                  <a:pt x="403" y="389"/>
                  <a:pt x="403" y="389"/>
                </a:cubicBezTo>
                <a:lnTo>
                  <a:pt x="423" y="389"/>
                </a:lnTo>
                <a:close/>
                <a:moveTo>
                  <a:pt x="467" y="369"/>
                </a:moveTo>
                <a:cubicBezTo>
                  <a:pt x="477" y="370"/>
                  <a:pt x="487" y="371"/>
                  <a:pt x="495" y="373"/>
                </a:cubicBezTo>
                <a:cubicBezTo>
                  <a:pt x="497" y="374"/>
                  <a:pt x="503" y="372"/>
                  <a:pt x="509" y="369"/>
                </a:cubicBezTo>
                <a:cubicBezTo>
                  <a:pt x="517" y="364"/>
                  <a:pt x="527" y="359"/>
                  <a:pt x="539" y="359"/>
                </a:cubicBezTo>
                <a:cubicBezTo>
                  <a:pt x="549" y="359"/>
                  <a:pt x="560" y="364"/>
                  <a:pt x="569" y="373"/>
                </a:cubicBezTo>
                <a:cubicBezTo>
                  <a:pt x="572" y="375"/>
                  <a:pt x="577" y="378"/>
                  <a:pt x="583" y="382"/>
                </a:cubicBezTo>
                <a:cubicBezTo>
                  <a:pt x="582" y="344"/>
                  <a:pt x="579" y="308"/>
                  <a:pt x="573" y="273"/>
                </a:cubicBezTo>
                <a:cubicBezTo>
                  <a:pt x="457" y="273"/>
                  <a:pt x="457" y="273"/>
                  <a:pt x="457" y="273"/>
                </a:cubicBezTo>
                <a:cubicBezTo>
                  <a:pt x="457" y="275"/>
                  <a:pt x="456" y="277"/>
                  <a:pt x="456" y="279"/>
                </a:cubicBezTo>
                <a:cubicBezTo>
                  <a:pt x="454" y="282"/>
                  <a:pt x="450" y="284"/>
                  <a:pt x="447" y="284"/>
                </a:cubicBezTo>
                <a:cubicBezTo>
                  <a:pt x="441" y="284"/>
                  <a:pt x="435" y="280"/>
                  <a:pt x="427" y="274"/>
                </a:cubicBezTo>
                <a:cubicBezTo>
                  <a:pt x="427" y="274"/>
                  <a:pt x="426" y="274"/>
                  <a:pt x="426" y="273"/>
                </a:cubicBezTo>
                <a:cubicBezTo>
                  <a:pt x="403" y="273"/>
                  <a:pt x="403" y="273"/>
                  <a:pt x="403" y="273"/>
                </a:cubicBezTo>
                <a:cubicBezTo>
                  <a:pt x="403" y="303"/>
                  <a:pt x="403" y="303"/>
                  <a:pt x="403" y="303"/>
                </a:cubicBezTo>
                <a:cubicBezTo>
                  <a:pt x="408" y="304"/>
                  <a:pt x="410" y="307"/>
                  <a:pt x="411" y="308"/>
                </a:cubicBezTo>
                <a:cubicBezTo>
                  <a:pt x="412" y="310"/>
                  <a:pt x="416" y="317"/>
                  <a:pt x="420" y="322"/>
                </a:cubicBezTo>
                <a:cubicBezTo>
                  <a:pt x="434" y="342"/>
                  <a:pt x="444" y="357"/>
                  <a:pt x="445" y="366"/>
                </a:cubicBezTo>
                <a:cubicBezTo>
                  <a:pt x="448" y="368"/>
                  <a:pt x="460" y="369"/>
                  <a:pt x="467" y="369"/>
                </a:cubicBezTo>
                <a:close/>
                <a:moveTo>
                  <a:pt x="403" y="258"/>
                </a:moveTo>
                <a:cubicBezTo>
                  <a:pt x="403" y="259"/>
                  <a:pt x="403" y="259"/>
                  <a:pt x="403" y="259"/>
                </a:cubicBezTo>
                <a:cubicBezTo>
                  <a:pt x="406" y="259"/>
                  <a:pt x="406" y="259"/>
                  <a:pt x="406" y="259"/>
                </a:cubicBezTo>
                <a:cubicBezTo>
                  <a:pt x="405" y="259"/>
                  <a:pt x="404" y="258"/>
                  <a:pt x="403" y="258"/>
                </a:cubicBezTo>
                <a:close/>
                <a:moveTo>
                  <a:pt x="389" y="252"/>
                </a:moveTo>
                <a:cubicBezTo>
                  <a:pt x="388" y="252"/>
                  <a:pt x="387" y="252"/>
                  <a:pt x="386" y="251"/>
                </a:cubicBezTo>
                <a:cubicBezTo>
                  <a:pt x="384" y="251"/>
                  <a:pt x="381" y="250"/>
                  <a:pt x="379" y="250"/>
                </a:cubicBezTo>
                <a:cubicBezTo>
                  <a:pt x="371" y="250"/>
                  <a:pt x="364" y="255"/>
                  <a:pt x="359" y="259"/>
                </a:cubicBezTo>
                <a:cubicBezTo>
                  <a:pt x="389" y="259"/>
                  <a:pt x="389" y="259"/>
                  <a:pt x="389" y="259"/>
                </a:cubicBezTo>
                <a:lnTo>
                  <a:pt x="389" y="252"/>
                </a:lnTo>
                <a:close/>
                <a:moveTo>
                  <a:pt x="340" y="310"/>
                </a:moveTo>
                <a:cubicBezTo>
                  <a:pt x="340" y="312"/>
                  <a:pt x="341" y="315"/>
                  <a:pt x="349" y="315"/>
                </a:cubicBezTo>
                <a:cubicBezTo>
                  <a:pt x="359" y="315"/>
                  <a:pt x="372" y="311"/>
                  <a:pt x="383" y="308"/>
                </a:cubicBezTo>
                <a:cubicBezTo>
                  <a:pt x="385" y="307"/>
                  <a:pt x="387" y="307"/>
                  <a:pt x="389" y="306"/>
                </a:cubicBezTo>
                <a:cubicBezTo>
                  <a:pt x="389" y="273"/>
                  <a:pt x="389" y="273"/>
                  <a:pt x="389" y="273"/>
                </a:cubicBezTo>
                <a:cubicBezTo>
                  <a:pt x="349" y="273"/>
                  <a:pt x="349" y="273"/>
                  <a:pt x="349" y="273"/>
                </a:cubicBezTo>
                <a:cubicBezTo>
                  <a:pt x="342" y="285"/>
                  <a:pt x="339" y="300"/>
                  <a:pt x="340" y="310"/>
                </a:cubicBezTo>
                <a:close/>
                <a:moveTo>
                  <a:pt x="777" y="389"/>
                </a:moveTo>
                <a:cubicBezTo>
                  <a:pt x="777" y="349"/>
                  <a:pt x="770" y="310"/>
                  <a:pt x="757" y="273"/>
                </a:cubicBezTo>
                <a:cubicBezTo>
                  <a:pt x="587" y="273"/>
                  <a:pt x="587" y="273"/>
                  <a:pt x="587" y="273"/>
                </a:cubicBezTo>
                <a:cubicBezTo>
                  <a:pt x="593" y="310"/>
                  <a:pt x="597" y="349"/>
                  <a:pt x="597" y="389"/>
                </a:cubicBezTo>
                <a:lnTo>
                  <a:pt x="777" y="389"/>
                </a:lnTo>
                <a:close/>
                <a:moveTo>
                  <a:pt x="536" y="144"/>
                </a:moveTo>
                <a:cubicBezTo>
                  <a:pt x="535" y="144"/>
                  <a:pt x="535" y="144"/>
                  <a:pt x="535" y="144"/>
                </a:cubicBezTo>
                <a:cubicBezTo>
                  <a:pt x="530" y="158"/>
                  <a:pt x="511" y="166"/>
                  <a:pt x="491" y="173"/>
                </a:cubicBezTo>
                <a:cubicBezTo>
                  <a:pt x="482" y="175"/>
                  <a:pt x="472" y="194"/>
                  <a:pt x="464" y="207"/>
                </a:cubicBezTo>
                <a:cubicBezTo>
                  <a:pt x="456" y="221"/>
                  <a:pt x="449" y="231"/>
                  <a:pt x="442" y="235"/>
                </a:cubicBezTo>
                <a:cubicBezTo>
                  <a:pt x="443" y="238"/>
                  <a:pt x="446" y="244"/>
                  <a:pt x="448" y="248"/>
                </a:cubicBezTo>
                <a:cubicBezTo>
                  <a:pt x="450" y="252"/>
                  <a:pt x="452" y="256"/>
                  <a:pt x="453" y="259"/>
                </a:cubicBezTo>
                <a:cubicBezTo>
                  <a:pt x="571" y="259"/>
                  <a:pt x="571" y="259"/>
                  <a:pt x="571" y="259"/>
                </a:cubicBezTo>
                <a:cubicBezTo>
                  <a:pt x="563" y="217"/>
                  <a:pt x="551" y="178"/>
                  <a:pt x="536" y="144"/>
                </a:cubicBezTo>
                <a:close/>
                <a:moveTo>
                  <a:pt x="389" y="76"/>
                </a:moveTo>
                <a:cubicBezTo>
                  <a:pt x="387" y="77"/>
                  <a:pt x="384" y="79"/>
                  <a:pt x="385" y="80"/>
                </a:cubicBezTo>
                <a:cubicBezTo>
                  <a:pt x="385" y="82"/>
                  <a:pt x="387" y="84"/>
                  <a:pt x="389" y="85"/>
                </a:cubicBezTo>
                <a:lnTo>
                  <a:pt x="389" y="76"/>
                </a:lnTo>
                <a:close/>
                <a:moveTo>
                  <a:pt x="403" y="93"/>
                </a:moveTo>
                <a:cubicBezTo>
                  <a:pt x="409" y="95"/>
                  <a:pt x="415" y="96"/>
                  <a:pt x="422" y="96"/>
                </a:cubicBezTo>
                <a:cubicBezTo>
                  <a:pt x="427" y="96"/>
                  <a:pt x="435" y="95"/>
                  <a:pt x="436" y="90"/>
                </a:cubicBezTo>
                <a:cubicBezTo>
                  <a:pt x="438" y="79"/>
                  <a:pt x="445" y="73"/>
                  <a:pt x="456" y="73"/>
                </a:cubicBezTo>
                <a:cubicBezTo>
                  <a:pt x="474" y="73"/>
                  <a:pt x="500" y="91"/>
                  <a:pt x="518" y="107"/>
                </a:cubicBezTo>
                <a:cubicBezTo>
                  <a:pt x="508" y="91"/>
                  <a:pt x="498" y="76"/>
                  <a:pt x="487" y="63"/>
                </a:cubicBezTo>
                <a:cubicBezTo>
                  <a:pt x="479" y="59"/>
                  <a:pt x="471" y="56"/>
                  <a:pt x="463" y="53"/>
                </a:cubicBezTo>
                <a:cubicBezTo>
                  <a:pt x="439" y="46"/>
                  <a:pt x="428" y="52"/>
                  <a:pt x="404" y="67"/>
                </a:cubicBezTo>
                <a:cubicBezTo>
                  <a:pt x="403" y="67"/>
                  <a:pt x="403" y="67"/>
                  <a:pt x="403" y="67"/>
                </a:cubicBezTo>
                <a:lnTo>
                  <a:pt x="403" y="93"/>
                </a:lnTo>
                <a:close/>
                <a:moveTo>
                  <a:pt x="14" y="403"/>
                </a:moveTo>
                <a:cubicBezTo>
                  <a:pt x="15" y="443"/>
                  <a:pt x="22" y="482"/>
                  <a:pt x="34" y="519"/>
                </a:cubicBezTo>
                <a:cubicBezTo>
                  <a:pt x="204" y="519"/>
                  <a:pt x="204" y="519"/>
                  <a:pt x="204" y="519"/>
                </a:cubicBezTo>
                <a:cubicBezTo>
                  <a:pt x="198" y="482"/>
                  <a:pt x="195" y="443"/>
                  <a:pt x="195" y="403"/>
                </a:cubicBezTo>
                <a:lnTo>
                  <a:pt x="14" y="403"/>
                </a:lnTo>
                <a:close/>
                <a:moveTo>
                  <a:pt x="255" y="648"/>
                </a:moveTo>
                <a:cubicBezTo>
                  <a:pt x="389" y="648"/>
                  <a:pt x="389" y="648"/>
                  <a:pt x="389" y="648"/>
                </a:cubicBezTo>
                <a:cubicBezTo>
                  <a:pt x="389" y="533"/>
                  <a:pt x="389" y="533"/>
                  <a:pt x="389" y="533"/>
                </a:cubicBezTo>
                <a:cubicBezTo>
                  <a:pt x="221" y="533"/>
                  <a:pt x="221" y="533"/>
                  <a:pt x="221" y="533"/>
                </a:cubicBezTo>
                <a:cubicBezTo>
                  <a:pt x="229" y="575"/>
                  <a:pt x="241" y="614"/>
                  <a:pt x="255" y="648"/>
                </a:cubicBezTo>
                <a:close/>
                <a:moveTo>
                  <a:pt x="262" y="662"/>
                </a:moveTo>
                <a:cubicBezTo>
                  <a:pt x="294" y="730"/>
                  <a:pt x="339" y="774"/>
                  <a:pt x="389" y="777"/>
                </a:cubicBezTo>
                <a:cubicBezTo>
                  <a:pt x="389" y="662"/>
                  <a:pt x="389" y="662"/>
                  <a:pt x="389" y="662"/>
                </a:cubicBezTo>
                <a:lnTo>
                  <a:pt x="262" y="662"/>
                </a:lnTo>
                <a:close/>
                <a:moveTo>
                  <a:pt x="403" y="777"/>
                </a:moveTo>
                <a:cubicBezTo>
                  <a:pt x="422" y="776"/>
                  <a:pt x="441" y="768"/>
                  <a:pt x="459" y="755"/>
                </a:cubicBezTo>
                <a:cubicBezTo>
                  <a:pt x="452" y="752"/>
                  <a:pt x="447" y="745"/>
                  <a:pt x="446" y="734"/>
                </a:cubicBezTo>
                <a:cubicBezTo>
                  <a:pt x="446" y="724"/>
                  <a:pt x="455" y="709"/>
                  <a:pt x="471" y="683"/>
                </a:cubicBezTo>
                <a:cubicBezTo>
                  <a:pt x="475" y="676"/>
                  <a:pt x="479" y="669"/>
                  <a:pt x="484" y="662"/>
                </a:cubicBezTo>
                <a:cubicBezTo>
                  <a:pt x="403" y="662"/>
                  <a:pt x="403" y="662"/>
                  <a:pt x="403" y="662"/>
                </a:cubicBezTo>
                <a:lnTo>
                  <a:pt x="403" y="777"/>
                </a:lnTo>
                <a:close/>
                <a:moveTo>
                  <a:pt x="618" y="603"/>
                </a:moveTo>
                <a:cubicBezTo>
                  <a:pt x="628" y="598"/>
                  <a:pt x="652" y="569"/>
                  <a:pt x="674" y="536"/>
                </a:cubicBezTo>
                <a:cubicBezTo>
                  <a:pt x="700" y="496"/>
                  <a:pt x="708" y="471"/>
                  <a:pt x="706" y="466"/>
                </a:cubicBezTo>
                <a:cubicBezTo>
                  <a:pt x="701" y="456"/>
                  <a:pt x="653" y="432"/>
                  <a:pt x="621" y="416"/>
                </a:cubicBezTo>
                <a:cubicBezTo>
                  <a:pt x="611" y="411"/>
                  <a:pt x="601" y="407"/>
                  <a:pt x="593" y="403"/>
                </a:cubicBezTo>
                <a:cubicBezTo>
                  <a:pt x="592" y="403"/>
                  <a:pt x="591" y="403"/>
                  <a:pt x="590" y="403"/>
                </a:cubicBezTo>
                <a:cubicBezTo>
                  <a:pt x="587" y="403"/>
                  <a:pt x="584" y="401"/>
                  <a:pt x="583" y="398"/>
                </a:cubicBezTo>
                <a:cubicBezTo>
                  <a:pt x="573" y="392"/>
                  <a:pt x="564" y="387"/>
                  <a:pt x="560" y="383"/>
                </a:cubicBezTo>
                <a:cubicBezTo>
                  <a:pt x="553" y="376"/>
                  <a:pt x="546" y="373"/>
                  <a:pt x="539" y="373"/>
                </a:cubicBezTo>
                <a:cubicBezTo>
                  <a:pt x="530" y="373"/>
                  <a:pt x="523" y="377"/>
                  <a:pt x="515" y="381"/>
                </a:cubicBezTo>
                <a:cubicBezTo>
                  <a:pt x="509" y="384"/>
                  <a:pt x="502" y="388"/>
                  <a:pt x="496" y="388"/>
                </a:cubicBezTo>
                <a:cubicBezTo>
                  <a:pt x="494" y="388"/>
                  <a:pt x="491" y="387"/>
                  <a:pt x="489" y="387"/>
                </a:cubicBezTo>
                <a:cubicBezTo>
                  <a:pt x="486" y="385"/>
                  <a:pt x="480" y="384"/>
                  <a:pt x="474" y="384"/>
                </a:cubicBezTo>
                <a:cubicBezTo>
                  <a:pt x="477" y="386"/>
                  <a:pt x="481" y="388"/>
                  <a:pt x="483" y="392"/>
                </a:cubicBezTo>
                <a:cubicBezTo>
                  <a:pt x="483" y="392"/>
                  <a:pt x="483" y="392"/>
                  <a:pt x="483" y="392"/>
                </a:cubicBezTo>
                <a:cubicBezTo>
                  <a:pt x="484" y="392"/>
                  <a:pt x="484" y="392"/>
                  <a:pt x="484" y="392"/>
                </a:cubicBezTo>
                <a:cubicBezTo>
                  <a:pt x="493" y="405"/>
                  <a:pt x="484" y="419"/>
                  <a:pt x="475" y="432"/>
                </a:cubicBezTo>
                <a:cubicBezTo>
                  <a:pt x="466" y="445"/>
                  <a:pt x="456" y="460"/>
                  <a:pt x="458" y="477"/>
                </a:cubicBezTo>
                <a:cubicBezTo>
                  <a:pt x="461" y="492"/>
                  <a:pt x="473" y="505"/>
                  <a:pt x="487" y="518"/>
                </a:cubicBezTo>
                <a:cubicBezTo>
                  <a:pt x="488" y="519"/>
                  <a:pt x="489" y="520"/>
                  <a:pt x="490" y="521"/>
                </a:cubicBezTo>
                <a:cubicBezTo>
                  <a:pt x="490" y="521"/>
                  <a:pt x="490" y="521"/>
                  <a:pt x="490" y="521"/>
                </a:cubicBezTo>
                <a:cubicBezTo>
                  <a:pt x="506" y="537"/>
                  <a:pt x="523" y="555"/>
                  <a:pt x="526" y="583"/>
                </a:cubicBezTo>
                <a:cubicBezTo>
                  <a:pt x="530" y="614"/>
                  <a:pt x="504" y="657"/>
                  <a:pt x="483" y="690"/>
                </a:cubicBezTo>
                <a:cubicBezTo>
                  <a:pt x="472" y="708"/>
                  <a:pt x="460" y="727"/>
                  <a:pt x="460" y="734"/>
                </a:cubicBezTo>
                <a:cubicBezTo>
                  <a:pt x="461" y="739"/>
                  <a:pt x="463" y="743"/>
                  <a:pt x="466" y="743"/>
                </a:cubicBezTo>
                <a:cubicBezTo>
                  <a:pt x="467" y="743"/>
                  <a:pt x="469" y="742"/>
                  <a:pt x="470" y="741"/>
                </a:cubicBezTo>
                <a:cubicBezTo>
                  <a:pt x="471" y="739"/>
                  <a:pt x="472" y="736"/>
                  <a:pt x="472" y="732"/>
                </a:cubicBezTo>
                <a:cubicBezTo>
                  <a:pt x="471" y="723"/>
                  <a:pt x="482" y="713"/>
                  <a:pt x="503" y="694"/>
                </a:cubicBezTo>
                <a:cubicBezTo>
                  <a:pt x="509" y="689"/>
                  <a:pt x="515" y="684"/>
                  <a:pt x="521" y="678"/>
                </a:cubicBezTo>
                <a:cubicBezTo>
                  <a:pt x="553" y="648"/>
                  <a:pt x="600" y="611"/>
                  <a:pt x="618" y="603"/>
                </a:cubicBezTo>
                <a:close/>
                <a:moveTo>
                  <a:pt x="577" y="648"/>
                </a:moveTo>
                <a:cubicBezTo>
                  <a:pt x="682" y="648"/>
                  <a:pt x="682" y="648"/>
                  <a:pt x="682" y="648"/>
                </a:cubicBezTo>
                <a:cubicBezTo>
                  <a:pt x="712" y="614"/>
                  <a:pt x="736" y="575"/>
                  <a:pt x="752" y="533"/>
                </a:cubicBezTo>
                <a:cubicBezTo>
                  <a:pt x="693" y="533"/>
                  <a:pt x="693" y="533"/>
                  <a:pt x="693" y="533"/>
                </a:cubicBezTo>
                <a:cubicBezTo>
                  <a:pt x="670" y="570"/>
                  <a:pt x="638" y="609"/>
                  <a:pt x="624" y="616"/>
                </a:cubicBezTo>
                <a:cubicBezTo>
                  <a:pt x="615" y="620"/>
                  <a:pt x="598" y="632"/>
                  <a:pt x="577" y="648"/>
                </a:cubicBezTo>
                <a:close/>
                <a:moveTo>
                  <a:pt x="543" y="44"/>
                </a:moveTo>
                <a:cubicBezTo>
                  <a:pt x="547" y="58"/>
                  <a:pt x="549" y="73"/>
                  <a:pt x="542" y="79"/>
                </a:cubicBezTo>
                <a:cubicBezTo>
                  <a:pt x="540" y="81"/>
                  <a:pt x="537" y="82"/>
                  <a:pt x="533" y="82"/>
                </a:cubicBezTo>
                <a:cubicBezTo>
                  <a:pt x="529" y="82"/>
                  <a:pt x="522" y="80"/>
                  <a:pt x="515" y="77"/>
                </a:cubicBezTo>
                <a:cubicBezTo>
                  <a:pt x="526" y="92"/>
                  <a:pt x="536" y="110"/>
                  <a:pt x="545" y="130"/>
                </a:cubicBezTo>
                <a:cubicBezTo>
                  <a:pt x="669" y="130"/>
                  <a:pt x="669" y="130"/>
                  <a:pt x="669" y="130"/>
                </a:cubicBezTo>
                <a:cubicBezTo>
                  <a:pt x="634" y="93"/>
                  <a:pt x="591" y="64"/>
                  <a:pt x="543" y="44"/>
                </a:cubicBezTo>
                <a:close/>
                <a:moveTo>
                  <a:pt x="123" y="130"/>
                </a:moveTo>
                <a:cubicBezTo>
                  <a:pt x="222" y="130"/>
                  <a:pt x="222" y="130"/>
                  <a:pt x="222" y="130"/>
                </a:cubicBezTo>
                <a:cubicBezTo>
                  <a:pt x="225" y="109"/>
                  <a:pt x="224" y="85"/>
                  <a:pt x="219" y="72"/>
                </a:cubicBezTo>
                <a:cubicBezTo>
                  <a:pt x="219" y="71"/>
                  <a:pt x="217" y="70"/>
                  <a:pt x="213" y="70"/>
                </a:cubicBezTo>
                <a:cubicBezTo>
                  <a:pt x="207" y="70"/>
                  <a:pt x="199" y="72"/>
                  <a:pt x="189" y="75"/>
                </a:cubicBezTo>
                <a:cubicBezTo>
                  <a:pt x="165" y="91"/>
                  <a:pt x="143" y="109"/>
                  <a:pt x="123" y="130"/>
                </a:cubicBezTo>
                <a:close/>
                <a:moveTo>
                  <a:pt x="333" y="772"/>
                </a:moveTo>
                <a:cubicBezTo>
                  <a:pt x="303" y="753"/>
                  <a:pt x="275" y="720"/>
                  <a:pt x="252" y="674"/>
                </a:cubicBezTo>
                <a:cubicBezTo>
                  <a:pt x="250" y="670"/>
                  <a:pt x="248" y="666"/>
                  <a:pt x="247" y="662"/>
                </a:cubicBezTo>
                <a:cubicBezTo>
                  <a:pt x="123" y="662"/>
                  <a:pt x="123" y="662"/>
                  <a:pt x="123" y="662"/>
                </a:cubicBezTo>
                <a:cubicBezTo>
                  <a:pt x="178" y="719"/>
                  <a:pt x="251" y="759"/>
                  <a:pt x="333" y="772"/>
                </a:cubicBezTo>
                <a:close/>
                <a:moveTo>
                  <a:pt x="669" y="662"/>
                </a:moveTo>
                <a:cubicBezTo>
                  <a:pt x="560" y="662"/>
                  <a:pt x="560" y="662"/>
                  <a:pt x="560" y="662"/>
                </a:cubicBezTo>
                <a:cubicBezTo>
                  <a:pt x="551" y="670"/>
                  <a:pt x="541" y="678"/>
                  <a:pt x="533" y="686"/>
                </a:cubicBezTo>
                <a:cubicBezTo>
                  <a:pt x="511" y="726"/>
                  <a:pt x="485" y="755"/>
                  <a:pt x="458" y="773"/>
                </a:cubicBezTo>
                <a:cubicBezTo>
                  <a:pt x="540" y="759"/>
                  <a:pt x="613" y="719"/>
                  <a:pt x="669" y="662"/>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kstSylinder 3">
            <a:extLst>
              <a:ext uri="{FF2B5EF4-FFF2-40B4-BE49-F238E27FC236}">
                <a16:creationId xmlns:a16="http://schemas.microsoft.com/office/drawing/2014/main" id="{BDDEB226-F1E2-425A-8887-B5C498AFEE55}"/>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Tree>
    <p:extLst>
      <p:ext uri="{BB962C8B-B14F-4D97-AF65-F5344CB8AC3E}">
        <p14:creationId xmlns:p14="http://schemas.microsoft.com/office/powerpoint/2010/main" val="274458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200"/>
                                        <p:tgtEl>
                                          <p:spTgt spid="1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fade">
                                      <p:cBhvr>
                                        <p:cTn id="10" dur="200"/>
                                        <p:tgtEl>
                                          <p:spTgt spid="101"/>
                                        </p:tgtEl>
                                      </p:cBhvr>
                                    </p:animEffect>
                                  </p:childTnLst>
                                </p:cTn>
                              </p:par>
                            </p:childTnLst>
                          </p:cTn>
                        </p:par>
                        <p:par>
                          <p:cTn id="11" fill="hold">
                            <p:stCondLst>
                              <p:cond delay="200"/>
                            </p:stCondLst>
                            <p:childTnLst>
                              <p:par>
                                <p:cTn id="12" presetID="22" presetClass="entr" presetSubtype="2" fill="hold" grpId="0" nodeType="afterEffect">
                                  <p:stCondLst>
                                    <p:cond delay="0"/>
                                  </p:stCondLst>
                                  <p:childTnLst>
                                    <p:set>
                                      <p:cBhvr>
                                        <p:cTn id="13" dur="1" fill="hold">
                                          <p:stCondLst>
                                            <p:cond delay="0"/>
                                          </p:stCondLst>
                                        </p:cTn>
                                        <p:tgtEl>
                                          <p:spTgt spid="100"/>
                                        </p:tgtEl>
                                        <p:attrNameLst>
                                          <p:attrName>style.visibility</p:attrName>
                                        </p:attrNameLst>
                                      </p:cBhvr>
                                      <p:to>
                                        <p:strVal val="visible"/>
                                      </p:to>
                                    </p:set>
                                    <p:animEffect transition="in" filter="wipe(right)">
                                      <p:cBhvr>
                                        <p:cTn id="14" dur="200"/>
                                        <p:tgtEl>
                                          <p:spTgt spid="100"/>
                                        </p:tgtEl>
                                      </p:cBhvr>
                                    </p:animEffect>
                                  </p:childTnLst>
                                </p:cTn>
                              </p:par>
                            </p:childTnLst>
                          </p:cTn>
                        </p:par>
                        <p:par>
                          <p:cTn id="15" fill="hold">
                            <p:stCondLst>
                              <p:cond delay="400"/>
                            </p:stCondLst>
                            <p:childTnLst>
                              <p:par>
                                <p:cTn id="16" presetID="22" presetClass="entr" presetSubtype="8"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wipe(left)">
                                      <p:cBhvr>
                                        <p:cTn id="18" dur="200"/>
                                        <p:tgtEl>
                                          <p:spTgt spid="9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7"/>
                                        </p:tgtEl>
                                        <p:attrNameLst>
                                          <p:attrName>style.visibility</p:attrName>
                                        </p:attrNameLst>
                                      </p:cBhvr>
                                      <p:to>
                                        <p:strVal val="visible"/>
                                      </p:to>
                                    </p:set>
                                    <p:animEffect transition="in" filter="fade">
                                      <p:cBhvr>
                                        <p:cTn id="21" dur="200"/>
                                        <p:tgtEl>
                                          <p:spTgt spid="97"/>
                                        </p:tgtEl>
                                      </p:cBhvr>
                                    </p:animEffect>
                                  </p:childTnLst>
                                </p:cTn>
                              </p:par>
                            </p:childTnLst>
                          </p:cTn>
                        </p:par>
                        <p:par>
                          <p:cTn id="22" fill="hold">
                            <p:stCondLst>
                              <p:cond delay="600"/>
                            </p:stCondLst>
                            <p:childTnLst>
                              <p:par>
                                <p:cTn id="23" presetID="22" presetClass="entr" presetSubtype="8" fill="hold" grpId="0" nodeType="after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wipe(left)">
                                      <p:cBhvr>
                                        <p:cTn id="25" dur="200"/>
                                        <p:tgtEl>
                                          <p:spTgt spid="9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2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7" grpId="0" animBg="1"/>
      <p:bldP spid="98" grpId="0" animBg="1"/>
      <p:bldP spid="100" grpId="0" animBg="1"/>
      <p:bldP spid="101" grpId="0" animBg="1"/>
      <p:bldP spid="10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Arc 53">
            <a:extLst>
              <a:ext uri="{FF2B5EF4-FFF2-40B4-BE49-F238E27FC236}">
                <a16:creationId xmlns:a16="http://schemas.microsoft.com/office/drawing/2014/main" id="{6E4FC8F4-BC52-45B3-A8F4-8DF72029D980}"/>
              </a:ext>
            </a:extLst>
          </p:cNvPr>
          <p:cNvSpPr/>
          <p:nvPr/>
        </p:nvSpPr>
        <p:spPr>
          <a:xfrm rot="10800000">
            <a:off x="1535665" y="1539110"/>
            <a:ext cx="8681760" cy="3932302"/>
          </a:xfrm>
          <a:prstGeom prst="arc">
            <a:avLst>
              <a:gd name="adj1" fmla="val 9537866"/>
              <a:gd name="adj2" fmla="val 1191892"/>
            </a:avLst>
          </a:prstGeom>
          <a:ln w="6350" cmpd="sng">
            <a:solidFill>
              <a:schemeClr val="tx1">
                <a:alpha val="40000"/>
              </a:schemeClr>
            </a:solidFill>
            <a:tailEnd type="stealt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4800" dirty="0"/>
          </a:p>
        </p:txBody>
      </p:sp>
      <p:sp>
        <p:nvSpPr>
          <p:cNvPr id="32" name="Arc 31">
            <a:extLst>
              <a:ext uri="{FF2B5EF4-FFF2-40B4-BE49-F238E27FC236}">
                <a16:creationId xmlns:a16="http://schemas.microsoft.com/office/drawing/2014/main" id="{DBA3F8CB-B9C1-440E-983D-B767D0DBA0B5}"/>
              </a:ext>
            </a:extLst>
          </p:cNvPr>
          <p:cNvSpPr/>
          <p:nvPr/>
        </p:nvSpPr>
        <p:spPr>
          <a:xfrm>
            <a:off x="1520355" y="1575500"/>
            <a:ext cx="8681760" cy="3932302"/>
          </a:xfrm>
          <a:prstGeom prst="arc">
            <a:avLst>
              <a:gd name="adj1" fmla="val 12850578"/>
              <a:gd name="adj2" fmla="val 20203792"/>
            </a:avLst>
          </a:prstGeom>
          <a:ln w="6350" cmpd="sng">
            <a:solidFill>
              <a:schemeClr val="tx1">
                <a:alpha val="40000"/>
              </a:schemeClr>
            </a:solidFill>
            <a:tailEnd type="stealt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4800" dirty="0"/>
          </a:p>
        </p:txBody>
      </p:sp>
      <p:sp>
        <p:nvSpPr>
          <p:cNvPr id="29" name="Oval 28">
            <a:extLst>
              <a:ext uri="{FF2B5EF4-FFF2-40B4-BE49-F238E27FC236}">
                <a16:creationId xmlns:a16="http://schemas.microsoft.com/office/drawing/2014/main" id="{D87CE042-575F-41D3-B886-8B126173D49F}"/>
              </a:ext>
            </a:extLst>
          </p:cNvPr>
          <p:cNvSpPr/>
          <p:nvPr/>
        </p:nvSpPr>
        <p:spPr>
          <a:xfrm>
            <a:off x="2724846" y="1731624"/>
            <a:ext cx="1000800" cy="1000800"/>
          </a:xfrm>
          <a:prstGeom prst="ellipse">
            <a:avLst/>
          </a:prstGeom>
          <a:solidFill>
            <a:srgbClr val="F1001C"/>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434343"/>
              </a:solidFill>
              <a:effectLst/>
              <a:uLnTx/>
              <a:uFillTx/>
              <a:latin typeface="Open Sans Light"/>
              <a:ea typeface="+mn-ea"/>
              <a:cs typeface="+mn-cs"/>
            </a:endParaRPr>
          </a:p>
        </p:txBody>
      </p:sp>
      <p:sp>
        <p:nvSpPr>
          <p:cNvPr id="2" name="Tittel 1">
            <a:extLst>
              <a:ext uri="{FF2B5EF4-FFF2-40B4-BE49-F238E27FC236}">
                <a16:creationId xmlns:a16="http://schemas.microsoft.com/office/drawing/2014/main" id="{DC4D8A36-6327-43EB-AF85-E69DBAE885E3}"/>
              </a:ext>
            </a:extLst>
          </p:cNvPr>
          <p:cNvSpPr>
            <a:spLocks noGrp="1"/>
          </p:cNvSpPr>
          <p:nvPr>
            <p:ph type="title"/>
          </p:nvPr>
        </p:nvSpPr>
        <p:spPr>
          <a:xfrm>
            <a:off x="821264" y="187200"/>
            <a:ext cx="10515600" cy="1325563"/>
          </a:xfrm>
        </p:spPr>
        <p:txBody>
          <a:bodyPr>
            <a:normAutofit/>
          </a:bodyPr>
          <a:lstStyle/>
          <a:p>
            <a:r>
              <a:rPr lang="en-US" sz="3600" dirty="0"/>
              <a:t>Business idea – how to standardize?</a:t>
            </a:r>
            <a:endParaRPr lang="nb-NO" sz="3600" dirty="0"/>
          </a:p>
        </p:txBody>
      </p:sp>
      <p:sp>
        <p:nvSpPr>
          <p:cNvPr id="4" name="TekstSylinder 3">
            <a:extLst>
              <a:ext uri="{FF2B5EF4-FFF2-40B4-BE49-F238E27FC236}">
                <a16:creationId xmlns:a16="http://schemas.microsoft.com/office/drawing/2014/main" id="{6B83FDB6-063D-4FDE-9CA8-1178DEEC08F6}"/>
              </a:ext>
            </a:extLst>
          </p:cNvPr>
          <p:cNvSpPr txBox="1"/>
          <p:nvPr/>
        </p:nvSpPr>
        <p:spPr>
          <a:xfrm>
            <a:off x="10013431" y="6298719"/>
            <a:ext cx="1967080" cy="369332"/>
          </a:xfrm>
          <a:prstGeom prst="rect">
            <a:avLst/>
          </a:prstGeom>
          <a:noFill/>
        </p:spPr>
        <p:txBody>
          <a:bodyPr wrap="square" rtlCol="0">
            <a:spAutoFit/>
          </a:bodyPr>
          <a:lstStyle/>
          <a:p>
            <a:r>
              <a:rPr lang="nb-NO" b="1" dirty="0">
                <a:solidFill>
                  <a:srgbClr val="DC0000"/>
                </a:solidFill>
              </a:rPr>
              <a:t>HelpKit by MECU</a:t>
            </a:r>
            <a:endParaRPr lang="nb-NO" dirty="0">
              <a:solidFill>
                <a:srgbClr val="DC0000"/>
              </a:solidFill>
            </a:endParaRPr>
          </a:p>
        </p:txBody>
      </p:sp>
      <p:sp>
        <p:nvSpPr>
          <p:cNvPr id="36" name="TextBox 35">
            <a:extLst>
              <a:ext uri="{FF2B5EF4-FFF2-40B4-BE49-F238E27FC236}">
                <a16:creationId xmlns:a16="http://schemas.microsoft.com/office/drawing/2014/main" id="{185F6BEF-E9DE-49E7-8154-C1AEF08CFF2F}"/>
              </a:ext>
            </a:extLst>
          </p:cNvPr>
          <p:cNvSpPr txBox="1"/>
          <p:nvPr/>
        </p:nvSpPr>
        <p:spPr>
          <a:xfrm>
            <a:off x="7612212" y="2987865"/>
            <a:ext cx="1900590" cy="1805559"/>
          </a:xfrm>
          <a:prstGeom prst="rect">
            <a:avLst/>
          </a:prstGeom>
          <a:noFill/>
        </p:spPr>
        <p:txBody>
          <a:bodyPr wrap="square" rtlCol="0">
            <a:spAutoFit/>
          </a:bodyPr>
          <a:lstStyle/>
          <a:p>
            <a:pPr defTabSz="1219170"/>
            <a:r>
              <a:rPr lang="en-US" sz="2133" dirty="0">
                <a:solidFill>
                  <a:srgbClr val="39393B"/>
                </a:solidFill>
                <a:latin typeface="Open Sans" panose="020B0606030504020204" pitchFamily="34" charset="0"/>
                <a:ea typeface="Open Sans" panose="020B0606030504020204" pitchFamily="34" charset="0"/>
                <a:cs typeface="Open Sans" panose="020B0606030504020204" pitchFamily="34" charset="0"/>
              </a:rPr>
              <a:t>Personalize</a:t>
            </a:r>
          </a:p>
          <a:p>
            <a:pPr defTabSz="1219170"/>
            <a:endParaRPr lang="en-US" sz="1000" dirty="0">
              <a:solidFill>
                <a:srgbClr val="39393B"/>
              </a:solidFill>
              <a:latin typeface="Open Sans" panose="020B0606030504020204" pitchFamily="34" charset="0"/>
              <a:ea typeface="Open Sans" panose="020B0606030504020204" pitchFamily="34" charset="0"/>
              <a:cs typeface="Open Sans" panose="020B0606030504020204" pitchFamily="34" charset="0"/>
            </a:endParaRPr>
          </a:p>
          <a:p>
            <a:r>
              <a:rPr lang="nb-NO" sz="1600" dirty="0"/>
              <a:t>Personalize the contact with the users. </a:t>
            </a:r>
          </a:p>
          <a:p>
            <a:r>
              <a:rPr lang="nb-NO" sz="1600" dirty="0"/>
              <a:t>Friendly tone of voice.</a:t>
            </a:r>
            <a:endParaRPr lang="en-US" sz="1467" dirty="0">
              <a:solidFill>
                <a:srgbClr val="39393B"/>
              </a:solidFill>
              <a:latin typeface="Open Sans Light"/>
            </a:endParaRPr>
          </a:p>
        </p:txBody>
      </p:sp>
      <p:sp>
        <p:nvSpPr>
          <p:cNvPr id="39" name="TextBox 38">
            <a:extLst>
              <a:ext uri="{FF2B5EF4-FFF2-40B4-BE49-F238E27FC236}">
                <a16:creationId xmlns:a16="http://schemas.microsoft.com/office/drawing/2014/main" id="{58FD64FF-F822-4166-8E04-7C50AA6BDBCD}"/>
              </a:ext>
            </a:extLst>
          </p:cNvPr>
          <p:cNvSpPr txBox="1"/>
          <p:nvPr/>
        </p:nvSpPr>
        <p:spPr>
          <a:xfrm>
            <a:off x="4715465" y="2987866"/>
            <a:ext cx="2387602" cy="1559338"/>
          </a:xfrm>
          <a:prstGeom prst="rect">
            <a:avLst/>
          </a:prstGeom>
          <a:noFill/>
        </p:spPr>
        <p:txBody>
          <a:bodyPr wrap="square" rtlCol="0">
            <a:spAutoFit/>
          </a:bodyPr>
          <a:lstStyle/>
          <a:p>
            <a:pPr defTabSz="1219170"/>
            <a:r>
              <a:rPr lang="en-US" sz="2133" dirty="0">
                <a:solidFill>
                  <a:srgbClr val="39393B"/>
                </a:solidFill>
                <a:latin typeface="Open Sans" panose="020B0606030504020204" pitchFamily="34" charset="0"/>
                <a:ea typeface="Open Sans" panose="020B0606030504020204" pitchFamily="34" charset="0"/>
                <a:cs typeface="Open Sans" panose="020B0606030504020204" pitchFamily="34" charset="0"/>
              </a:rPr>
              <a:t>Standardize</a:t>
            </a:r>
          </a:p>
          <a:p>
            <a:pPr defTabSz="1219170"/>
            <a:r>
              <a:rPr lang="en-US" sz="1000" dirty="0">
                <a:solidFill>
                  <a:srgbClr val="39393B"/>
                </a:solidFill>
                <a:latin typeface="Open Sans" panose="020B0606030504020204" pitchFamily="34" charset="0"/>
                <a:ea typeface="Open Sans" panose="020B0606030504020204" pitchFamily="34" charset="0"/>
                <a:cs typeface="Open Sans" panose="020B0606030504020204" pitchFamily="34" charset="0"/>
              </a:rPr>
              <a:t> </a:t>
            </a:r>
          </a:p>
          <a:p>
            <a:r>
              <a:rPr lang="nb-NO" sz="1600" dirty="0"/>
              <a:t>Standardize processes for information gathering.</a:t>
            </a:r>
          </a:p>
          <a:p>
            <a:r>
              <a:rPr lang="nb-NO" sz="1600" dirty="0"/>
              <a:t>Automate and robotify processes.</a:t>
            </a:r>
            <a:endParaRPr lang="en-US" sz="1467" dirty="0">
              <a:solidFill>
                <a:srgbClr val="39393B"/>
              </a:solidFill>
              <a:latin typeface="Open Sans Light"/>
            </a:endParaRPr>
          </a:p>
        </p:txBody>
      </p:sp>
      <p:sp>
        <p:nvSpPr>
          <p:cNvPr id="42" name="TextBox 41">
            <a:extLst>
              <a:ext uri="{FF2B5EF4-FFF2-40B4-BE49-F238E27FC236}">
                <a16:creationId xmlns:a16="http://schemas.microsoft.com/office/drawing/2014/main" id="{064E8E63-2FAE-40B8-B3F1-B15F5677842F}"/>
              </a:ext>
            </a:extLst>
          </p:cNvPr>
          <p:cNvSpPr txBox="1"/>
          <p:nvPr/>
        </p:nvSpPr>
        <p:spPr>
          <a:xfrm>
            <a:off x="2387476" y="2987865"/>
            <a:ext cx="2133600" cy="1066895"/>
          </a:xfrm>
          <a:prstGeom prst="rect">
            <a:avLst/>
          </a:prstGeom>
          <a:noFill/>
        </p:spPr>
        <p:txBody>
          <a:bodyPr wrap="square" rtlCol="0">
            <a:spAutoFit/>
          </a:bodyPr>
          <a:lstStyle/>
          <a:p>
            <a:pPr defTabSz="1219170"/>
            <a:r>
              <a:rPr lang="en-US" sz="2133" dirty="0">
                <a:solidFill>
                  <a:srgbClr val="39393B"/>
                </a:solidFill>
                <a:latin typeface="Open Sans" panose="020B0606030504020204" pitchFamily="34" charset="0"/>
                <a:ea typeface="Open Sans" panose="020B0606030504020204" pitchFamily="34" charset="0"/>
                <a:cs typeface="Open Sans" panose="020B0606030504020204" pitchFamily="34" charset="0"/>
              </a:rPr>
              <a:t>Identify</a:t>
            </a:r>
          </a:p>
          <a:p>
            <a:pPr defTabSz="1219170"/>
            <a:endParaRPr lang="en-US" sz="1000" dirty="0">
              <a:solidFill>
                <a:srgbClr val="39393B"/>
              </a:solidFill>
              <a:latin typeface="Open Sans" panose="020B0606030504020204" pitchFamily="34" charset="0"/>
              <a:ea typeface="Open Sans" panose="020B0606030504020204" pitchFamily="34" charset="0"/>
              <a:cs typeface="Open Sans" panose="020B0606030504020204" pitchFamily="34" charset="0"/>
            </a:endParaRPr>
          </a:p>
          <a:p>
            <a:r>
              <a:rPr lang="nb-NO" sz="1600" dirty="0"/>
              <a:t>Identify the most common cases.</a:t>
            </a:r>
          </a:p>
        </p:txBody>
      </p:sp>
      <p:grpSp>
        <p:nvGrpSpPr>
          <p:cNvPr id="48" name="Group 47">
            <a:extLst>
              <a:ext uri="{FF2B5EF4-FFF2-40B4-BE49-F238E27FC236}">
                <a16:creationId xmlns:a16="http://schemas.microsoft.com/office/drawing/2014/main" id="{B8548A61-EFE7-4CE0-B458-786A255F133D}"/>
              </a:ext>
            </a:extLst>
          </p:cNvPr>
          <p:cNvGrpSpPr/>
          <p:nvPr/>
        </p:nvGrpSpPr>
        <p:grpSpPr>
          <a:xfrm>
            <a:off x="5531344" y="1963342"/>
            <a:ext cx="835654" cy="742747"/>
            <a:chOff x="1712913" y="2809875"/>
            <a:chExt cx="327025" cy="392113"/>
          </a:xfrm>
        </p:grpSpPr>
        <p:sp>
          <p:nvSpPr>
            <p:cNvPr id="49" name="Freeform 17">
              <a:extLst>
                <a:ext uri="{FF2B5EF4-FFF2-40B4-BE49-F238E27FC236}">
                  <a16:creationId xmlns:a16="http://schemas.microsoft.com/office/drawing/2014/main" id="{28B2F53E-2DD1-4D47-951E-1BA762AF0294}"/>
                </a:ext>
              </a:extLst>
            </p:cNvPr>
            <p:cNvSpPr>
              <a:spLocks noEditPoints="1"/>
            </p:cNvSpPr>
            <p:nvPr/>
          </p:nvSpPr>
          <p:spPr bwMode="auto">
            <a:xfrm>
              <a:off x="1846263" y="3060700"/>
              <a:ext cx="47625" cy="82550"/>
            </a:xfrm>
            <a:custGeom>
              <a:avLst/>
              <a:gdLst>
                <a:gd name="T0" fmla="*/ 2 w 28"/>
                <a:gd name="T1" fmla="*/ 49 h 49"/>
                <a:gd name="T2" fmla="*/ 25 w 28"/>
                <a:gd name="T3" fmla="*/ 49 h 49"/>
                <a:gd name="T4" fmla="*/ 28 w 28"/>
                <a:gd name="T5" fmla="*/ 47 h 49"/>
                <a:gd name="T6" fmla="*/ 28 w 28"/>
                <a:gd name="T7" fmla="*/ 3 h 49"/>
                <a:gd name="T8" fmla="*/ 25 w 28"/>
                <a:gd name="T9" fmla="*/ 0 h 49"/>
                <a:gd name="T10" fmla="*/ 2 w 28"/>
                <a:gd name="T11" fmla="*/ 0 h 49"/>
                <a:gd name="T12" fmla="*/ 0 w 28"/>
                <a:gd name="T13" fmla="*/ 3 h 49"/>
                <a:gd name="T14" fmla="*/ 0 w 28"/>
                <a:gd name="T15" fmla="*/ 47 h 49"/>
                <a:gd name="T16" fmla="*/ 2 w 28"/>
                <a:gd name="T17" fmla="*/ 49 h 49"/>
                <a:gd name="T18" fmla="*/ 4 w 28"/>
                <a:gd name="T19" fmla="*/ 5 h 49"/>
                <a:gd name="T20" fmla="*/ 23 w 28"/>
                <a:gd name="T21" fmla="*/ 5 h 49"/>
                <a:gd name="T22" fmla="*/ 23 w 28"/>
                <a:gd name="T23" fmla="*/ 44 h 49"/>
                <a:gd name="T24" fmla="*/ 4 w 28"/>
                <a:gd name="T25" fmla="*/ 44 h 49"/>
                <a:gd name="T26" fmla="*/ 4 w 28"/>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9">
                  <a:moveTo>
                    <a:pt x="2" y="49"/>
                  </a:moveTo>
                  <a:cubicBezTo>
                    <a:pt x="25" y="49"/>
                    <a:pt x="25" y="49"/>
                    <a:pt x="25" y="49"/>
                  </a:cubicBezTo>
                  <a:cubicBezTo>
                    <a:pt x="27" y="49"/>
                    <a:pt x="28" y="48"/>
                    <a:pt x="28" y="47"/>
                  </a:cubicBezTo>
                  <a:cubicBezTo>
                    <a:pt x="28" y="3"/>
                    <a:pt x="28" y="3"/>
                    <a:pt x="28" y="3"/>
                  </a:cubicBezTo>
                  <a:cubicBezTo>
                    <a:pt x="28" y="1"/>
                    <a:pt x="27" y="0"/>
                    <a:pt x="25" y="0"/>
                  </a:cubicBezTo>
                  <a:cubicBezTo>
                    <a:pt x="2" y="0"/>
                    <a:pt x="2" y="0"/>
                    <a:pt x="2" y="0"/>
                  </a:cubicBezTo>
                  <a:cubicBezTo>
                    <a:pt x="1" y="0"/>
                    <a:pt x="0" y="1"/>
                    <a:pt x="0" y="3"/>
                  </a:cubicBezTo>
                  <a:cubicBezTo>
                    <a:pt x="0" y="47"/>
                    <a:pt x="0" y="47"/>
                    <a:pt x="0" y="47"/>
                  </a:cubicBezTo>
                  <a:cubicBezTo>
                    <a:pt x="0" y="48"/>
                    <a:pt x="1" y="49"/>
                    <a:pt x="2" y="49"/>
                  </a:cubicBezTo>
                  <a:close/>
                  <a:moveTo>
                    <a:pt x="4" y="5"/>
                  </a:moveTo>
                  <a:cubicBezTo>
                    <a:pt x="23" y="5"/>
                    <a:pt x="23" y="5"/>
                    <a:pt x="23" y="5"/>
                  </a:cubicBezTo>
                  <a:cubicBezTo>
                    <a:pt x="23" y="44"/>
                    <a:pt x="23" y="44"/>
                    <a:pt x="23" y="44"/>
                  </a:cubicBezTo>
                  <a:cubicBezTo>
                    <a:pt x="4" y="44"/>
                    <a:pt x="4" y="44"/>
                    <a:pt x="4" y="44"/>
                  </a:cubicBezTo>
                  <a:lnTo>
                    <a:pt x="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0" name="Freeform 18">
              <a:extLst>
                <a:ext uri="{FF2B5EF4-FFF2-40B4-BE49-F238E27FC236}">
                  <a16:creationId xmlns:a16="http://schemas.microsoft.com/office/drawing/2014/main" id="{8CF7C26C-820D-4CEE-8BEC-8FE243EA132A}"/>
                </a:ext>
              </a:extLst>
            </p:cNvPr>
            <p:cNvSpPr>
              <a:spLocks noEditPoints="1"/>
            </p:cNvSpPr>
            <p:nvPr/>
          </p:nvSpPr>
          <p:spPr bwMode="auto">
            <a:xfrm>
              <a:off x="1912938" y="3060700"/>
              <a:ext cx="49213" cy="82550"/>
            </a:xfrm>
            <a:custGeom>
              <a:avLst/>
              <a:gdLst>
                <a:gd name="T0" fmla="*/ 3 w 29"/>
                <a:gd name="T1" fmla="*/ 49 h 49"/>
                <a:gd name="T2" fmla="*/ 26 w 29"/>
                <a:gd name="T3" fmla="*/ 49 h 49"/>
                <a:gd name="T4" fmla="*/ 29 w 29"/>
                <a:gd name="T5" fmla="*/ 47 h 49"/>
                <a:gd name="T6" fmla="*/ 29 w 29"/>
                <a:gd name="T7" fmla="*/ 3 h 49"/>
                <a:gd name="T8" fmla="*/ 26 w 29"/>
                <a:gd name="T9" fmla="*/ 0 h 49"/>
                <a:gd name="T10" fmla="*/ 3 w 29"/>
                <a:gd name="T11" fmla="*/ 0 h 49"/>
                <a:gd name="T12" fmla="*/ 0 w 29"/>
                <a:gd name="T13" fmla="*/ 3 h 49"/>
                <a:gd name="T14" fmla="*/ 0 w 29"/>
                <a:gd name="T15" fmla="*/ 47 h 49"/>
                <a:gd name="T16" fmla="*/ 3 w 29"/>
                <a:gd name="T17" fmla="*/ 49 h 49"/>
                <a:gd name="T18" fmla="*/ 5 w 29"/>
                <a:gd name="T19" fmla="*/ 5 h 49"/>
                <a:gd name="T20" fmla="*/ 24 w 29"/>
                <a:gd name="T21" fmla="*/ 5 h 49"/>
                <a:gd name="T22" fmla="*/ 24 w 29"/>
                <a:gd name="T23" fmla="*/ 44 h 49"/>
                <a:gd name="T24" fmla="*/ 5 w 29"/>
                <a:gd name="T25" fmla="*/ 44 h 49"/>
                <a:gd name="T26" fmla="*/ 5 w 29"/>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9">
                  <a:moveTo>
                    <a:pt x="3" y="49"/>
                  </a:moveTo>
                  <a:cubicBezTo>
                    <a:pt x="26" y="49"/>
                    <a:pt x="26" y="49"/>
                    <a:pt x="26" y="49"/>
                  </a:cubicBezTo>
                  <a:cubicBezTo>
                    <a:pt x="28" y="49"/>
                    <a:pt x="29" y="48"/>
                    <a:pt x="29" y="47"/>
                  </a:cubicBezTo>
                  <a:cubicBezTo>
                    <a:pt x="29" y="3"/>
                    <a:pt x="29" y="3"/>
                    <a:pt x="29" y="3"/>
                  </a:cubicBezTo>
                  <a:cubicBezTo>
                    <a:pt x="29" y="1"/>
                    <a:pt x="28" y="0"/>
                    <a:pt x="26" y="0"/>
                  </a:cubicBezTo>
                  <a:cubicBezTo>
                    <a:pt x="3" y="0"/>
                    <a:pt x="3" y="0"/>
                    <a:pt x="3" y="0"/>
                  </a:cubicBezTo>
                  <a:cubicBezTo>
                    <a:pt x="1" y="0"/>
                    <a:pt x="0" y="1"/>
                    <a:pt x="0" y="3"/>
                  </a:cubicBezTo>
                  <a:cubicBezTo>
                    <a:pt x="0" y="47"/>
                    <a:pt x="0" y="47"/>
                    <a:pt x="0" y="47"/>
                  </a:cubicBezTo>
                  <a:cubicBezTo>
                    <a:pt x="0" y="48"/>
                    <a:pt x="1" y="49"/>
                    <a:pt x="3" y="49"/>
                  </a:cubicBezTo>
                  <a:close/>
                  <a:moveTo>
                    <a:pt x="5" y="5"/>
                  </a:moveTo>
                  <a:cubicBezTo>
                    <a:pt x="24" y="5"/>
                    <a:pt x="24" y="5"/>
                    <a:pt x="24" y="5"/>
                  </a:cubicBezTo>
                  <a:cubicBezTo>
                    <a:pt x="24" y="44"/>
                    <a:pt x="24" y="44"/>
                    <a:pt x="24" y="44"/>
                  </a:cubicBezTo>
                  <a:cubicBezTo>
                    <a:pt x="5" y="44"/>
                    <a:pt x="5" y="44"/>
                    <a:pt x="5" y="44"/>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1" name="Freeform 19">
              <a:extLst>
                <a:ext uri="{FF2B5EF4-FFF2-40B4-BE49-F238E27FC236}">
                  <a16:creationId xmlns:a16="http://schemas.microsoft.com/office/drawing/2014/main" id="{6AD5FC1A-1800-43B4-BF96-8814F03CE6E4}"/>
                </a:ext>
              </a:extLst>
            </p:cNvPr>
            <p:cNvSpPr>
              <a:spLocks noEditPoints="1"/>
            </p:cNvSpPr>
            <p:nvPr/>
          </p:nvSpPr>
          <p:spPr bwMode="auto">
            <a:xfrm>
              <a:off x="1778000" y="3060700"/>
              <a:ext cx="47625" cy="82550"/>
            </a:xfrm>
            <a:custGeom>
              <a:avLst/>
              <a:gdLst>
                <a:gd name="T0" fmla="*/ 3 w 28"/>
                <a:gd name="T1" fmla="*/ 49 h 49"/>
                <a:gd name="T2" fmla="*/ 26 w 28"/>
                <a:gd name="T3" fmla="*/ 49 h 49"/>
                <a:gd name="T4" fmla="*/ 28 w 28"/>
                <a:gd name="T5" fmla="*/ 47 h 49"/>
                <a:gd name="T6" fmla="*/ 28 w 28"/>
                <a:gd name="T7" fmla="*/ 3 h 49"/>
                <a:gd name="T8" fmla="*/ 26 w 28"/>
                <a:gd name="T9" fmla="*/ 0 h 49"/>
                <a:gd name="T10" fmla="*/ 3 w 28"/>
                <a:gd name="T11" fmla="*/ 0 h 49"/>
                <a:gd name="T12" fmla="*/ 0 w 28"/>
                <a:gd name="T13" fmla="*/ 3 h 49"/>
                <a:gd name="T14" fmla="*/ 0 w 28"/>
                <a:gd name="T15" fmla="*/ 47 h 49"/>
                <a:gd name="T16" fmla="*/ 3 w 28"/>
                <a:gd name="T17" fmla="*/ 49 h 49"/>
                <a:gd name="T18" fmla="*/ 5 w 28"/>
                <a:gd name="T19" fmla="*/ 5 h 49"/>
                <a:gd name="T20" fmla="*/ 23 w 28"/>
                <a:gd name="T21" fmla="*/ 5 h 49"/>
                <a:gd name="T22" fmla="*/ 23 w 28"/>
                <a:gd name="T23" fmla="*/ 44 h 49"/>
                <a:gd name="T24" fmla="*/ 5 w 28"/>
                <a:gd name="T25" fmla="*/ 44 h 49"/>
                <a:gd name="T26" fmla="*/ 5 w 28"/>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9">
                  <a:moveTo>
                    <a:pt x="3" y="49"/>
                  </a:moveTo>
                  <a:cubicBezTo>
                    <a:pt x="26" y="49"/>
                    <a:pt x="26" y="49"/>
                    <a:pt x="26" y="49"/>
                  </a:cubicBezTo>
                  <a:cubicBezTo>
                    <a:pt x="27" y="49"/>
                    <a:pt x="28" y="48"/>
                    <a:pt x="28" y="47"/>
                  </a:cubicBezTo>
                  <a:cubicBezTo>
                    <a:pt x="28" y="3"/>
                    <a:pt x="28" y="3"/>
                    <a:pt x="28" y="3"/>
                  </a:cubicBezTo>
                  <a:cubicBezTo>
                    <a:pt x="28" y="1"/>
                    <a:pt x="27" y="0"/>
                    <a:pt x="26" y="0"/>
                  </a:cubicBezTo>
                  <a:cubicBezTo>
                    <a:pt x="3" y="0"/>
                    <a:pt x="3" y="0"/>
                    <a:pt x="3" y="0"/>
                  </a:cubicBezTo>
                  <a:cubicBezTo>
                    <a:pt x="1" y="0"/>
                    <a:pt x="0" y="1"/>
                    <a:pt x="0" y="3"/>
                  </a:cubicBezTo>
                  <a:cubicBezTo>
                    <a:pt x="0" y="47"/>
                    <a:pt x="0" y="47"/>
                    <a:pt x="0" y="47"/>
                  </a:cubicBezTo>
                  <a:cubicBezTo>
                    <a:pt x="0" y="48"/>
                    <a:pt x="1" y="49"/>
                    <a:pt x="3" y="49"/>
                  </a:cubicBezTo>
                  <a:close/>
                  <a:moveTo>
                    <a:pt x="5" y="5"/>
                  </a:moveTo>
                  <a:cubicBezTo>
                    <a:pt x="23" y="5"/>
                    <a:pt x="23" y="5"/>
                    <a:pt x="23" y="5"/>
                  </a:cubicBezTo>
                  <a:cubicBezTo>
                    <a:pt x="23" y="44"/>
                    <a:pt x="23" y="44"/>
                    <a:pt x="23" y="44"/>
                  </a:cubicBezTo>
                  <a:cubicBezTo>
                    <a:pt x="5" y="44"/>
                    <a:pt x="5" y="44"/>
                    <a:pt x="5" y="44"/>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2" name="Freeform 20">
              <a:extLst>
                <a:ext uri="{FF2B5EF4-FFF2-40B4-BE49-F238E27FC236}">
                  <a16:creationId xmlns:a16="http://schemas.microsoft.com/office/drawing/2014/main" id="{177FB2A8-AC26-4881-A830-7643CE77918A}"/>
                </a:ext>
              </a:extLst>
            </p:cNvPr>
            <p:cNvSpPr>
              <a:spLocks noEditPoints="1"/>
            </p:cNvSpPr>
            <p:nvPr/>
          </p:nvSpPr>
          <p:spPr bwMode="auto">
            <a:xfrm>
              <a:off x="1712913" y="2809875"/>
              <a:ext cx="327025" cy="392113"/>
            </a:xfrm>
            <a:custGeom>
              <a:avLst/>
              <a:gdLst>
                <a:gd name="T0" fmla="*/ 170 w 193"/>
                <a:gd name="T1" fmla="*/ 33 h 231"/>
                <a:gd name="T2" fmla="*/ 121 w 193"/>
                <a:gd name="T3" fmla="*/ 17 h 231"/>
                <a:gd name="T4" fmla="*/ 45 w 193"/>
                <a:gd name="T5" fmla="*/ 43 h 231"/>
                <a:gd name="T6" fmla="*/ 43 w 193"/>
                <a:gd name="T7" fmla="*/ 57 h 231"/>
                <a:gd name="T8" fmla="*/ 22 w 193"/>
                <a:gd name="T9" fmla="*/ 72 h 231"/>
                <a:gd name="T10" fmla="*/ 7 w 193"/>
                <a:gd name="T11" fmla="*/ 96 h 231"/>
                <a:gd name="T12" fmla="*/ 0 w 193"/>
                <a:gd name="T13" fmla="*/ 102 h 231"/>
                <a:gd name="T14" fmla="*/ 6 w 193"/>
                <a:gd name="T15" fmla="*/ 231 h 231"/>
                <a:gd name="T16" fmla="*/ 163 w 193"/>
                <a:gd name="T17" fmla="*/ 226 h 231"/>
                <a:gd name="T18" fmla="*/ 158 w 193"/>
                <a:gd name="T19" fmla="*/ 130 h 231"/>
                <a:gd name="T20" fmla="*/ 44 w 193"/>
                <a:gd name="T21" fmla="*/ 102 h 231"/>
                <a:gd name="T22" fmla="*/ 48 w 193"/>
                <a:gd name="T23" fmla="*/ 94 h 231"/>
                <a:gd name="T24" fmla="*/ 76 w 193"/>
                <a:gd name="T25" fmla="*/ 95 h 231"/>
                <a:gd name="T26" fmla="*/ 119 w 193"/>
                <a:gd name="T27" fmla="*/ 82 h 231"/>
                <a:gd name="T28" fmla="*/ 152 w 193"/>
                <a:gd name="T29" fmla="*/ 78 h 231"/>
                <a:gd name="T30" fmla="*/ 193 w 193"/>
                <a:gd name="T31" fmla="*/ 50 h 231"/>
                <a:gd name="T32" fmla="*/ 38 w 193"/>
                <a:gd name="T33" fmla="*/ 101 h 231"/>
                <a:gd name="T34" fmla="*/ 39 w 193"/>
                <a:gd name="T35" fmla="*/ 132 h 231"/>
                <a:gd name="T36" fmla="*/ 158 w 193"/>
                <a:gd name="T37" fmla="*/ 134 h 231"/>
                <a:gd name="T38" fmla="*/ 159 w 193"/>
                <a:gd name="T39" fmla="*/ 226 h 231"/>
                <a:gd name="T40" fmla="*/ 6 w 193"/>
                <a:gd name="T41" fmla="*/ 227 h 231"/>
                <a:gd name="T42" fmla="*/ 5 w 193"/>
                <a:gd name="T43" fmla="*/ 102 h 231"/>
                <a:gd name="T44" fmla="*/ 9 w 193"/>
                <a:gd name="T45" fmla="*/ 101 h 231"/>
                <a:gd name="T46" fmla="*/ 38 w 193"/>
                <a:gd name="T47" fmla="*/ 101 h 231"/>
                <a:gd name="T48" fmla="*/ 169 w 193"/>
                <a:gd name="T49" fmla="*/ 64 h 231"/>
                <a:gd name="T50" fmla="*/ 136 w 193"/>
                <a:gd name="T51" fmla="*/ 66 h 231"/>
                <a:gd name="T52" fmla="*/ 133 w 193"/>
                <a:gd name="T53" fmla="*/ 66 h 231"/>
                <a:gd name="T54" fmla="*/ 109 w 193"/>
                <a:gd name="T55" fmla="*/ 78 h 231"/>
                <a:gd name="T56" fmla="*/ 90 w 193"/>
                <a:gd name="T57" fmla="*/ 72 h 231"/>
                <a:gd name="T58" fmla="*/ 74 w 193"/>
                <a:gd name="T59" fmla="*/ 90 h 231"/>
                <a:gd name="T60" fmla="*/ 48 w 193"/>
                <a:gd name="T61" fmla="*/ 88 h 231"/>
                <a:gd name="T62" fmla="*/ 45 w 193"/>
                <a:gd name="T63" fmla="*/ 89 h 231"/>
                <a:gd name="T64" fmla="*/ 12 w 193"/>
                <a:gd name="T65" fmla="*/ 96 h 231"/>
                <a:gd name="T66" fmla="*/ 27 w 193"/>
                <a:gd name="T67" fmla="*/ 75 h 231"/>
                <a:gd name="T68" fmla="*/ 38 w 193"/>
                <a:gd name="T69" fmla="*/ 61 h 231"/>
                <a:gd name="T70" fmla="*/ 45 w 193"/>
                <a:gd name="T71" fmla="*/ 61 h 231"/>
                <a:gd name="T72" fmla="*/ 51 w 193"/>
                <a:gd name="T73" fmla="*/ 54 h 231"/>
                <a:gd name="T74" fmla="*/ 87 w 193"/>
                <a:gd name="T75" fmla="*/ 5 h 231"/>
                <a:gd name="T76" fmla="*/ 120 w 193"/>
                <a:gd name="T77" fmla="*/ 23 h 231"/>
                <a:gd name="T78" fmla="*/ 141 w 193"/>
                <a:gd name="T79" fmla="*/ 13 h 231"/>
                <a:gd name="T80" fmla="*/ 167 w 193"/>
                <a:gd name="T81" fmla="*/ 38 h 231"/>
                <a:gd name="T82" fmla="*/ 175 w 193"/>
                <a:gd name="T83" fmla="*/ 37 h 231"/>
                <a:gd name="T84" fmla="*/ 172 w 193"/>
                <a:gd name="T85" fmla="*/ 6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3" h="231">
                  <a:moveTo>
                    <a:pt x="175" y="32"/>
                  </a:moveTo>
                  <a:cubicBezTo>
                    <a:pt x="173" y="32"/>
                    <a:pt x="172" y="32"/>
                    <a:pt x="170" y="33"/>
                  </a:cubicBezTo>
                  <a:cubicBezTo>
                    <a:pt x="168" y="19"/>
                    <a:pt x="156" y="8"/>
                    <a:pt x="141" y="8"/>
                  </a:cubicBezTo>
                  <a:cubicBezTo>
                    <a:pt x="133" y="8"/>
                    <a:pt x="126" y="11"/>
                    <a:pt x="121" y="17"/>
                  </a:cubicBezTo>
                  <a:cubicBezTo>
                    <a:pt x="113" y="6"/>
                    <a:pt x="100" y="0"/>
                    <a:pt x="87" y="0"/>
                  </a:cubicBezTo>
                  <a:cubicBezTo>
                    <a:pt x="64" y="0"/>
                    <a:pt x="45" y="19"/>
                    <a:pt x="45" y="43"/>
                  </a:cubicBezTo>
                  <a:cubicBezTo>
                    <a:pt x="45" y="46"/>
                    <a:pt x="45" y="50"/>
                    <a:pt x="46" y="53"/>
                  </a:cubicBezTo>
                  <a:cubicBezTo>
                    <a:pt x="45" y="55"/>
                    <a:pt x="44" y="56"/>
                    <a:pt x="43" y="57"/>
                  </a:cubicBezTo>
                  <a:cubicBezTo>
                    <a:pt x="41" y="57"/>
                    <a:pt x="39" y="56"/>
                    <a:pt x="38" y="56"/>
                  </a:cubicBezTo>
                  <a:cubicBezTo>
                    <a:pt x="29" y="56"/>
                    <a:pt x="22" y="63"/>
                    <a:pt x="22" y="72"/>
                  </a:cubicBezTo>
                  <a:cubicBezTo>
                    <a:pt x="22" y="73"/>
                    <a:pt x="22" y="74"/>
                    <a:pt x="22" y="75"/>
                  </a:cubicBezTo>
                  <a:cubicBezTo>
                    <a:pt x="14" y="79"/>
                    <a:pt x="8" y="87"/>
                    <a:pt x="7" y="96"/>
                  </a:cubicBezTo>
                  <a:cubicBezTo>
                    <a:pt x="6" y="96"/>
                    <a:pt x="6" y="96"/>
                    <a:pt x="6" y="96"/>
                  </a:cubicBezTo>
                  <a:cubicBezTo>
                    <a:pt x="3" y="96"/>
                    <a:pt x="0" y="99"/>
                    <a:pt x="0" y="102"/>
                  </a:cubicBezTo>
                  <a:cubicBezTo>
                    <a:pt x="0" y="226"/>
                    <a:pt x="0" y="226"/>
                    <a:pt x="0" y="226"/>
                  </a:cubicBezTo>
                  <a:cubicBezTo>
                    <a:pt x="0" y="229"/>
                    <a:pt x="3" y="231"/>
                    <a:pt x="6" y="231"/>
                  </a:cubicBezTo>
                  <a:cubicBezTo>
                    <a:pt x="158" y="231"/>
                    <a:pt x="158" y="231"/>
                    <a:pt x="158" y="231"/>
                  </a:cubicBezTo>
                  <a:cubicBezTo>
                    <a:pt x="161" y="231"/>
                    <a:pt x="163" y="229"/>
                    <a:pt x="163" y="226"/>
                  </a:cubicBezTo>
                  <a:cubicBezTo>
                    <a:pt x="163" y="135"/>
                    <a:pt x="163" y="135"/>
                    <a:pt x="163" y="135"/>
                  </a:cubicBezTo>
                  <a:cubicBezTo>
                    <a:pt x="163" y="132"/>
                    <a:pt x="161" y="130"/>
                    <a:pt x="158" y="130"/>
                  </a:cubicBezTo>
                  <a:cubicBezTo>
                    <a:pt x="44" y="130"/>
                    <a:pt x="44" y="130"/>
                    <a:pt x="44" y="130"/>
                  </a:cubicBezTo>
                  <a:cubicBezTo>
                    <a:pt x="44" y="102"/>
                    <a:pt x="44" y="102"/>
                    <a:pt x="44" y="102"/>
                  </a:cubicBezTo>
                  <a:cubicBezTo>
                    <a:pt x="44" y="101"/>
                    <a:pt x="44" y="100"/>
                    <a:pt x="43" y="99"/>
                  </a:cubicBezTo>
                  <a:cubicBezTo>
                    <a:pt x="45" y="97"/>
                    <a:pt x="47" y="96"/>
                    <a:pt x="48" y="94"/>
                  </a:cubicBezTo>
                  <a:cubicBezTo>
                    <a:pt x="53" y="96"/>
                    <a:pt x="58" y="97"/>
                    <a:pt x="63" y="97"/>
                  </a:cubicBezTo>
                  <a:cubicBezTo>
                    <a:pt x="67" y="97"/>
                    <a:pt x="72" y="96"/>
                    <a:pt x="76" y="95"/>
                  </a:cubicBezTo>
                  <a:cubicBezTo>
                    <a:pt x="83" y="91"/>
                    <a:pt x="89" y="85"/>
                    <a:pt x="92" y="78"/>
                  </a:cubicBezTo>
                  <a:cubicBezTo>
                    <a:pt x="100" y="83"/>
                    <a:pt x="110" y="84"/>
                    <a:pt x="119" y="82"/>
                  </a:cubicBezTo>
                  <a:cubicBezTo>
                    <a:pt x="125" y="80"/>
                    <a:pt x="131" y="76"/>
                    <a:pt x="135" y="71"/>
                  </a:cubicBezTo>
                  <a:cubicBezTo>
                    <a:pt x="139" y="76"/>
                    <a:pt x="146" y="78"/>
                    <a:pt x="152" y="78"/>
                  </a:cubicBezTo>
                  <a:cubicBezTo>
                    <a:pt x="160" y="78"/>
                    <a:pt x="168" y="74"/>
                    <a:pt x="172" y="68"/>
                  </a:cubicBezTo>
                  <a:cubicBezTo>
                    <a:pt x="183" y="69"/>
                    <a:pt x="193" y="61"/>
                    <a:pt x="193" y="50"/>
                  </a:cubicBezTo>
                  <a:cubicBezTo>
                    <a:pt x="193" y="40"/>
                    <a:pt x="185" y="32"/>
                    <a:pt x="175" y="32"/>
                  </a:cubicBezTo>
                  <a:close/>
                  <a:moveTo>
                    <a:pt x="38" y="101"/>
                  </a:moveTo>
                  <a:cubicBezTo>
                    <a:pt x="39" y="101"/>
                    <a:pt x="39" y="101"/>
                    <a:pt x="39" y="102"/>
                  </a:cubicBezTo>
                  <a:cubicBezTo>
                    <a:pt x="39" y="132"/>
                    <a:pt x="39" y="132"/>
                    <a:pt x="39" y="132"/>
                  </a:cubicBezTo>
                  <a:cubicBezTo>
                    <a:pt x="39" y="133"/>
                    <a:pt x="40" y="134"/>
                    <a:pt x="42" y="134"/>
                  </a:cubicBezTo>
                  <a:cubicBezTo>
                    <a:pt x="158" y="134"/>
                    <a:pt x="158" y="134"/>
                    <a:pt x="158" y="134"/>
                  </a:cubicBezTo>
                  <a:cubicBezTo>
                    <a:pt x="158" y="134"/>
                    <a:pt x="159" y="135"/>
                    <a:pt x="159" y="135"/>
                  </a:cubicBezTo>
                  <a:cubicBezTo>
                    <a:pt x="159" y="226"/>
                    <a:pt x="159" y="226"/>
                    <a:pt x="159" y="226"/>
                  </a:cubicBezTo>
                  <a:cubicBezTo>
                    <a:pt x="159" y="226"/>
                    <a:pt x="158" y="227"/>
                    <a:pt x="158" y="227"/>
                  </a:cubicBezTo>
                  <a:cubicBezTo>
                    <a:pt x="6" y="227"/>
                    <a:pt x="6" y="227"/>
                    <a:pt x="6" y="227"/>
                  </a:cubicBezTo>
                  <a:cubicBezTo>
                    <a:pt x="5" y="227"/>
                    <a:pt x="5" y="226"/>
                    <a:pt x="5" y="226"/>
                  </a:cubicBezTo>
                  <a:cubicBezTo>
                    <a:pt x="5" y="102"/>
                    <a:pt x="5" y="102"/>
                    <a:pt x="5" y="102"/>
                  </a:cubicBezTo>
                  <a:cubicBezTo>
                    <a:pt x="5" y="101"/>
                    <a:pt x="5" y="101"/>
                    <a:pt x="6" y="101"/>
                  </a:cubicBezTo>
                  <a:cubicBezTo>
                    <a:pt x="9" y="101"/>
                    <a:pt x="9" y="101"/>
                    <a:pt x="9" y="101"/>
                  </a:cubicBezTo>
                  <a:cubicBezTo>
                    <a:pt x="35" y="101"/>
                    <a:pt x="35" y="101"/>
                    <a:pt x="35" y="101"/>
                  </a:cubicBezTo>
                  <a:lnTo>
                    <a:pt x="38" y="101"/>
                  </a:lnTo>
                  <a:close/>
                  <a:moveTo>
                    <a:pt x="172" y="63"/>
                  </a:moveTo>
                  <a:cubicBezTo>
                    <a:pt x="171" y="63"/>
                    <a:pt x="170" y="63"/>
                    <a:pt x="169" y="64"/>
                  </a:cubicBezTo>
                  <a:cubicBezTo>
                    <a:pt x="166" y="70"/>
                    <a:pt x="159" y="74"/>
                    <a:pt x="152" y="74"/>
                  </a:cubicBezTo>
                  <a:cubicBezTo>
                    <a:pt x="146" y="74"/>
                    <a:pt x="140" y="71"/>
                    <a:pt x="136" y="66"/>
                  </a:cubicBezTo>
                  <a:cubicBezTo>
                    <a:pt x="136" y="65"/>
                    <a:pt x="135" y="65"/>
                    <a:pt x="135" y="65"/>
                  </a:cubicBezTo>
                  <a:cubicBezTo>
                    <a:pt x="134" y="65"/>
                    <a:pt x="133" y="66"/>
                    <a:pt x="133" y="66"/>
                  </a:cubicBezTo>
                  <a:cubicBezTo>
                    <a:pt x="129" y="71"/>
                    <a:pt x="124" y="75"/>
                    <a:pt x="118" y="77"/>
                  </a:cubicBezTo>
                  <a:cubicBezTo>
                    <a:pt x="115" y="78"/>
                    <a:pt x="112" y="78"/>
                    <a:pt x="109" y="78"/>
                  </a:cubicBezTo>
                  <a:cubicBezTo>
                    <a:pt x="103" y="78"/>
                    <a:pt x="97" y="76"/>
                    <a:pt x="92" y="73"/>
                  </a:cubicBezTo>
                  <a:cubicBezTo>
                    <a:pt x="91" y="72"/>
                    <a:pt x="91" y="72"/>
                    <a:pt x="90" y="72"/>
                  </a:cubicBezTo>
                  <a:cubicBezTo>
                    <a:pt x="89" y="73"/>
                    <a:pt x="89" y="73"/>
                    <a:pt x="88" y="74"/>
                  </a:cubicBezTo>
                  <a:cubicBezTo>
                    <a:pt x="86" y="81"/>
                    <a:pt x="81" y="87"/>
                    <a:pt x="74" y="90"/>
                  </a:cubicBezTo>
                  <a:cubicBezTo>
                    <a:pt x="70" y="92"/>
                    <a:pt x="67" y="93"/>
                    <a:pt x="63" y="93"/>
                  </a:cubicBezTo>
                  <a:cubicBezTo>
                    <a:pt x="58" y="93"/>
                    <a:pt x="53" y="91"/>
                    <a:pt x="48" y="88"/>
                  </a:cubicBezTo>
                  <a:cubicBezTo>
                    <a:pt x="48" y="88"/>
                    <a:pt x="47" y="88"/>
                    <a:pt x="46" y="88"/>
                  </a:cubicBezTo>
                  <a:cubicBezTo>
                    <a:pt x="46" y="88"/>
                    <a:pt x="45" y="89"/>
                    <a:pt x="45" y="89"/>
                  </a:cubicBezTo>
                  <a:cubicBezTo>
                    <a:pt x="43" y="94"/>
                    <a:pt x="40" y="96"/>
                    <a:pt x="35" y="96"/>
                  </a:cubicBezTo>
                  <a:cubicBezTo>
                    <a:pt x="12" y="96"/>
                    <a:pt x="12" y="96"/>
                    <a:pt x="12" y="96"/>
                  </a:cubicBezTo>
                  <a:cubicBezTo>
                    <a:pt x="13" y="88"/>
                    <a:pt x="18" y="81"/>
                    <a:pt x="26" y="78"/>
                  </a:cubicBezTo>
                  <a:cubicBezTo>
                    <a:pt x="27" y="78"/>
                    <a:pt x="27" y="76"/>
                    <a:pt x="27" y="75"/>
                  </a:cubicBezTo>
                  <a:cubicBezTo>
                    <a:pt x="27" y="74"/>
                    <a:pt x="27" y="73"/>
                    <a:pt x="27" y="72"/>
                  </a:cubicBezTo>
                  <a:cubicBezTo>
                    <a:pt x="27" y="66"/>
                    <a:pt x="32" y="61"/>
                    <a:pt x="38" y="61"/>
                  </a:cubicBezTo>
                  <a:cubicBezTo>
                    <a:pt x="39" y="61"/>
                    <a:pt x="41" y="61"/>
                    <a:pt x="42" y="62"/>
                  </a:cubicBezTo>
                  <a:cubicBezTo>
                    <a:pt x="44" y="62"/>
                    <a:pt x="45" y="62"/>
                    <a:pt x="45" y="61"/>
                  </a:cubicBezTo>
                  <a:cubicBezTo>
                    <a:pt x="47" y="59"/>
                    <a:pt x="48" y="58"/>
                    <a:pt x="50" y="56"/>
                  </a:cubicBezTo>
                  <a:cubicBezTo>
                    <a:pt x="51" y="56"/>
                    <a:pt x="51" y="55"/>
                    <a:pt x="51" y="54"/>
                  </a:cubicBezTo>
                  <a:cubicBezTo>
                    <a:pt x="50" y="50"/>
                    <a:pt x="49" y="46"/>
                    <a:pt x="49" y="43"/>
                  </a:cubicBezTo>
                  <a:cubicBezTo>
                    <a:pt x="49" y="22"/>
                    <a:pt x="66" y="5"/>
                    <a:pt x="87" y="5"/>
                  </a:cubicBezTo>
                  <a:cubicBezTo>
                    <a:pt x="100" y="5"/>
                    <a:pt x="111" y="11"/>
                    <a:pt x="118" y="22"/>
                  </a:cubicBezTo>
                  <a:cubicBezTo>
                    <a:pt x="119" y="22"/>
                    <a:pt x="119" y="23"/>
                    <a:pt x="120" y="23"/>
                  </a:cubicBezTo>
                  <a:cubicBezTo>
                    <a:pt x="121" y="23"/>
                    <a:pt x="122" y="23"/>
                    <a:pt x="122" y="22"/>
                  </a:cubicBezTo>
                  <a:cubicBezTo>
                    <a:pt x="127" y="16"/>
                    <a:pt x="134" y="13"/>
                    <a:pt x="141" y="13"/>
                  </a:cubicBezTo>
                  <a:cubicBezTo>
                    <a:pt x="154" y="13"/>
                    <a:pt x="165" y="23"/>
                    <a:pt x="166" y="36"/>
                  </a:cubicBezTo>
                  <a:cubicBezTo>
                    <a:pt x="166" y="37"/>
                    <a:pt x="166" y="38"/>
                    <a:pt x="167" y="38"/>
                  </a:cubicBezTo>
                  <a:cubicBezTo>
                    <a:pt x="168" y="38"/>
                    <a:pt x="169" y="38"/>
                    <a:pt x="169" y="38"/>
                  </a:cubicBezTo>
                  <a:cubicBezTo>
                    <a:pt x="171" y="37"/>
                    <a:pt x="173" y="37"/>
                    <a:pt x="175" y="37"/>
                  </a:cubicBezTo>
                  <a:cubicBezTo>
                    <a:pt x="182" y="37"/>
                    <a:pt x="188" y="43"/>
                    <a:pt x="188" y="50"/>
                  </a:cubicBezTo>
                  <a:cubicBezTo>
                    <a:pt x="188" y="58"/>
                    <a:pt x="180" y="65"/>
                    <a:pt x="172" y="63"/>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7" name="Isosceles Triangle 6">
            <a:extLst>
              <a:ext uri="{FF2B5EF4-FFF2-40B4-BE49-F238E27FC236}">
                <a16:creationId xmlns:a16="http://schemas.microsoft.com/office/drawing/2014/main" id="{1AC42269-875C-4E2E-B0D2-9F02B1C9FFDF}"/>
              </a:ext>
            </a:extLst>
          </p:cNvPr>
          <p:cNvSpPr/>
          <p:nvPr/>
        </p:nvSpPr>
        <p:spPr>
          <a:xfrm rot="2967910">
            <a:off x="2306542" y="2192074"/>
            <a:ext cx="209862" cy="28481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5" name="TextBox 54">
            <a:extLst>
              <a:ext uri="{FF2B5EF4-FFF2-40B4-BE49-F238E27FC236}">
                <a16:creationId xmlns:a16="http://schemas.microsoft.com/office/drawing/2014/main" id="{76DBB6EB-61E7-4401-A2BB-D5B1E1D65F22}"/>
              </a:ext>
            </a:extLst>
          </p:cNvPr>
          <p:cNvSpPr txBox="1"/>
          <p:nvPr/>
        </p:nvSpPr>
        <p:spPr>
          <a:xfrm>
            <a:off x="5176837" y="5555823"/>
            <a:ext cx="2387602" cy="820674"/>
          </a:xfrm>
          <a:prstGeom prst="rect">
            <a:avLst/>
          </a:prstGeom>
          <a:noFill/>
        </p:spPr>
        <p:txBody>
          <a:bodyPr wrap="square" rtlCol="0">
            <a:spAutoFit/>
          </a:bodyPr>
          <a:lstStyle/>
          <a:p>
            <a:pPr defTabSz="1219170"/>
            <a:r>
              <a:rPr lang="en-US" sz="2133" dirty="0">
                <a:solidFill>
                  <a:srgbClr val="39393B"/>
                </a:solidFill>
                <a:latin typeface="Open Sans" panose="020B0606030504020204" pitchFamily="34" charset="0"/>
                <a:ea typeface="Open Sans" panose="020B0606030504020204" pitchFamily="34" charset="0"/>
                <a:cs typeface="Open Sans" panose="020B0606030504020204" pitchFamily="34" charset="0"/>
              </a:rPr>
              <a:t>Iterate</a:t>
            </a:r>
          </a:p>
          <a:p>
            <a:pPr defTabSz="1219170"/>
            <a:r>
              <a:rPr lang="en-US" sz="1000" dirty="0">
                <a:solidFill>
                  <a:srgbClr val="39393B"/>
                </a:solidFill>
                <a:latin typeface="Open Sans" panose="020B0606030504020204" pitchFamily="34" charset="0"/>
                <a:ea typeface="Open Sans" panose="020B0606030504020204" pitchFamily="34" charset="0"/>
                <a:cs typeface="Open Sans" panose="020B0606030504020204" pitchFamily="34" charset="0"/>
              </a:rPr>
              <a:t> </a:t>
            </a:r>
          </a:p>
          <a:p>
            <a:r>
              <a:rPr lang="nb-NO" sz="1600" dirty="0"/>
              <a:t>Extend with new cases.</a:t>
            </a:r>
            <a:endParaRPr lang="en-US" sz="1467" dirty="0">
              <a:solidFill>
                <a:srgbClr val="39393B"/>
              </a:solidFill>
              <a:latin typeface="Open Sans Light"/>
            </a:endParaRPr>
          </a:p>
        </p:txBody>
      </p:sp>
      <p:sp>
        <p:nvSpPr>
          <p:cNvPr id="56" name="Freeform 107">
            <a:extLst>
              <a:ext uri="{FF2B5EF4-FFF2-40B4-BE49-F238E27FC236}">
                <a16:creationId xmlns:a16="http://schemas.microsoft.com/office/drawing/2014/main" id="{4812EFE0-3816-4535-8E17-09BB7D29D485}"/>
              </a:ext>
            </a:extLst>
          </p:cNvPr>
          <p:cNvSpPr>
            <a:spLocks noEditPoints="1"/>
          </p:cNvSpPr>
          <p:nvPr/>
        </p:nvSpPr>
        <p:spPr bwMode="auto">
          <a:xfrm>
            <a:off x="2963130" y="1953621"/>
            <a:ext cx="589831" cy="555322"/>
          </a:xfrm>
          <a:custGeom>
            <a:avLst/>
            <a:gdLst>
              <a:gd name="T0" fmla="*/ 591 w 610"/>
              <a:gd name="T1" fmla="*/ 523 h 606"/>
              <a:gd name="T2" fmla="*/ 463 w 610"/>
              <a:gd name="T3" fmla="*/ 395 h 606"/>
              <a:gd name="T4" fmla="*/ 432 w 610"/>
              <a:gd name="T5" fmla="*/ 74 h 606"/>
              <a:gd name="T6" fmla="*/ 253 w 610"/>
              <a:gd name="T7" fmla="*/ 0 h 606"/>
              <a:gd name="T8" fmla="*/ 74 w 610"/>
              <a:gd name="T9" fmla="*/ 74 h 606"/>
              <a:gd name="T10" fmla="*/ 0 w 610"/>
              <a:gd name="T11" fmla="*/ 253 h 606"/>
              <a:gd name="T12" fmla="*/ 74 w 610"/>
              <a:gd name="T13" fmla="*/ 433 h 606"/>
              <a:gd name="T14" fmla="*/ 253 w 610"/>
              <a:gd name="T15" fmla="*/ 507 h 606"/>
              <a:gd name="T16" fmla="*/ 395 w 610"/>
              <a:gd name="T17" fmla="*/ 464 h 606"/>
              <a:gd name="T18" fmla="*/ 522 w 610"/>
              <a:gd name="T19" fmla="*/ 591 h 606"/>
              <a:gd name="T20" fmla="*/ 557 w 610"/>
              <a:gd name="T21" fmla="*/ 606 h 606"/>
              <a:gd name="T22" fmla="*/ 591 w 610"/>
              <a:gd name="T23" fmla="*/ 591 h 606"/>
              <a:gd name="T24" fmla="*/ 591 w 610"/>
              <a:gd name="T25" fmla="*/ 523 h 606"/>
              <a:gd name="T26" fmla="*/ 84 w 610"/>
              <a:gd name="T27" fmla="*/ 423 h 606"/>
              <a:gd name="T28" fmla="*/ 14 w 610"/>
              <a:gd name="T29" fmla="*/ 253 h 606"/>
              <a:gd name="T30" fmla="*/ 84 w 610"/>
              <a:gd name="T31" fmla="*/ 84 h 606"/>
              <a:gd name="T32" fmla="*/ 253 w 610"/>
              <a:gd name="T33" fmla="*/ 14 h 606"/>
              <a:gd name="T34" fmla="*/ 422 w 610"/>
              <a:gd name="T35" fmla="*/ 84 h 606"/>
              <a:gd name="T36" fmla="*/ 449 w 610"/>
              <a:gd name="T37" fmla="*/ 391 h 606"/>
              <a:gd name="T38" fmla="*/ 448 w 610"/>
              <a:gd name="T39" fmla="*/ 392 h 606"/>
              <a:gd name="T40" fmla="*/ 422 w 610"/>
              <a:gd name="T41" fmla="*/ 423 h 606"/>
              <a:gd name="T42" fmla="*/ 392 w 610"/>
              <a:gd name="T43" fmla="*/ 448 h 606"/>
              <a:gd name="T44" fmla="*/ 391 w 610"/>
              <a:gd name="T45" fmla="*/ 449 h 606"/>
              <a:gd name="T46" fmla="*/ 253 w 610"/>
              <a:gd name="T47" fmla="*/ 493 h 606"/>
              <a:gd name="T48" fmla="*/ 84 w 610"/>
              <a:gd name="T49" fmla="*/ 423 h 606"/>
              <a:gd name="T50" fmla="*/ 581 w 610"/>
              <a:gd name="T51" fmla="*/ 581 h 606"/>
              <a:gd name="T52" fmla="*/ 532 w 610"/>
              <a:gd name="T53" fmla="*/ 581 h 606"/>
              <a:gd name="T54" fmla="*/ 406 w 610"/>
              <a:gd name="T55" fmla="*/ 455 h 606"/>
              <a:gd name="T56" fmla="*/ 432 w 610"/>
              <a:gd name="T57" fmla="*/ 433 h 606"/>
              <a:gd name="T58" fmla="*/ 455 w 610"/>
              <a:gd name="T59" fmla="*/ 406 h 606"/>
              <a:gd name="T60" fmla="*/ 581 w 610"/>
              <a:gd name="T61" fmla="*/ 533 h 606"/>
              <a:gd name="T62" fmla="*/ 581 w 610"/>
              <a:gd name="T63" fmla="*/ 58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0" h="606">
                <a:moveTo>
                  <a:pt x="591" y="523"/>
                </a:moveTo>
                <a:cubicBezTo>
                  <a:pt x="463" y="395"/>
                  <a:pt x="463" y="395"/>
                  <a:pt x="463" y="395"/>
                </a:cubicBezTo>
                <a:cubicBezTo>
                  <a:pt x="530" y="296"/>
                  <a:pt x="519" y="161"/>
                  <a:pt x="432" y="74"/>
                </a:cubicBezTo>
                <a:cubicBezTo>
                  <a:pt x="384" y="26"/>
                  <a:pt x="321" y="0"/>
                  <a:pt x="253" y="0"/>
                </a:cubicBezTo>
                <a:cubicBezTo>
                  <a:pt x="185" y="0"/>
                  <a:pt x="122" y="26"/>
                  <a:pt x="74" y="74"/>
                </a:cubicBezTo>
                <a:cubicBezTo>
                  <a:pt x="26" y="122"/>
                  <a:pt x="0" y="186"/>
                  <a:pt x="0" y="253"/>
                </a:cubicBezTo>
                <a:cubicBezTo>
                  <a:pt x="0" y="321"/>
                  <a:pt x="26" y="385"/>
                  <a:pt x="74" y="433"/>
                </a:cubicBezTo>
                <a:cubicBezTo>
                  <a:pt x="122" y="480"/>
                  <a:pt x="185" y="507"/>
                  <a:pt x="253" y="507"/>
                </a:cubicBezTo>
                <a:cubicBezTo>
                  <a:pt x="304" y="507"/>
                  <a:pt x="353" y="492"/>
                  <a:pt x="395" y="464"/>
                </a:cubicBezTo>
                <a:cubicBezTo>
                  <a:pt x="522" y="591"/>
                  <a:pt x="522" y="591"/>
                  <a:pt x="522" y="591"/>
                </a:cubicBezTo>
                <a:cubicBezTo>
                  <a:pt x="532" y="601"/>
                  <a:pt x="544" y="606"/>
                  <a:pt x="557" y="606"/>
                </a:cubicBezTo>
                <a:cubicBezTo>
                  <a:pt x="569" y="606"/>
                  <a:pt x="582" y="601"/>
                  <a:pt x="591" y="591"/>
                </a:cubicBezTo>
                <a:cubicBezTo>
                  <a:pt x="610" y="572"/>
                  <a:pt x="610" y="542"/>
                  <a:pt x="591" y="523"/>
                </a:cubicBezTo>
                <a:close/>
                <a:moveTo>
                  <a:pt x="84" y="423"/>
                </a:moveTo>
                <a:cubicBezTo>
                  <a:pt x="39" y="377"/>
                  <a:pt x="14" y="317"/>
                  <a:pt x="14" y="253"/>
                </a:cubicBezTo>
                <a:cubicBezTo>
                  <a:pt x="14" y="189"/>
                  <a:pt x="39" y="129"/>
                  <a:pt x="84" y="84"/>
                </a:cubicBezTo>
                <a:cubicBezTo>
                  <a:pt x="129" y="39"/>
                  <a:pt x="189" y="14"/>
                  <a:pt x="253" y="14"/>
                </a:cubicBezTo>
                <a:cubicBezTo>
                  <a:pt x="317" y="14"/>
                  <a:pt x="377" y="39"/>
                  <a:pt x="422" y="84"/>
                </a:cubicBezTo>
                <a:cubicBezTo>
                  <a:pt x="506" y="168"/>
                  <a:pt x="514" y="298"/>
                  <a:pt x="449" y="391"/>
                </a:cubicBezTo>
                <a:cubicBezTo>
                  <a:pt x="448" y="392"/>
                  <a:pt x="448" y="392"/>
                  <a:pt x="448" y="392"/>
                </a:cubicBezTo>
                <a:cubicBezTo>
                  <a:pt x="440" y="403"/>
                  <a:pt x="432" y="413"/>
                  <a:pt x="422" y="423"/>
                </a:cubicBezTo>
                <a:cubicBezTo>
                  <a:pt x="413" y="432"/>
                  <a:pt x="403" y="441"/>
                  <a:pt x="392" y="448"/>
                </a:cubicBezTo>
                <a:cubicBezTo>
                  <a:pt x="392" y="448"/>
                  <a:pt x="391" y="449"/>
                  <a:pt x="391" y="449"/>
                </a:cubicBezTo>
                <a:cubicBezTo>
                  <a:pt x="351" y="477"/>
                  <a:pt x="303" y="493"/>
                  <a:pt x="253" y="493"/>
                </a:cubicBezTo>
                <a:cubicBezTo>
                  <a:pt x="189" y="493"/>
                  <a:pt x="129" y="468"/>
                  <a:pt x="84" y="423"/>
                </a:cubicBezTo>
                <a:close/>
                <a:moveTo>
                  <a:pt x="581" y="581"/>
                </a:moveTo>
                <a:cubicBezTo>
                  <a:pt x="568" y="595"/>
                  <a:pt x="546" y="595"/>
                  <a:pt x="532" y="581"/>
                </a:cubicBezTo>
                <a:cubicBezTo>
                  <a:pt x="406" y="455"/>
                  <a:pt x="406" y="455"/>
                  <a:pt x="406" y="455"/>
                </a:cubicBezTo>
                <a:cubicBezTo>
                  <a:pt x="415" y="448"/>
                  <a:pt x="424" y="441"/>
                  <a:pt x="432" y="433"/>
                </a:cubicBezTo>
                <a:cubicBezTo>
                  <a:pt x="440" y="424"/>
                  <a:pt x="448" y="415"/>
                  <a:pt x="455" y="406"/>
                </a:cubicBezTo>
                <a:cubicBezTo>
                  <a:pt x="581" y="533"/>
                  <a:pt x="581" y="533"/>
                  <a:pt x="581" y="533"/>
                </a:cubicBezTo>
                <a:cubicBezTo>
                  <a:pt x="595" y="546"/>
                  <a:pt x="595" y="568"/>
                  <a:pt x="581" y="58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Oval 20">
            <a:extLst>
              <a:ext uri="{FF2B5EF4-FFF2-40B4-BE49-F238E27FC236}">
                <a16:creationId xmlns:a16="http://schemas.microsoft.com/office/drawing/2014/main" id="{26C0A908-2573-4401-A931-15EC38638310}"/>
              </a:ext>
            </a:extLst>
          </p:cNvPr>
          <p:cNvSpPr/>
          <p:nvPr/>
        </p:nvSpPr>
        <p:spPr>
          <a:xfrm>
            <a:off x="5360575" y="1231224"/>
            <a:ext cx="1001320" cy="1000800"/>
          </a:xfrm>
          <a:prstGeom prst="ellipse">
            <a:avLst/>
          </a:prstGeom>
          <a:solidFill>
            <a:srgbClr val="F70000"/>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39393B"/>
              </a:solidFill>
              <a:effectLst/>
              <a:uLnTx/>
              <a:uFillTx/>
              <a:latin typeface="Open Sans Light"/>
              <a:ea typeface="+mn-ea"/>
              <a:cs typeface="+mn-cs"/>
            </a:endParaRPr>
          </a:p>
        </p:txBody>
      </p:sp>
      <p:grpSp>
        <p:nvGrpSpPr>
          <p:cNvPr id="22" name="Group 21">
            <a:extLst>
              <a:ext uri="{FF2B5EF4-FFF2-40B4-BE49-F238E27FC236}">
                <a16:creationId xmlns:a16="http://schemas.microsoft.com/office/drawing/2014/main" id="{9B4A1220-F9E3-473F-BC5F-AF7468B2CB03}"/>
              </a:ext>
            </a:extLst>
          </p:cNvPr>
          <p:cNvGrpSpPr/>
          <p:nvPr/>
        </p:nvGrpSpPr>
        <p:grpSpPr>
          <a:xfrm>
            <a:off x="5562804" y="1401102"/>
            <a:ext cx="620978" cy="582036"/>
            <a:chOff x="1712913" y="2809875"/>
            <a:chExt cx="327025" cy="392113"/>
          </a:xfrm>
        </p:grpSpPr>
        <p:sp>
          <p:nvSpPr>
            <p:cNvPr id="23" name="Freeform 17">
              <a:extLst>
                <a:ext uri="{FF2B5EF4-FFF2-40B4-BE49-F238E27FC236}">
                  <a16:creationId xmlns:a16="http://schemas.microsoft.com/office/drawing/2014/main" id="{78E6BF89-3CA2-42B8-8058-5F31C8C80686}"/>
                </a:ext>
              </a:extLst>
            </p:cNvPr>
            <p:cNvSpPr>
              <a:spLocks noEditPoints="1"/>
            </p:cNvSpPr>
            <p:nvPr/>
          </p:nvSpPr>
          <p:spPr bwMode="auto">
            <a:xfrm>
              <a:off x="1846263" y="3060700"/>
              <a:ext cx="47625" cy="82550"/>
            </a:xfrm>
            <a:custGeom>
              <a:avLst/>
              <a:gdLst>
                <a:gd name="T0" fmla="*/ 2 w 28"/>
                <a:gd name="T1" fmla="*/ 49 h 49"/>
                <a:gd name="T2" fmla="*/ 25 w 28"/>
                <a:gd name="T3" fmla="*/ 49 h 49"/>
                <a:gd name="T4" fmla="*/ 28 w 28"/>
                <a:gd name="T5" fmla="*/ 47 h 49"/>
                <a:gd name="T6" fmla="*/ 28 w 28"/>
                <a:gd name="T7" fmla="*/ 3 h 49"/>
                <a:gd name="T8" fmla="*/ 25 w 28"/>
                <a:gd name="T9" fmla="*/ 0 h 49"/>
                <a:gd name="T10" fmla="*/ 2 w 28"/>
                <a:gd name="T11" fmla="*/ 0 h 49"/>
                <a:gd name="T12" fmla="*/ 0 w 28"/>
                <a:gd name="T13" fmla="*/ 3 h 49"/>
                <a:gd name="T14" fmla="*/ 0 w 28"/>
                <a:gd name="T15" fmla="*/ 47 h 49"/>
                <a:gd name="T16" fmla="*/ 2 w 28"/>
                <a:gd name="T17" fmla="*/ 49 h 49"/>
                <a:gd name="T18" fmla="*/ 4 w 28"/>
                <a:gd name="T19" fmla="*/ 5 h 49"/>
                <a:gd name="T20" fmla="*/ 23 w 28"/>
                <a:gd name="T21" fmla="*/ 5 h 49"/>
                <a:gd name="T22" fmla="*/ 23 w 28"/>
                <a:gd name="T23" fmla="*/ 44 h 49"/>
                <a:gd name="T24" fmla="*/ 4 w 28"/>
                <a:gd name="T25" fmla="*/ 44 h 49"/>
                <a:gd name="T26" fmla="*/ 4 w 28"/>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9">
                  <a:moveTo>
                    <a:pt x="2" y="49"/>
                  </a:moveTo>
                  <a:cubicBezTo>
                    <a:pt x="25" y="49"/>
                    <a:pt x="25" y="49"/>
                    <a:pt x="25" y="49"/>
                  </a:cubicBezTo>
                  <a:cubicBezTo>
                    <a:pt x="27" y="49"/>
                    <a:pt x="28" y="48"/>
                    <a:pt x="28" y="47"/>
                  </a:cubicBezTo>
                  <a:cubicBezTo>
                    <a:pt x="28" y="3"/>
                    <a:pt x="28" y="3"/>
                    <a:pt x="28" y="3"/>
                  </a:cubicBezTo>
                  <a:cubicBezTo>
                    <a:pt x="28" y="1"/>
                    <a:pt x="27" y="0"/>
                    <a:pt x="25" y="0"/>
                  </a:cubicBezTo>
                  <a:cubicBezTo>
                    <a:pt x="2" y="0"/>
                    <a:pt x="2" y="0"/>
                    <a:pt x="2" y="0"/>
                  </a:cubicBezTo>
                  <a:cubicBezTo>
                    <a:pt x="1" y="0"/>
                    <a:pt x="0" y="1"/>
                    <a:pt x="0" y="3"/>
                  </a:cubicBezTo>
                  <a:cubicBezTo>
                    <a:pt x="0" y="47"/>
                    <a:pt x="0" y="47"/>
                    <a:pt x="0" y="47"/>
                  </a:cubicBezTo>
                  <a:cubicBezTo>
                    <a:pt x="0" y="48"/>
                    <a:pt x="1" y="49"/>
                    <a:pt x="2" y="49"/>
                  </a:cubicBezTo>
                  <a:close/>
                  <a:moveTo>
                    <a:pt x="4" y="5"/>
                  </a:moveTo>
                  <a:cubicBezTo>
                    <a:pt x="23" y="5"/>
                    <a:pt x="23" y="5"/>
                    <a:pt x="23" y="5"/>
                  </a:cubicBezTo>
                  <a:cubicBezTo>
                    <a:pt x="23" y="44"/>
                    <a:pt x="23" y="44"/>
                    <a:pt x="23" y="44"/>
                  </a:cubicBezTo>
                  <a:cubicBezTo>
                    <a:pt x="4" y="44"/>
                    <a:pt x="4" y="44"/>
                    <a:pt x="4" y="44"/>
                  </a:cubicBezTo>
                  <a:lnTo>
                    <a:pt x="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4" name="Freeform 18">
              <a:extLst>
                <a:ext uri="{FF2B5EF4-FFF2-40B4-BE49-F238E27FC236}">
                  <a16:creationId xmlns:a16="http://schemas.microsoft.com/office/drawing/2014/main" id="{61C02E91-86FF-4461-8C92-38CA59A62092}"/>
                </a:ext>
              </a:extLst>
            </p:cNvPr>
            <p:cNvSpPr>
              <a:spLocks noEditPoints="1"/>
            </p:cNvSpPr>
            <p:nvPr/>
          </p:nvSpPr>
          <p:spPr bwMode="auto">
            <a:xfrm>
              <a:off x="1912938" y="3060700"/>
              <a:ext cx="49213" cy="82550"/>
            </a:xfrm>
            <a:custGeom>
              <a:avLst/>
              <a:gdLst>
                <a:gd name="T0" fmla="*/ 3 w 29"/>
                <a:gd name="T1" fmla="*/ 49 h 49"/>
                <a:gd name="T2" fmla="*/ 26 w 29"/>
                <a:gd name="T3" fmla="*/ 49 h 49"/>
                <a:gd name="T4" fmla="*/ 29 w 29"/>
                <a:gd name="T5" fmla="*/ 47 h 49"/>
                <a:gd name="T6" fmla="*/ 29 w 29"/>
                <a:gd name="T7" fmla="*/ 3 h 49"/>
                <a:gd name="T8" fmla="*/ 26 w 29"/>
                <a:gd name="T9" fmla="*/ 0 h 49"/>
                <a:gd name="T10" fmla="*/ 3 w 29"/>
                <a:gd name="T11" fmla="*/ 0 h 49"/>
                <a:gd name="T12" fmla="*/ 0 w 29"/>
                <a:gd name="T13" fmla="*/ 3 h 49"/>
                <a:gd name="T14" fmla="*/ 0 w 29"/>
                <a:gd name="T15" fmla="*/ 47 h 49"/>
                <a:gd name="T16" fmla="*/ 3 w 29"/>
                <a:gd name="T17" fmla="*/ 49 h 49"/>
                <a:gd name="T18" fmla="*/ 5 w 29"/>
                <a:gd name="T19" fmla="*/ 5 h 49"/>
                <a:gd name="T20" fmla="*/ 24 w 29"/>
                <a:gd name="T21" fmla="*/ 5 h 49"/>
                <a:gd name="T22" fmla="*/ 24 w 29"/>
                <a:gd name="T23" fmla="*/ 44 h 49"/>
                <a:gd name="T24" fmla="*/ 5 w 29"/>
                <a:gd name="T25" fmla="*/ 44 h 49"/>
                <a:gd name="T26" fmla="*/ 5 w 29"/>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9">
                  <a:moveTo>
                    <a:pt x="3" y="49"/>
                  </a:moveTo>
                  <a:cubicBezTo>
                    <a:pt x="26" y="49"/>
                    <a:pt x="26" y="49"/>
                    <a:pt x="26" y="49"/>
                  </a:cubicBezTo>
                  <a:cubicBezTo>
                    <a:pt x="28" y="49"/>
                    <a:pt x="29" y="48"/>
                    <a:pt x="29" y="47"/>
                  </a:cubicBezTo>
                  <a:cubicBezTo>
                    <a:pt x="29" y="3"/>
                    <a:pt x="29" y="3"/>
                    <a:pt x="29" y="3"/>
                  </a:cubicBezTo>
                  <a:cubicBezTo>
                    <a:pt x="29" y="1"/>
                    <a:pt x="28" y="0"/>
                    <a:pt x="26" y="0"/>
                  </a:cubicBezTo>
                  <a:cubicBezTo>
                    <a:pt x="3" y="0"/>
                    <a:pt x="3" y="0"/>
                    <a:pt x="3" y="0"/>
                  </a:cubicBezTo>
                  <a:cubicBezTo>
                    <a:pt x="1" y="0"/>
                    <a:pt x="0" y="1"/>
                    <a:pt x="0" y="3"/>
                  </a:cubicBezTo>
                  <a:cubicBezTo>
                    <a:pt x="0" y="47"/>
                    <a:pt x="0" y="47"/>
                    <a:pt x="0" y="47"/>
                  </a:cubicBezTo>
                  <a:cubicBezTo>
                    <a:pt x="0" y="48"/>
                    <a:pt x="1" y="49"/>
                    <a:pt x="3" y="49"/>
                  </a:cubicBezTo>
                  <a:close/>
                  <a:moveTo>
                    <a:pt x="5" y="5"/>
                  </a:moveTo>
                  <a:cubicBezTo>
                    <a:pt x="24" y="5"/>
                    <a:pt x="24" y="5"/>
                    <a:pt x="24" y="5"/>
                  </a:cubicBezTo>
                  <a:cubicBezTo>
                    <a:pt x="24" y="44"/>
                    <a:pt x="24" y="44"/>
                    <a:pt x="24" y="44"/>
                  </a:cubicBezTo>
                  <a:cubicBezTo>
                    <a:pt x="5" y="44"/>
                    <a:pt x="5" y="44"/>
                    <a:pt x="5" y="44"/>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5" name="Freeform 19">
              <a:extLst>
                <a:ext uri="{FF2B5EF4-FFF2-40B4-BE49-F238E27FC236}">
                  <a16:creationId xmlns:a16="http://schemas.microsoft.com/office/drawing/2014/main" id="{DD43DDCF-D533-4F89-8F4B-BE12728DF42F}"/>
                </a:ext>
              </a:extLst>
            </p:cNvPr>
            <p:cNvSpPr>
              <a:spLocks noEditPoints="1"/>
            </p:cNvSpPr>
            <p:nvPr/>
          </p:nvSpPr>
          <p:spPr bwMode="auto">
            <a:xfrm>
              <a:off x="1778000" y="3060700"/>
              <a:ext cx="47625" cy="82550"/>
            </a:xfrm>
            <a:custGeom>
              <a:avLst/>
              <a:gdLst>
                <a:gd name="T0" fmla="*/ 3 w 28"/>
                <a:gd name="T1" fmla="*/ 49 h 49"/>
                <a:gd name="T2" fmla="*/ 26 w 28"/>
                <a:gd name="T3" fmla="*/ 49 h 49"/>
                <a:gd name="T4" fmla="*/ 28 w 28"/>
                <a:gd name="T5" fmla="*/ 47 h 49"/>
                <a:gd name="T6" fmla="*/ 28 w 28"/>
                <a:gd name="T7" fmla="*/ 3 h 49"/>
                <a:gd name="T8" fmla="*/ 26 w 28"/>
                <a:gd name="T9" fmla="*/ 0 h 49"/>
                <a:gd name="T10" fmla="*/ 3 w 28"/>
                <a:gd name="T11" fmla="*/ 0 h 49"/>
                <a:gd name="T12" fmla="*/ 0 w 28"/>
                <a:gd name="T13" fmla="*/ 3 h 49"/>
                <a:gd name="T14" fmla="*/ 0 w 28"/>
                <a:gd name="T15" fmla="*/ 47 h 49"/>
                <a:gd name="T16" fmla="*/ 3 w 28"/>
                <a:gd name="T17" fmla="*/ 49 h 49"/>
                <a:gd name="T18" fmla="*/ 5 w 28"/>
                <a:gd name="T19" fmla="*/ 5 h 49"/>
                <a:gd name="T20" fmla="*/ 23 w 28"/>
                <a:gd name="T21" fmla="*/ 5 h 49"/>
                <a:gd name="T22" fmla="*/ 23 w 28"/>
                <a:gd name="T23" fmla="*/ 44 h 49"/>
                <a:gd name="T24" fmla="*/ 5 w 28"/>
                <a:gd name="T25" fmla="*/ 44 h 49"/>
                <a:gd name="T26" fmla="*/ 5 w 28"/>
                <a:gd name="T2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9">
                  <a:moveTo>
                    <a:pt x="3" y="49"/>
                  </a:moveTo>
                  <a:cubicBezTo>
                    <a:pt x="26" y="49"/>
                    <a:pt x="26" y="49"/>
                    <a:pt x="26" y="49"/>
                  </a:cubicBezTo>
                  <a:cubicBezTo>
                    <a:pt x="27" y="49"/>
                    <a:pt x="28" y="48"/>
                    <a:pt x="28" y="47"/>
                  </a:cubicBezTo>
                  <a:cubicBezTo>
                    <a:pt x="28" y="3"/>
                    <a:pt x="28" y="3"/>
                    <a:pt x="28" y="3"/>
                  </a:cubicBezTo>
                  <a:cubicBezTo>
                    <a:pt x="28" y="1"/>
                    <a:pt x="27" y="0"/>
                    <a:pt x="26" y="0"/>
                  </a:cubicBezTo>
                  <a:cubicBezTo>
                    <a:pt x="3" y="0"/>
                    <a:pt x="3" y="0"/>
                    <a:pt x="3" y="0"/>
                  </a:cubicBezTo>
                  <a:cubicBezTo>
                    <a:pt x="1" y="0"/>
                    <a:pt x="0" y="1"/>
                    <a:pt x="0" y="3"/>
                  </a:cubicBezTo>
                  <a:cubicBezTo>
                    <a:pt x="0" y="47"/>
                    <a:pt x="0" y="47"/>
                    <a:pt x="0" y="47"/>
                  </a:cubicBezTo>
                  <a:cubicBezTo>
                    <a:pt x="0" y="48"/>
                    <a:pt x="1" y="49"/>
                    <a:pt x="3" y="49"/>
                  </a:cubicBezTo>
                  <a:close/>
                  <a:moveTo>
                    <a:pt x="5" y="5"/>
                  </a:moveTo>
                  <a:cubicBezTo>
                    <a:pt x="23" y="5"/>
                    <a:pt x="23" y="5"/>
                    <a:pt x="23" y="5"/>
                  </a:cubicBezTo>
                  <a:cubicBezTo>
                    <a:pt x="23" y="44"/>
                    <a:pt x="23" y="44"/>
                    <a:pt x="23" y="44"/>
                  </a:cubicBezTo>
                  <a:cubicBezTo>
                    <a:pt x="5" y="44"/>
                    <a:pt x="5" y="44"/>
                    <a:pt x="5" y="44"/>
                  </a:cubicBezTo>
                  <a:lnTo>
                    <a:pt x="5"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6" name="Freeform 20">
              <a:extLst>
                <a:ext uri="{FF2B5EF4-FFF2-40B4-BE49-F238E27FC236}">
                  <a16:creationId xmlns:a16="http://schemas.microsoft.com/office/drawing/2014/main" id="{8546D6A5-E834-4038-AD24-DEBC07456E40}"/>
                </a:ext>
              </a:extLst>
            </p:cNvPr>
            <p:cNvSpPr>
              <a:spLocks noEditPoints="1"/>
            </p:cNvSpPr>
            <p:nvPr/>
          </p:nvSpPr>
          <p:spPr bwMode="auto">
            <a:xfrm>
              <a:off x="1712913" y="2809875"/>
              <a:ext cx="327025" cy="392113"/>
            </a:xfrm>
            <a:custGeom>
              <a:avLst/>
              <a:gdLst>
                <a:gd name="T0" fmla="*/ 170 w 193"/>
                <a:gd name="T1" fmla="*/ 33 h 231"/>
                <a:gd name="T2" fmla="*/ 121 w 193"/>
                <a:gd name="T3" fmla="*/ 17 h 231"/>
                <a:gd name="T4" fmla="*/ 45 w 193"/>
                <a:gd name="T5" fmla="*/ 43 h 231"/>
                <a:gd name="T6" fmla="*/ 43 w 193"/>
                <a:gd name="T7" fmla="*/ 57 h 231"/>
                <a:gd name="T8" fmla="*/ 22 w 193"/>
                <a:gd name="T9" fmla="*/ 72 h 231"/>
                <a:gd name="T10" fmla="*/ 7 w 193"/>
                <a:gd name="T11" fmla="*/ 96 h 231"/>
                <a:gd name="T12" fmla="*/ 0 w 193"/>
                <a:gd name="T13" fmla="*/ 102 h 231"/>
                <a:gd name="T14" fmla="*/ 6 w 193"/>
                <a:gd name="T15" fmla="*/ 231 h 231"/>
                <a:gd name="T16" fmla="*/ 163 w 193"/>
                <a:gd name="T17" fmla="*/ 226 h 231"/>
                <a:gd name="T18" fmla="*/ 158 w 193"/>
                <a:gd name="T19" fmla="*/ 130 h 231"/>
                <a:gd name="T20" fmla="*/ 44 w 193"/>
                <a:gd name="T21" fmla="*/ 102 h 231"/>
                <a:gd name="T22" fmla="*/ 48 w 193"/>
                <a:gd name="T23" fmla="*/ 94 h 231"/>
                <a:gd name="T24" fmla="*/ 76 w 193"/>
                <a:gd name="T25" fmla="*/ 95 h 231"/>
                <a:gd name="T26" fmla="*/ 119 w 193"/>
                <a:gd name="T27" fmla="*/ 82 h 231"/>
                <a:gd name="T28" fmla="*/ 152 w 193"/>
                <a:gd name="T29" fmla="*/ 78 h 231"/>
                <a:gd name="T30" fmla="*/ 193 w 193"/>
                <a:gd name="T31" fmla="*/ 50 h 231"/>
                <a:gd name="T32" fmla="*/ 38 w 193"/>
                <a:gd name="T33" fmla="*/ 101 h 231"/>
                <a:gd name="T34" fmla="*/ 39 w 193"/>
                <a:gd name="T35" fmla="*/ 132 h 231"/>
                <a:gd name="T36" fmla="*/ 158 w 193"/>
                <a:gd name="T37" fmla="*/ 134 h 231"/>
                <a:gd name="T38" fmla="*/ 159 w 193"/>
                <a:gd name="T39" fmla="*/ 226 h 231"/>
                <a:gd name="T40" fmla="*/ 6 w 193"/>
                <a:gd name="T41" fmla="*/ 227 h 231"/>
                <a:gd name="T42" fmla="*/ 5 w 193"/>
                <a:gd name="T43" fmla="*/ 102 h 231"/>
                <a:gd name="T44" fmla="*/ 9 w 193"/>
                <a:gd name="T45" fmla="*/ 101 h 231"/>
                <a:gd name="T46" fmla="*/ 38 w 193"/>
                <a:gd name="T47" fmla="*/ 101 h 231"/>
                <a:gd name="T48" fmla="*/ 169 w 193"/>
                <a:gd name="T49" fmla="*/ 64 h 231"/>
                <a:gd name="T50" fmla="*/ 136 w 193"/>
                <a:gd name="T51" fmla="*/ 66 h 231"/>
                <a:gd name="T52" fmla="*/ 133 w 193"/>
                <a:gd name="T53" fmla="*/ 66 h 231"/>
                <a:gd name="T54" fmla="*/ 109 w 193"/>
                <a:gd name="T55" fmla="*/ 78 h 231"/>
                <a:gd name="T56" fmla="*/ 90 w 193"/>
                <a:gd name="T57" fmla="*/ 72 h 231"/>
                <a:gd name="T58" fmla="*/ 74 w 193"/>
                <a:gd name="T59" fmla="*/ 90 h 231"/>
                <a:gd name="T60" fmla="*/ 48 w 193"/>
                <a:gd name="T61" fmla="*/ 88 h 231"/>
                <a:gd name="T62" fmla="*/ 45 w 193"/>
                <a:gd name="T63" fmla="*/ 89 h 231"/>
                <a:gd name="T64" fmla="*/ 12 w 193"/>
                <a:gd name="T65" fmla="*/ 96 h 231"/>
                <a:gd name="T66" fmla="*/ 27 w 193"/>
                <a:gd name="T67" fmla="*/ 75 h 231"/>
                <a:gd name="T68" fmla="*/ 38 w 193"/>
                <a:gd name="T69" fmla="*/ 61 h 231"/>
                <a:gd name="T70" fmla="*/ 45 w 193"/>
                <a:gd name="T71" fmla="*/ 61 h 231"/>
                <a:gd name="T72" fmla="*/ 51 w 193"/>
                <a:gd name="T73" fmla="*/ 54 h 231"/>
                <a:gd name="T74" fmla="*/ 87 w 193"/>
                <a:gd name="T75" fmla="*/ 5 h 231"/>
                <a:gd name="T76" fmla="*/ 120 w 193"/>
                <a:gd name="T77" fmla="*/ 23 h 231"/>
                <a:gd name="T78" fmla="*/ 141 w 193"/>
                <a:gd name="T79" fmla="*/ 13 h 231"/>
                <a:gd name="T80" fmla="*/ 167 w 193"/>
                <a:gd name="T81" fmla="*/ 38 h 231"/>
                <a:gd name="T82" fmla="*/ 175 w 193"/>
                <a:gd name="T83" fmla="*/ 37 h 231"/>
                <a:gd name="T84" fmla="*/ 172 w 193"/>
                <a:gd name="T85" fmla="*/ 6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3" h="231">
                  <a:moveTo>
                    <a:pt x="175" y="32"/>
                  </a:moveTo>
                  <a:cubicBezTo>
                    <a:pt x="173" y="32"/>
                    <a:pt x="172" y="32"/>
                    <a:pt x="170" y="33"/>
                  </a:cubicBezTo>
                  <a:cubicBezTo>
                    <a:pt x="168" y="19"/>
                    <a:pt x="156" y="8"/>
                    <a:pt x="141" y="8"/>
                  </a:cubicBezTo>
                  <a:cubicBezTo>
                    <a:pt x="133" y="8"/>
                    <a:pt x="126" y="11"/>
                    <a:pt x="121" y="17"/>
                  </a:cubicBezTo>
                  <a:cubicBezTo>
                    <a:pt x="113" y="6"/>
                    <a:pt x="100" y="0"/>
                    <a:pt x="87" y="0"/>
                  </a:cubicBezTo>
                  <a:cubicBezTo>
                    <a:pt x="64" y="0"/>
                    <a:pt x="45" y="19"/>
                    <a:pt x="45" y="43"/>
                  </a:cubicBezTo>
                  <a:cubicBezTo>
                    <a:pt x="45" y="46"/>
                    <a:pt x="45" y="50"/>
                    <a:pt x="46" y="53"/>
                  </a:cubicBezTo>
                  <a:cubicBezTo>
                    <a:pt x="45" y="55"/>
                    <a:pt x="44" y="56"/>
                    <a:pt x="43" y="57"/>
                  </a:cubicBezTo>
                  <a:cubicBezTo>
                    <a:pt x="41" y="57"/>
                    <a:pt x="39" y="56"/>
                    <a:pt x="38" y="56"/>
                  </a:cubicBezTo>
                  <a:cubicBezTo>
                    <a:pt x="29" y="56"/>
                    <a:pt x="22" y="63"/>
                    <a:pt x="22" y="72"/>
                  </a:cubicBezTo>
                  <a:cubicBezTo>
                    <a:pt x="22" y="73"/>
                    <a:pt x="22" y="74"/>
                    <a:pt x="22" y="75"/>
                  </a:cubicBezTo>
                  <a:cubicBezTo>
                    <a:pt x="14" y="79"/>
                    <a:pt x="8" y="87"/>
                    <a:pt x="7" y="96"/>
                  </a:cubicBezTo>
                  <a:cubicBezTo>
                    <a:pt x="6" y="96"/>
                    <a:pt x="6" y="96"/>
                    <a:pt x="6" y="96"/>
                  </a:cubicBezTo>
                  <a:cubicBezTo>
                    <a:pt x="3" y="96"/>
                    <a:pt x="0" y="99"/>
                    <a:pt x="0" y="102"/>
                  </a:cubicBezTo>
                  <a:cubicBezTo>
                    <a:pt x="0" y="226"/>
                    <a:pt x="0" y="226"/>
                    <a:pt x="0" y="226"/>
                  </a:cubicBezTo>
                  <a:cubicBezTo>
                    <a:pt x="0" y="229"/>
                    <a:pt x="3" y="231"/>
                    <a:pt x="6" y="231"/>
                  </a:cubicBezTo>
                  <a:cubicBezTo>
                    <a:pt x="158" y="231"/>
                    <a:pt x="158" y="231"/>
                    <a:pt x="158" y="231"/>
                  </a:cubicBezTo>
                  <a:cubicBezTo>
                    <a:pt x="161" y="231"/>
                    <a:pt x="163" y="229"/>
                    <a:pt x="163" y="226"/>
                  </a:cubicBezTo>
                  <a:cubicBezTo>
                    <a:pt x="163" y="135"/>
                    <a:pt x="163" y="135"/>
                    <a:pt x="163" y="135"/>
                  </a:cubicBezTo>
                  <a:cubicBezTo>
                    <a:pt x="163" y="132"/>
                    <a:pt x="161" y="130"/>
                    <a:pt x="158" y="130"/>
                  </a:cubicBezTo>
                  <a:cubicBezTo>
                    <a:pt x="44" y="130"/>
                    <a:pt x="44" y="130"/>
                    <a:pt x="44" y="130"/>
                  </a:cubicBezTo>
                  <a:cubicBezTo>
                    <a:pt x="44" y="102"/>
                    <a:pt x="44" y="102"/>
                    <a:pt x="44" y="102"/>
                  </a:cubicBezTo>
                  <a:cubicBezTo>
                    <a:pt x="44" y="101"/>
                    <a:pt x="44" y="100"/>
                    <a:pt x="43" y="99"/>
                  </a:cubicBezTo>
                  <a:cubicBezTo>
                    <a:pt x="45" y="97"/>
                    <a:pt x="47" y="96"/>
                    <a:pt x="48" y="94"/>
                  </a:cubicBezTo>
                  <a:cubicBezTo>
                    <a:pt x="53" y="96"/>
                    <a:pt x="58" y="97"/>
                    <a:pt x="63" y="97"/>
                  </a:cubicBezTo>
                  <a:cubicBezTo>
                    <a:pt x="67" y="97"/>
                    <a:pt x="72" y="96"/>
                    <a:pt x="76" y="95"/>
                  </a:cubicBezTo>
                  <a:cubicBezTo>
                    <a:pt x="83" y="91"/>
                    <a:pt x="89" y="85"/>
                    <a:pt x="92" y="78"/>
                  </a:cubicBezTo>
                  <a:cubicBezTo>
                    <a:pt x="100" y="83"/>
                    <a:pt x="110" y="84"/>
                    <a:pt x="119" y="82"/>
                  </a:cubicBezTo>
                  <a:cubicBezTo>
                    <a:pt x="125" y="80"/>
                    <a:pt x="131" y="76"/>
                    <a:pt x="135" y="71"/>
                  </a:cubicBezTo>
                  <a:cubicBezTo>
                    <a:pt x="139" y="76"/>
                    <a:pt x="146" y="78"/>
                    <a:pt x="152" y="78"/>
                  </a:cubicBezTo>
                  <a:cubicBezTo>
                    <a:pt x="160" y="78"/>
                    <a:pt x="168" y="74"/>
                    <a:pt x="172" y="68"/>
                  </a:cubicBezTo>
                  <a:cubicBezTo>
                    <a:pt x="183" y="69"/>
                    <a:pt x="193" y="61"/>
                    <a:pt x="193" y="50"/>
                  </a:cubicBezTo>
                  <a:cubicBezTo>
                    <a:pt x="193" y="40"/>
                    <a:pt x="185" y="32"/>
                    <a:pt x="175" y="32"/>
                  </a:cubicBezTo>
                  <a:close/>
                  <a:moveTo>
                    <a:pt x="38" y="101"/>
                  </a:moveTo>
                  <a:cubicBezTo>
                    <a:pt x="39" y="101"/>
                    <a:pt x="39" y="101"/>
                    <a:pt x="39" y="102"/>
                  </a:cubicBezTo>
                  <a:cubicBezTo>
                    <a:pt x="39" y="132"/>
                    <a:pt x="39" y="132"/>
                    <a:pt x="39" y="132"/>
                  </a:cubicBezTo>
                  <a:cubicBezTo>
                    <a:pt x="39" y="133"/>
                    <a:pt x="40" y="134"/>
                    <a:pt x="42" y="134"/>
                  </a:cubicBezTo>
                  <a:cubicBezTo>
                    <a:pt x="158" y="134"/>
                    <a:pt x="158" y="134"/>
                    <a:pt x="158" y="134"/>
                  </a:cubicBezTo>
                  <a:cubicBezTo>
                    <a:pt x="158" y="134"/>
                    <a:pt x="159" y="135"/>
                    <a:pt x="159" y="135"/>
                  </a:cubicBezTo>
                  <a:cubicBezTo>
                    <a:pt x="159" y="226"/>
                    <a:pt x="159" y="226"/>
                    <a:pt x="159" y="226"/>
                  </a:cubicBezTo>
                  <a:cubicBezTo>
                    <a:pt x="159" y="226"/>
                    <a:pt x="158" y="227"/>
                    <a:pt x="158" y="227"/>
                  </a:cubicBezTo>
                  <a:cubicBezTo>
                    <a:pt x="6" y="227"/>
                    <a:pt x="6" y="227"/>
                    <a:pt x="6" y="227"/>
                  </a:cubicBezTo>
                  <a:cubicBezTo>
                    <a:pt x="5" y="227"/>
                    <a:pt x="5" y="226"/>
                    <a:pt x="5" y="226"/>
                  </a:cubicBezTo>
                  <a:cubicBezTo>
                    <a:pt x="5" y="102"/>
                    <a:pt x="5" y="102"/>
                    <a:pt x="5" y="102"/>
                  </a:cubicBezTo>
                  <a:cubicBezTo>
                    <a:pt x="5" y="101"/>
                    <a:pt x="5" y="101"/>
                    <a:pt x="6" y="101"/>
                  </a:cubicBezTo>
                  <a:cubicBezTo>
                    <a:pt x="9" y="101"/>
                    <a:pt x="9" y="101"/>
                    <a:pt x="9" y="101"/>
                  </a:cubicBezTo>
                  <a:cubicBezTo>
                    <a:pt x="35" y="101"/>
                    <a:pt x="35" y="101"/>
                    <a:pt x="35" y="101"/>
                  </a:cubicBezTo>
                  <a:lnTo>
                    <a:pt x="38" y="101"/>
                  </a:lnTo>
                  <a:close/>
                  <a:moveTo>
                    <a:pt x="172" y="63"/>
                  </a:moveTo>
                  <a:cubicBezTo>
                    <a:pt x="171" y="63"/>
                    <a:pt x="170" y="63"/>
                    <a:pt x="169" y="64"/>
                  </a:cubicBezTo>
                  <a:cubicBezTo>
                    <a:pt x="166" y="70"/>
                    <a:pt x="159" y="74"/>
                    <a:pt x="152" y="74"/>
                  </a:cubicBezTo>
                  <a:cubicBezTo>
                    <a:pt x="146" y="74"/>
                    <a:pt x="140" y="71"/>
                    <a:pt x="136" y="66"/>
                  </a:cubicBezTo>
                  <a:cubicBezTo>
                    <a:pt x="136" y="65"/>
                    <a:pt x="135" y="65"/>
                    <a:pt x="135" y="65"/>
                  </a:cubicBezTo>
                  <a:cubicBezTo>
                    <a:pt x="134" y="65"/>
                    <a:pt x="133" y="66"/>
                    <a:pt x="133" y="66"/>
                  </a:cubicBezTo>
                  <a:cubicBezTo>
                    <a:pt x="129" y="71"/>
                    <a:pt x="124" y="75"/>
                    <a:pt x="118" y="77"/>
                  </a:cubicBezTo>
                  <a:cubicBezTo>
                    <a:pt x="115" y="78"/>
                    <a:pt x="112" y="78"/>
                    <a:pt x="109" y="78"/>
                  </a:cubicBezTo>
                  <a:cubicBezTo>
                    <a:pt x="103" y="78"/>
                    <a:pt x="97" y="76"/>
                    <a:pt x="92" y="73"/>
                  </a:cubicBezTo>
                  <a:cubicBezTo>
                    <a:pt x="91" y="72"/>
                    <a:pt x="91" y="72"/>
                    <a:pt x="90" y="72"/>
                  </a:cubicBezTo>
                  <a:cubicBezTo>
                    <a:pt x="89" y="73"/>
                    <a:pt x="89" y="73"/>
                    <a:pt x="88" y="74"/>
                  </a:cubicBezTo>
                  <a:cubicBezTo>
                    <a:pt x="86" y="81"/>
                    <a:pt x="81" y="87"/>
                    <a:pt x="74" y="90"/>
                  </a:cubicBezTo>
                  <a:cubicBezTo>
                    <a:pt x="70" y="92"/>
                    <a:pt x="67" y="93"/>
                    <a:pt x="63" y="93"/>
                  </a:cubicBezTo>
                  <a:cubicBezTo>
                    <a:pt x="58" y="93"/>
                    <a:pt x="53" y="91"/>
                    <a:pt x="48" y="88"/>
                  </a:cubicBezTo>
                  <a:cubicBezTo>
                    <a:pt x="48" y="88"/>
                    <a:pt x="47" y="88"/>
                    <a:pt x="46" y="88"/>
                  </a:cubicBezTo>
                  <a:cubicBezTo>
                    <a:pt x="46" y="88"/>
                    <a:pt x="45" y="89"/>
                    <a:pt x="45" y="89"/>
                  </a:cubicBezTo>
                  <a:cubicBezTo>
                    <a:pt x="43" y="94"/>
                    <a:pt x="40" y="96"/>
                    <a:pt x="35" y="96"/>
                  </a:cubicBezTo>
                  <a:cubicBezTo>
                    <a:pt x="12" y="96"/>
                    <a:pt x="12" y="96"/>
                    <a:pt x="12" y="96"/>
                  </a:cubicBezTo>
                  <a:cubicBezTo>
                    <a:pt x="13" y="88"/>
                    <a:pt x="18" y="81"/>
                    <a:pt x="26" y="78"/>
                  </a:cubicBezTo>
                  <a:cubicBezTo>
                    <a:pt x="27" y="78"/>
                    <a:pt x="27" y="76"/>
                    <a:pt x="27" y="75"/>
                  </a:cubicBezTo>
                  <a:cubicBezTo>
                    <a:pt x="27" y="74"/>
                    <a:pt x="27" y="73"/>
                    <a:pt x="27" y="72"/>
                  </a:cubicBezTo>
                  <a:cubicBezTo>
                    <a:pt x="27" y="66"/>
                    <a:pt x="32" y="61"/>
                    <a:pt x="38" y="61"/>
                  </a:cubicBezTo>
                  <a:cubicBezTo>
                    <a:pt x="39" y="61"/>
                    <a:pt x="41" y="61"/>
                    <a:pt x="42" y="62"/>
                  </a:cubicBezTo>
                  <a:cubicBezTo>
                    <a:pt x="44" y="62"/>
                    <a:pt x="45" y="62"/>
                    <a:pt x="45" y="61"/>
                  </a:cubicBezTo>
                  <a:cubicBezTo>
                    <a:pt x="47" y="59"/>
                    <a:pt x="48" y="58"/>
                    <a:pt x="50" y="56"/>
                  </a:cubicBezTo>
                  <a:cubicBezTo>
                    <a:pt x="51" y="56"/>
                    <a:pt x="51" y="55"/>
                    <a:pt x="51" y="54"/>
                  </a:cubicBezTo>
                  <a:cubicBezTo>
                    <a:pt x="50" y="50"/>
                    <a:pt x="49" y="46"/>
                    <a:pt x="49" y="43"/>
                  </a:cubicBezTo>
                  <a:cubicBezTo>
                    <a:pt x="49" y="22"/>
                    <a:pt x="66" y="5"/>
                    <a:pt x="87" y="5"/>
                  </a:cubicBezTo>
                  <a:cubicBezTo>
                    <a:pt x="100" y="5"/>
                    <a:pt x="111" y="11"/>
                    <a:pt x="118" y="22"/>
                  </a:cubicBezTo>
                  <a:cubicBezTo>
                    <a:pt x="119" y="22"/>
                    <a:pt x="119" y="23"/>
                    <a:pt x="120" y="23"/>
                  </a:cubicBezTo>
                  <a:cubicBezTo>
                    <a:pt x="121" y="23"/>
                    <a:pt x="122" y="23"/>
                    <a:pt x="122" y="22"/>
                  </a:cubicBezTo>
                  <a:cubicBezTo>
                    <a:pt x="127" y="16"/>
                    <a:pt x="134" y="13"/>
                    <a:pt x="141" y="13"/>
                  </a:cubicBezTo>
                  <a:cubicBezTo>
                    <a:pt x="154" y="13"/>
                    <a:pt x="165" y="23"/>
                    <a:pt x="166" y="36"/>
                  </a:cubicBezTo>
                  <a:cubicBezTo>
                    <a:pt x="166" y="37"/>
                    <a:pt x="166" y="38"/>
                    <a:pt x="167" y="38"/>
                  </a:cubicBezTo>
                  <a:cubicBezTo>
                    <a:pt x="168" y="38"/>
                    <a:pt x="169" y="38"/>
                    <a:pt x="169" y="38"/>
                  </a:cubicBezTo>
                  <a:cubicBezTo>
                    <a:pt x="171" y="37"/>
                    <a:pt x="173" y="37"/>
                    <a:pt x="175" y="37"/>
                  </a:cubicBezTo>
                  <a:cubicBezTo>
                    <a:pt x="182" y="37"/>
                    <a:pt x="188" y="43"/>
                    <a:pt x="188" y="50"/>
                  </a:cubicBezTo>
                  <a:cubicBezTo>
                    <a:pt x="188" y="58"/>
                    <a:pt x="180" y="65"/>
                    <a:pt x="172" y="63"/>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27" name="Oval 26">
            <a:extLst>
              <a:ext uri="{FF2B5EF4-FFF2-40B4-BE49-F238E27FC236}">
                <a16:creationId xmlns:a16="http://schemas.microsoft.com/office/drawing/2014/main" id="{740E9F83-4818-47D8-9337-F1AC27AE6073}"/>
              </a:ext>
            </a:extLst>
          </p:cNvPr>
          <p:cNvSpPr/>
          <p:nvPr/>
        </p:nvSpPr>
        <p:spPr>
          <a:xfrm>
            <a:off x="8238563" y="1712669"/>
            <a:ext cx="1000800" cy="1000800"/>
          </a:xfrm>
          <a:prstGeom prst="ellipse">
            <a:avLst/>
          </a:prstGeom>
          <a:solidFill>
            <a:srgbClr val="FF3C00"/>
          </a:solidFill>
          <a:ln w="9525" cap="flat" cmpd="sng" algn="ctr">
            <a:noFill/>
            <a:prstDash val="solid"/>
          </a:ln>
          <a:effectLst/>
        </p:spPr>
        <p:txBody>
          <a:bodyPr wrap="none"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434343"/>
              </a:solidFill>
              <a:effectLst/>
              <a:uLnTx/>
              <a:uFillTx/>
              <a:latin typeface="Open Sans Light"/>
              <a:ea typeface="+mn-ea"/>
              <a:cs typeface="+mn-cs"/>
            </a:endParaRPr>
          </a:p>
        </p:txBody>
      </p:sp>
      <p:sp>
        <p:nvSpPr>
          <p:cNvPr id="28" name="Freeform 21">
            <a:extLst>
              <a:ext uri="{FF2B5EF4-FFF2-40B4-BE49-F238E27FC236}">
                <a16:creationId xmlns:a16="http://schemas.microsoft.com/office/drawing/2014/main" id="{C2415056-AA50-415F-9507-AB9A49412C5E}"/>
              </a:ext>
            </a:extLst>
          </p:cNvPr>
          <p:cNvSpPr>
            <a:spLocks noEditPoints="1"/>
          </p:cNvSpPr>
          <p:nvPr/>
        </p:nvSpPr>
        <p:spPr bwMode="auto">
          <a:xfrm>
            <a:off x="8408382" y="1890169"/>
            <a:ext cx="679053" cy="654682"/>
          </a:xfrm>
          <a:custGeom>
            <a:avLst/>
            <a:gdLst>
              <a:gd name="T0" fmla="*/ 446 w 813"/>
              <a:gd name="T1" fmla="*/ 0 h 672"/>
              <a:gd name="T2" fmla="*/ 20 w 813"/>
              <a:gd name="T3" fmla="*/ 282 h 672"/>
              <a:gd name="T4" fmla="*/ 123 w 813"/>
              <a:gd name="T5" fmla="*/ 469 h 672"/>
              <a:gd name="T6" fmla="*/ 324 w 813"/>
              <a:gd name="T7" fmla="*/ 440 h 672"/>
              <a:gd name="T8" fmla="*/ 321 w 813"/>
              <a:gd name="T9" fmla="*/ 465 h 672"/>
              <a:gd name="T10" fmla="*/ 327 w 813"/>
              <a:gd name="T11" fmla="*/ 666 h 672"/>
              <a:gd name="T12" fmla="*/ 396 w 813"/>
              <a:gd name="T13" fmla="*/ 672 h 672"/>
              <a:gd name="T14" fmla="*/ 716 w 813"/>
              <a:gd name="T15" fmla="*/ 112 h 672"/>
              <a:gd name="T16" fmla="*/ 396 w 813"/>
              <a:gd name="T17" fmla="*/ 651 h 672"/>
              <a:gd name="T18" fmla="*/ 312 w 813"/>
              <a:gd name="T19" fmla="*/ 632 h 672"/>
              <a:gd name="T20" fmla="*/ 347 w 813"/>
              <a:gd name="T21" fmla="*/ 431 h 672"/>
              <a:gd name="T22" fmla="*/ 299 w 813"/>
              <a:gd name="T23" fmla="*/ 424 h 672"/>
              <a:gd name="T24" fmla="*/ 123 w 813"/>
              <a:gd name="T25" fmla="*/ 448 h 672"/>
              <a:gd name="T26" fmla="*/ 40 w 813"/>
              <a:gd name="T27" fmla="*/ 288 h 672"/>
              <a:gd name="T28" fmla="*/ 446 w 813"/>
              <a:gd name="T29" fmla="*/ 21 h 672"/>
              <a:gd name="T30" fmla="*/ 789 w 813"/>
              <a:gd name="T31" fmla="*/ 342 h 672"/>
              <a:gd name="T32" fmla="*/ 115 w 813"/>
              <a:gd name="T33" fmla="*/ 245 h 672"/>
              <a:gd name="T34" fmla="*/ 249 w 813"/>
              <a:gd name="T35" fmla="*/ 245 h 672"/>
              <a:gd name="T36" fmla="*/ 182 w 813"/>
              <a:gd name="T37" fmla="*/ 291 h 672"/>
              <a:gd name="T38" fmla="*/ 182 w 813"/>
              <a:gd name="T39" fmla="*/ 198 h 672"/>
              <a:gd name="T40" fmla="*/ 182 w 813"/>
              <a:gd name="T41" fmla="*/ 291 h 672"/>
              <a:gd name="T42" fmla="*/ 326 w 813"/>
              <a:gd name="T43" fmla="*/ 77 h 672"/>
              <a:gd name="T44" fmla="*/ 326 w 813"/>
              <a:gd name="T45" fmla="*/ 211 h 672"/>
              <a:gd name="T46" fmla="*/ 326 w 813"/>
              <a:gd name="T47" fmla="*/ 190 h 672"/>
              <a:gd name="T48" fmla="*/ 326 w 813"/>
              <a:gd name="T49" fmla="*/ 98 h 672"/>
              <a:gd name="T50" fmla="*/ 326 w 813"/>
              <a:gd name="T51" fmla="*/ 190 h 672"/>
              <a:gd name="T52" fmla="*/ 619 w 813"/>
              <a:gd name="T53" fmla="*/ 156 h 672"/>
              <a:gd name="T54" fmla="*/ 619 w 813"/>
              <a:gd name="T55" fmla="*/ 291 h 672"/>
              <a:gd name="T56" fmla="*/ 573 w 813"/>
              <a:gd name="T57" fmla="*/ 223 h 672"/>
              <a:gd name="T58" fmla="*/ 666 w 813"/>
              <a:gd name="T59" fmla="*/ 223 h 672"/>
              <a:gd name="T60" fmla="*/ 573 w 813"/>
              <a:gd name="T61" fmla="*/ 223 h 672"/>
              <a:gd name="T62" fmla="*/ 415 w 813"/>
              <a:gd name="T63" fmla="*/ 144 h 672"/>
              <a:gd name="T64" fmla="*/ 550 w 813"/>
              <a:gd name="T65" fmla="*/ 144 h 672"/>
              <a:gd name="T66" fmla="*/ 482 w 813"/>
              <a:gd name="T67" fmla="*/ 190 h 672"/>
              <a:gd name="T68" fmla="*/ 482 w 813"/>
              <a:gd name="T69" fmla="*/ 98 h 672"/>
              <a:gd name="T70" fmla="*/ 482 w 813"/>
              <a:gd name="T71" fmla="*/ 190 h 672"/>
              <a:gd name="T72" fmla="*/ 372 w 813"/>
              <a:gd name="T73" fmla="*/ 545 h 672"/>
              <a:gd name="T74" fmla="*/ 507 w 813"/>
              <a:gd name="T75" fmla="*/ 545 h 672"/>
              <a:gd name="T76" fmla="*/ 440 w 813"/>
              <a:gd name="T77" fmla="*/ 591 h 672"/>
              <a:gd name="T78" fmla="*/ 440 w 813"/>
              <a:gd name="T79" fmla="*/ 499 h 672"/>
              <a:gd name="T80" fmla="*/ 440 w 813"/>
              <a:gd name="T81" fmla="*/ 591 h 672"/>
              <a:gd name="T82" fmla="*/ 669 w 813"/>
              <a:gd name="T83" fmla="*/ 460 h 672"/>
              <a:gd name="T84" fmla="*/ 669 w 813"/>
              <a:gd name="T85" fmla="*/ 325 h 672"/>
              <a:gd name="T86" fmla="*/ 715 w 813"/>
              <a:gd name="T87" fmla="*/ 393 h 672"/>
              <a:gd name="T88" fmla="*/ 622 w 813"/>
              <a:gd name="T89" fmla="*/ 393 h 672"/>
              <a:gd name="T90" fmla="*/ 715 w 813"/>
              <a:gd name="T91" fmla="*/ 39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3" h="672">
                <a:moveTo>
                  <a:pt x="716" y="112"/>
                </a:moveTo>
                <a:cubicBezTo>
                  <a:pt x="647" y="40"/>
                  <a:pt x="551" y="0"/>
                  <a:pt x="446" y="0"/>
                </a:cubicBezTo>
                <a:cubicBezTo>
                  <a:pt x="399" y="0"/>
                  <a:pt x="349" y="8"/>
                  <a:pt x="299" y="24"/>
                </a:cubicBezTo>
                <a:cubicBezTo>
                  <a:pt x="100" y="87"/>
                  <a:pt x="39" y="213"/>
                  <a:pt x="20" y="282"/>
                </a:cubicBezTo>
                <a:cubicBezTo>
                  <a:pt x="0" y="356"/>
                  <a:pt x="12" y="421"/>
                  <a:pt x="34" y="445"/>
                </a:cubicBezTo>
                <a:cubicBezTo>
                  <a:pt x="49" y="461"/>
                  <a:pt x="78" y="469"/>
                  <a:pt x="123" y="469"/>
                </a:cubicBezTo>
                <a:cubicBezTo>
                  <a:pt x="203" y="469"/>
                  <a:pt x="304" y="444"/>
                  <a:pt x="305" y="444"/>
                </a:cubicBezTo>
                <a:cubicBezTo>
                  <a:pt x="305" y="444"/>
                  <a:pt x="316" y="440"/>
                  <a:pt x="324" y="440"/>
                </a:cubicBezTo>
                <a:cubicBezTo>
                  <a:pt x="327" y="440"/>
                  <a:pt x="328" y="440"/>
                  <a:pt x="328" y="440"/>
                </a:cubicBezTo>
                <a:cubicBezTo>
                  <a:pt x="330" y="445"/>
                  <a:pt x="326" y="456"/>
                  <a:pt x="321" y="465"/>
                </a:cubicBezTo>
                <a:cubicBezTo>
                  <a:pt x="318" y="470"/>
                  <a:pt x="265" y="591"/>
                  <a:pt x="294" y="642"/>
                </a:cubicBezTo>
                <a:cubicBezTo>
                  <a:pt x="301" y="656"/>
                  <a:pt x="312" y="664"/>
                  <a:pt x="327" y="666"/>
                </a:cubicBezTo>
                <a:cubicBezTo>
                  <a:pt x="350" y="670"/>
                  <a:pt x="373" y="672"/>
                  <a:pt x="396" y="672"/>
                </a:cubicBezTo>
                <a:cubicBezTo>
                  <a:pt x="396" y="672"/>
                  <a:pt x="396" y="672"/>
                  <a:pt x="396" y="672"/>
                </a:cubicBezTo>
                <a:cubicBezTo>
                  <a:pt x="610" y="672"/>
                  <a:pt x="803" y="518"/>
                  <a:pt x="810" y="342"/>
                </a:cubicBezTo>
                <a:cubicBezTo>
                  <a:pt x="813" y="262"/>
                  <a:pt x="778" y="176"/>
                  <a:pt x="716" y="112"/>
                </a:cubicBezTo>
                <a:close/>
                <a:moveTo>
                  <a:pt x="789" y="342"/>
                </a:moveTo>
                <a:cubicBezTo>
                  <a:pt x="782" y="503"/>
                  <a:pt x="595" y="651"/>
                  <a:pt x="396" y="651"/>
                </a:cubicBezTo>
                <a:cubicBezTo>
                  <a:pt x="374" y="651"/>
                  <a:pt x="352" y="649"/>
                  <a:pt x="331" y="645"/>
                </a:cubicBezTo>
                <a:cubicBezTo>
                  <a:pt x="322" y="644"/>
                  <a:pt x="316" y="640"/>
                  <a:pt x="312" y="632"/>
                </a:cubicBezTo>
                <a:cubicBezTo>
                  <a:pt x="293" y="597"/>
                  <a:pt x="325" y="506"/>
                  <a:pt x="339" y="474"/>
                </a:cubicBezTo>
                <a:cubicBezTo>
                  <a:pt x="341" y="472"/>
                  <a:pt x="356" y="448"/>
                  <a:pt x="347" y="431"/>
                </a:cubicBezTo>
                <a:cubicBezTo>
                  <a:pt x="344" y="425"/>
                  <a:pt x="338" y="419"/>
                  <a:pt x="324" y="419"/>
                </a:cubicBezTo>
                <a:cubicBezTo>
                  <a:pt x="320" y="419"/>
                  <a:pt x="304" y="421"/>
                  <a:pt x="299" y="424"/>
                </a:cubicBezTo>
                <a:cubicBezTo>
                  <a:pt x="299" y="424"/>
                  <a:pt x="299" y="424"/>
                  <a:pt x="299" y="424"/>
                </a:cubicBezTo>
                <a:cubicBezTo>
                  <a:pt x="295" y="425"/>
                  <a:pt x="198" y="448"/>
                  <a:pt x="123" y="448"/>
                </a:cubicBezTo>
                <a:cubicBezTo>
                  <a:pt x="75" y="448"/>
                  <a:pt x="57" y="439"/>
                  <a:pt x="49" y="431"/>
                </a:cubicBezTo>
                <a:cubicBezTo>
                  <a:pt x="34" y="414"/>
                  <a:pt x="21" y="358"/>
                  <a:pt x="40" y="288"/>
                </a:cubicBezTo>
                <a:cubicBezTo>
                  <a:pt x="58" y="222"/>
                  <a:pt x="116" y="104"/>
                  <a:pt x="305" y="44"/>
                </a:cubicBezTo>
                <a:cubicBezTo>
                  <a:pt x="353" y="29"/>
                  <a:pt x="401" y="21"/>
                  <a:pt x="446" y="21"/>
                </a:cubicBezTo>
                <a:cubicBezTo>
                  <a:pt x="545" y="21"/>
                  <a:pt x="636" y="58"/>
                  <a:pt x="701" y="126"/>
                </a:cubicBezTo>
                <a:cubicBezTo>
                  <a:pt x="759" y="187"/>
                  <a:pt x="792" y="267"/>
                  <a:pt x="789" y="342"/>
                </a:cubicBezTo>
                <a:close/>
                <a:moveTo>
                  <a:pt x="182" y="177"/>
                </a:moveTo>
                <a:cubicBezTo>
                  <a:pt x="145" y="177"/>
                  <a:pt x="115" y="208"/>
                  <a:pt x="115" y="245"/>
                </a:cubicBezTo>
                <a:cubicBezTo>
                  <a:pt x="115" y="282"/>
                  <a:pt x="145" y="312"/>
                  <a:pt x="182" y="312"/>
                </a:cubicBezTo>
                <a:cubicBezTo>
                  <a:pt x="219" y="312"/>
                  <a:pt x="249" y="282"/>
                  <a:pt x="249" y="245"/>
                </a:cubicBezTo>
                <a:cubicBezTo>
                  <a:pt x="249" y="207"/>
                  <a:pt x="219" y="177"/>
                  <a:pt x="182" y="177"/>
                </a:cubicBezTo>
                <a:close/>
                <a:moveTo>
                  <a:pt x="182" y="291"/>
                </a:moveTo>
                <a:cubicBezTo>
                  <a:pt x="156" y="291"/>
                  <a:pt x="136" y="270"/>
                  <a:pt x="136" y="245"/>
                </a:cubicBezTo>
                <a:cubicBezTo>
                  <a:pt x="135" y="219"/>
                  <a:pt x="156" y="198"/>
                  <a:pt x="182" y="198"/>
                </a:cubicBezTo>
                <a:cubicBezTo>
                  <a:pt x="208" y="198"/>
                  <a:pt x="228" y="219"/>
                  <a:pt x="228" y="245"/>
                </a:cubicBezTo>
                <a:cubicBezTo>
                  <a:pt x="228" y="270"/>
                  <a:pt x="208" y="291"/>
                  <a:pt x="182" y="291"/>
                </a:cubicBezTo>
                <a:close/>
                <a:moveTo>
                  <a:pt x="393" y="144"/>
                </a:moveTo>
                <a:cubicBezTo>
                  <a:pt x="393" y="107"/>
                  <a:pt x="363" y="77"/>
                  <a:pt x="326" y="77"/>
                </a:cubicBezTo>
                <a:cubicBezTo>
                  <a:pt x="288" y="77"/>
                  <a:pt x="258" y="107"/>
                  <a:pt x="258" y="144"/>
                </a:cubicBezTo>
                <a:cubicBezTo>
                  <a:pt x="258" y="181"/>
                  <a:pt x="288" y="211"/>
                  <a:pt x="326" y="211"/>
                </a:cubicBezTo>
                <a:cubicBezTo>
                  <a:pt x="363" y="211"/>
                  <a:pt x="393" y="181"/>
                  <a:pt x="393" y="144"/>
                </a:cubicBezTo>
                <a:close/>
                <a:moveTo>
                  <a:pt x="326" y="190"/>
                </a:moveTo>
                <a:cubicBezTo>
                  <a:pt x="300" y="190"/>
                  <a:pt x="279" y="170"/>
                  <a:pt x="279" y="144"/>
                </a:cubicBezTo>
                <a:cubicBezTo>
                  <a:pt x="279" y="118"/>
                  <a:pt x="300" y="98"/>
                  <a:pt x="326" y="98"/>
                </a:cubicBezTo>
                <a:cubicBezTo>
                  <a:pt x="351" y="98"/>
                  <a:pt x="372" y="118"/>
                  <a:pt x="372" y="144"/>
                </a:cubicBezTo>
                <a:cubicBezTo>
                  <a:pt x="372" y="170"/>
                  <a:pt x="351" y="190"/>
                  <a:pt x="326" y="190"/>
                </a:cubicBezTo>
                <a:close/>
                <a:moveTo>
                  <a:pt x="687" y="223"/>
                </a:moveTo>
                <a:cubicBezTo>
                  <a:pt x="687" y="186"/>
                  <a:pt x="657" y="156"/>
                  <a:pt x="619" y="156"/>
                </a:cubicBezTo>
                <a:cubicBezTo>
                  <a:pt x="582" y="156"/>
                  <a:pt x="552" y="186"/>
                  <a:pt x="552" y="223"/>
                </a:cubicBezTo>
                <a:cubicBezTo>
                  <a:pt x="552" y="260"/>
                  <a:pt x="582" y="291"/>
                  <a:pt x="619" y="291"/>
                </a:cubicBezTo>
                <a:cubicBezTo>
                  <a:pt x="657" y="291"/>
                  <a:pt x="687" y="260"/>
                  <a:pt x="687" y="223"/>
                </a:cubicBezTo>
                <a:close/>
                <a:moveTo>
                  <a:pt x="573" y="223"/>
                </a:moveTo>
                <a:cubicBezTo>
                  <a:pt x="573" y="198"/>
                  <a:pt x="594" y="177"/>
                  <a:pt x="619" y="177"/>
                </a:cubicBezTo>
                <a:cubicBezTo>
                  <a:pt x="645" y="177"/>
                  <a:pt x="666" y="198"/>
                  <a:pt x="666" y="223"/>
                </a:cubicBezTo>
                <a:cubicBezTo>
                  <a:pt x="666" y="249"/>
                  <a:pt x="645" y="270"/>
                  <a:pt x="619" y="270"/>
                </a:cubicBezTo>
                <a:cubicBezTo>
                  <a:pt x="594" y="270"/>
                  <a:pt x="573" y="249"/>
                  <a:pt x="573" y="223"/>
                </a:cubicBezTo>
                <a:close/>
                <a:moveTo>
                  <a:pt x="482" y="77"/>
                </a:moveTo>
                <a:cubicBezTo>
                  <a:pt x="445" y="77"/>
                  <a:pt x="415" y="107"/>
                  <a:pt x="415" y="144"/>
                </a:cubicBezTo>
                <a:cubicBezTo>
                  <a:pt x="415" y="181"/>
                  <a:pt x="445" y="211"/>
                  <a:pt x="482" y="211"/>
                </a:cubicBezTo>
                <a:cubicBezTo>
                  <a:pt x="520" y="211"/>
                  <a:pt x="550" y="181"/>
                  <a:pt x="550" y="144"/>
                </a:cubicBezTo>
                <a:cubicBezTo>
                  <a:pt x="550" y="107"/>
                  <a:pt x="520" y="77"/>
                  <a:pt x="482" y="77"/>
                </a:cubicBezTo>
                <a:close/>
                <a:moveTo>
                  <a:pt x="482" y="190"/>
                </a:moveTo>
                <a:cubicBezTo>
                  <a:pt x="457" y="190"/>
                  <a:pt x="436" y="170"/>
                  <a:pt x="436" y="144"/>
                </a:cubicBezTo>
                <a:cubicBezTo>
                  <a:pt x="436" y="118"/>
                  <a:pt x="457" y="98"/>
                  <a:pt x="482" y="98"/>
                </a:cubicBezTo>
                <a:cubicBezTo>
                  <a:pt x="508" y="98"/>
                  <a:pt x="529" y="118"/>
                  <a:pt x="529" y="144"/>
                </a:cubicBezTo>
                <a:cubicBezTo>
                  <a:pt x="529" y="170"/>
                  <a:pt x="508" y="190"/>
                  <a:pt x="482" y="190"/>
                </a:cubicBezTo>
                <a:close/>
                <a:moveTo>
                  <a:pt x="440" y="478"/>
                </a:moveTo>
                <a:cubicBezTo>
                  <a:pt x="402" y="478"/>
                  <a:pt x="372" y="508"/>
                  <a:pt x="372" y="545"/>
                </a:cubicBezTo>
                <a:cubicBezTo>
                  <a:pt x="372" y="582"/>
                  <a:pt x="402" y="612"/>
                  <a:pt x="440" y="612"/>
                </a:cubicBezTo>
                <a:cubicBezTo>
                  <a:pt x="477" y="612"/>
                  <a:pt x="507" y="582"/>
                  <a:pt x="507" y="545"/>
                </a:cubicBezTo>
                <a:cubicBezTo>
                  <a:pt x="507" y="508"/>
                  <a:pt x="477" y="478"/>
                  <a:pt x="440" y="478"/>
                </a:cubicBezTo>
                <a:close/>
                <a:moveTo>
                  <a:pt x="440" y="591"/>
                </a:moveTo>
                <a:cubicBezTo>
                  <a:pt x="414" y="591"/>
                  <a:pt x="393" y="571"/>
                  <a:pt x="393" y="545"/>
                </a:cubicBezTo>
                <a:cubicBezTo>
                  <a:pt x="393" y="519"/>
                  <a:pt x="414" y="499"/>
                  <a:pt x="440" y="499"/>
                </a:cubicBezTo>
                <a:cubicBezTo>
                  <a:pt x="465" y="499"/>
                  <a:pt x="486" y="519"/>
                  <a:pt x="486" y="545"/>
                </a:cubicBezTo>
                <a:cubicBezTo>
                  <a:pt x="486" y="571"/>
                  <a:pt x="465" y="591"/>
                  <a:pt x="440" y="591"/>
                </a:cubicBezTo>
                <a:close/>
                <a:moveTo>
                  <a:pt x="602" y="393"/>
                </a:moveTo>
                <a:cubicBezTo>
                  <a:pt x="602" y="430"/>
                  <a:pt x="632" y="460"/>
                  <a:pt x="669" y="460"/>
                </a:cubicBezTo>
                <a:cubicBezTo>
                  <a:pt x="706" y="460"/>
                  <a:pt x="736" y="430"/>
                  <a:pt x="736" y="393"/>
                </a:cubicBezTo>
                <a:cubicBezTo>
                  <a:pt x="736" y="356"/>
                  <a:pt x="706" y="325"/>
                  <a:pt x="669" y="325"/>
                </a:cubicBezTo>
                <a:cubicBezTo>
                  <a:pt x="632" y="325"/>
                  <a:pt x="602" y="356"/>
                  <a:pt x="602" y="393"/>
                </a:cubicBezTo>
                <a:close/>
                <a:moveTo>
                  <a:pt x="715" y="393"/>
                </a:moveTo>
                <a:cubicBezTo>
                  <a:pt x="715" y="418"/>
                  <a:pt x="695" y="439"/>
                  <a:pt x="669" y="439"/>
                </a:cubicBezTo>
                <a:cubicBezTo>
                  <a:pt x="643" y="439"/>
                  <a:pt x="622" y="418"/>
                  <a:pt x="622" y="393"/>
                </a:cubicBezTo>
                <a:cubicBezTo>
                  <a:pt x="622" y="367"/>
                  <a:pt x="643" y="346"/>
                  <a:pt x="669" y="346"/>
                </a:cubicBezTo>
                <a:cubicBezTo>
                  <a:pt x="695" y="346"/>
                  <a:pt x="715" y="367"/>
                  <a:pt x="715" y="393"/>
                </a:cubicBezTo>
                <a:close/>
              </a:path>
            </a:pathLst>
          </a:custGeom>
          <a:solidFill>
            <a:srgbClr val="FFFFFF"/>
          </a:solidFill>
          <a:ln>
            <a:noFill/>
          </a:ln>
        </p:spPr>
        <p:txBody>
          <a:bodyPr vert="horz" wrap="square" lIns="121920" tIns="60960" rIns="121920" bIns="60960" numCol="1" anchor="t" anchorCtr="0" compatLnSpc="1">
            <a:prstTxWarp prst="textNoShape">
              <a:avLst/>
            </a:prstTxWarp>
          </a:bodyPr>
          <a:lstStyle/>
          <a:p>
            <a:endParaRPr lang="en-US" sz="3200"/>
          </a:p>
        </p:txBody>
      </p:sp>
    </p:spTree>
    <p:extLst>
      <p:ext uri="{BB962C8B-B14F-4D97-AF65-F5344CB8AC3E}">
        <p14:creationId xmlns:p14="http://schemas.microsoft.com/office/powerpoint/2010/main" val="165472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300"/>
                                        <p:tgtEl>
                                          <p:spTgt spid="4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300"/>
                                        <p:tgtEl>
                                          <p:spTgt spid="39"/>
                                        </p:tgtEl>
                                      </p:cBhvr>
                                    </p:animEffect>
                                  </p:childTnLst>
                                </p:cTn>
                              </p:par>
                              <p:par>
                                <p:cTn id="11" presetID="10" presetClass="entr" presetSubtype="0" fill="hold" grpId="0" nodeType="withEffect">
                                  <p:stCondLst>
                                    <p:cond delay="14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300"/>
                                        <p:tgtEl>
                                          <p:spTgt spid="3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300"/>
                                        <p:tgtEl>
                                          <p:spTgt spid="5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100"/>
                                        <p:tgtEl>
                                          <p:spTgt spid="56"/>
                                        </p:tgtEl>
                                      </p:cBhvr>
                                    </p:animEffect>
                                  </p:childTnLst>
                                </p:cTn>
                              </p:par>
                              <p:par>
                                <p:cTn id="20" presetID="10" presetClass="entr" presetSubtype="0" fill="hold" grpId="0" nodeType="withEffect">
                                  <p:stCondLst>
                                    <p:cond delay="8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300"/>
                                        <p:tgtEl>
                                          <p:spTgt spid="2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3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200"/>
                                        <p:tgtEl>
                                          <p:spTgt spid="28"/>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6" grpId="0"/>
      <p:bldP spid="39" grpId="0"/>
      <p:bldP spid="42" grpId="0"/>
      <p:bldP spid="55" grpId="0"/>
      <p:bldP spid="56" grpId="0" animBg="1"/>
      <p:bldP spid="21" grpId="0" animBg="1"/>
      <p:bldP spid="27" grpId="0" animBg="1"/>
      <p:bldP spid="28"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8656</TotalTime>
  <Words>1127</Words>
  <Application>Microsoft Office PowerPoint</Application>
  <PresentationFormat>Widescreen</PresentationFormat>
  <Paragraphs>231</Paragraphs>
  <Slides>20</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Open Sans</vt:lpstr>
      <vt:lpstr>Open Sans Light</vt:lpstr>
      <vt:lpstr>Office-tema</vt:lpstr>
      <vt:lpstr>HelpKit by Mecu Innovation</vt:lpstr>
      <vt:lpstr>Elevator pitch</vt:lpstr>
      <vt:lpstr>The problem</vt:lpstr>
      <vt:lpstr>Business idea – what can be solved?</vt:lpstr>
      <vt:lpstr>Our values</vt:lpstr>
      <vt:lpstr>Business idea – solved through HelpKit</vt:lpstr>
      <vt:lpstr>Business idea – how to solve it?</vt:lpstr>
      <vt:lpstr>Business idea – how to solve it?</vt:lpstr>
      <vt:lpstr>Business idea – how to standardize?</vt:lpstr>
      <vt:lpstr>Customers and partners</vt:lpstr>
      <vt:lpstr>Competitors</vt:lpstr>
      <vt:lpstr>Market potential</vt:lpstr>
      <vt:lpstr>Investor packet – Why invest</vt:lpstr>
      <vt:lpstr>Strengths and weaknesses</vt:lpstr>
      <vt:lpstr>PowerPoint Presentation</vt:lpstr>
      <vt:lpstr>Progress</vt:lpstr>
      <vt:lpstr>Who are we?</vt:lpstr>
      <vt:lpstr>Mecu in numbers</vt:lpstr>
      <vt:lpstr>Q&amp;A</vt:lpstr>
      <vt:lpstr>Final slide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Lillian Cuilenborg</dc:creator>
  <cp:lastModifiedBy>Kathleen Johanna Meling</cp:lastModifiedBy>
  <cp:revision>241</cp:revision>
  <dcterms:created xsi:type="dcterms:W3CDTF">2018-01-26T09:11:06Z</dcterms:created>
  <dcterms:modified xsi:type="dcterms:W3CDTF">2018-03-20T00:23:30Z</dcterms:modified>
</cp:coreProperties>
</file>